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amp;ehk=47GRhkgxtwPG0p3Jor1wPQ&amp;r=0&amp;pid=OfficeInsert"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5" r:id="rId1"/>
    <p:sldMasterId id="2147483728" r:id="rId2"/>
  </p:sldMasterIdLst>
  <p:notesMasterIdLst>
    <p:notesMasterId r:id="rId108"/>
  </p:notesMasterIdLst>
  <p:sldIdLst>
    <p:sldId id="320" r:id="rId3"/>
    <p:sldId id="942" r:id="rId4"/>
    <p:sldId id="815" r:id="rId5"/>
    <p:sldId id="953" r:id="rId6"/>
    <p:sldId id="650" r:id="rId7"/>
    <p:sldId id="931" r:id="rId8"/>
    <p:sldId id="8312" r:id="rId9"/>
    <p:sldId id="8311" r:id="rId10"/>
    <p:sldId id="960" r:id="rId11"/>
    <p:sldId id="961" r:id="rId12"/>
    <p:sldId id="962" r:id="rId13"/>
    <p:sldId id="958" r:id="rId14"/>
    <p:sldId id="959" r:id="rId15"/>
    <p:sldId id="963" r:id="rId16"/>
    <p:sldId id="964" r:id="rId17"/>
    <p:sldId id="954" r:id="rId18"/>
    <p:sldId id="932" r:id="rId19"/>
    <p:sldId id="934" r:id="rId20"/>
    <p:sldId id="948" r:id="rId21"/>
    <p:sldId id="658" r:id="rId22"/>
    <p:sldId id="8321" r:id="rId23"/>
    <p:sldId id="8324" r:id="rId24"/>
    <p:sldId id="654" r:id="rId25"/>
    <p:sldId id="652" r:id="rId26"/>
    <p:sldId id="8322" r:id="rId27"/>
    <p:sldId id="638" r:id="rId28"/>
    <p:sldId id="8320" r:id="rId29"/>
    <p:sldId id="949" r:id="rId30"/>
    <p:sldId id="937" r:id="rId31"/>
    <p:sldId id="651" r:id="rId32"/>
    <p:sldId id="663" r:id="rId33"/>
    <p:sldId id="945" r:id="rId34"/>
    <p:sldId id="683" r:id="rId35"/>
    <p:sldId id="950" r:id="rId36"/>
    <p:sldId id="951" r:id="rId37"/>
    <p:sldId id="940" r:id="rId38"/>
    <p:sldId id="619" r:id="rId39"/>
    <p:sldId id="947" r:id="rId40"/>
    <p:sldId id="8323" r:id="rId41"/>
    <p:sldId id="630" r:id="rId42"/>
    <p:sldId id="939" r:id="rId43"/>
    <p:sldId id="957" r:id="rId44"/>
    <p:sldId id="938" r:id="rId45"/>
    <p:sldId id="616" r:id="rId46"/>
    <p:sldId id="8309" r:id="rId47"/>
    <p:sldId id="8310" r:id="rId48"/>
    <p:sldId id="8325" r:id="rId49"/>
    <p:sldId id="955" r:id="rId50"/>
    <p:sldId id="895" r:id="rId51"/>
    <p:sldId id="875" r:id="rId52"/>
    <p:sldId id="876" r:id="rId53"/>
    <p:sldId id="877" r:id="rId54"/>
    <p:sldId id="878" r:id="rId55"/>
    <p:sldId id="879" r:id="rId56"/>
    <p:sldId id="880" r:id="rId57"/>
    <p:sldId id="881" r:id="rId58"/>
    <p:sldId id="882" r:id="rId59"/>
    <p:sldId id="899" r:id="rId60"/>
    <p:sldId id="883" r:id="rId61"/>
    <p:sldId id="885" r:id="rId62"/>
    <p:sldId id="884" r:id="rId63"/>
    <p:sldId id="886" r:id="rId64"/>
    <p:sldId id="914" r:id="rId65"/>
    <p:sldId id="918" r:id="rId66"/>
    <p:sldId id="919" r:id="rId67"/>
    <p:sldId id="8318" r:id="rId68"/>
    <p:sldId id="923" r:id="rId69"/>
    <p:sldId id="924" r:id="rId70"/>
    <p:sldId id="915" r:id="rId71"/>
    <p:sldId id="920" r:id="rId72"/>
    <p:sldId id="900" r:id="rId73"/>
    <p:sldId id="925" r:id="rId74"/>
    <p:sldId id="926" r:id="rId75"/>
    <p:sldId id="956" r:id="rId76"/>
    <p:sldId id="8319" r:id="rId77"/>
    <p:sldId id="8313" r:id="rId78"/>
    <p:sldId id="8314" r:id="rId79"/>
    <p:sldId id="8315" r:id="rId80"/>
    <p:sldId id="8316" r:id="rId81"/>
    <p:sldId id="8317" r:id="rId82"/>
    <p:sldId id="594" r:id="rId83"/>
    <p:sldId id="943" r:id="rId84"/>
    <p:sldId id="8326" r:id="rId85"/>
    <p:sldId id="258" r:id="rId86"/>
    <p:sldId id="752" r:id="rId87"/>
    <p:sldId id="570" r:id="rId88"/>
    <p:sldId id="841" r:id="rId89"/>
    <p:sldId id="810" r:id="rId90"/>
    <p:sldId id="842" r:id="rId91"/>
    <p:sldId id="744" r:id="rId92"/>
    <p:sldId id="814" r:id="rId93"/>
    <p:sldId id="930" r:id="rId94"/>
    <p:sldId id="843" r:id="rId95"/>
    <p:sldId id="746" r:id="rId96"/>
    <p:sldId id="558" r:id="rId97"/>
    <p:sldId id="853" r:id="rId98"/>
    <p:sldId id="854" r:id="rId99"/>
    <p:sldId id="812" r:id="rId100"/>
    <p:sldId id="727" r:id="rId101"/>
    <p:sldId id="855" r:id="rId102"/>
    <p:sldId id="856" r:id="rId103"/>
    <p:sldId id="813" r:id="rId104"/>
    <p:sldId id="590" r:id="rId105"/>
    <p:sldId id="866" r:id="rId106"/>
    <p:sldId id="761" r:id="rId107"/>
  </p:sldIdLst>
  <p:sldSz cx="9906000" cy="6858000" type="A4"/>
  <p:notesSz cx="6888163" cy="100203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40257B-7162-8E8C-3D98-0C45D17B7FE1}" name="塚越 純子" initials="塚越" userId="S::jn-tsuka@ipa.go.jp::c69c6412-b4d3-4c69-b848-7ca3b52a00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0000"/>
    <a:srgbClr val="FF99FF"/>
    <a:srgbClr val="FFFF00"/>
    <a:srgbClr val="FFFFFF"/>
    <a:srgbClr val="CCFFCC"/>
    <a:srgbClr val="FFFFCC"/>
    <a:srgbClr val="CCFFFF"/>
    <a:srgbClr val="008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7" autoAdjust="0"/>
    <p:restoredTop sz="93792" autoAdjust="0"/>
  </p:normalViewPr>
  <p:slideViewPr>
    <p:cSldViewPr>
      <p:cViewPr varScale="1">
        <p:scale>
          <a:sx n="103" d="100"/>
          <a:sy n="103" d="100"/>
        </p:scale>
        <p:origin x="660" y="78"/>
      </p:cViewPr>
      <p:guideLst>
        <p:guide orient="horz" pos="2160"/>
        <p:guide pos="3120"/>
      </p:guideLst>
    </p:cSldViewPr>
  </p:slideViewPr>
  <p:outlineViewPr>
    <p:cViewPr>
      <p:scale>
        <a:sx n="33" d="100"/>
        <a:sy n="33" d="100"/>
      </p:scale>
      <p:origin x="0" y="-20394"/>
    </p:cViewPr>
    <p:sldLst>
      <p:sld r:id="rId1" collapse="1"/>
    </p:sldLst>
  </p:outlineViewPr>
  <p:notesTextViewPr>
    <p:cViewPr>
      <p:scale>
        <a:sx n="100" d="100"/>
        <a:sy n="100" d="100"/>
      </p:scale>
      <p:origin x="0" y="0"/>
    </p:cViewPr>
  </p:notesTextViewPr>
  <p:sorterViewPr>
    <p:cViewPr>
      <p:scale>
        <a:sx n="73" d="100"/>
        <a:sy n="73" d="100"/>
      </p:scale>
      <p:origin x="0" y="-163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microsoft.com/office/2018/10/relationships/authors" Targe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7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580927384076991E-2"/>
          <c:y val="0.13055555555555556"/>
          <c:w val="0.90286351706036749"/>
          <c:h val="0.7157487605715952"/>
        </c:manualLayout>
      </c:layout>
      <c:barChart>
        <c:barDir val="col"/>
        <c:grouping val="clustered"/>
        <c:varyColors val="0"/>
        <c:ser>
          <c:idx val="0"/>
          <c:order val="0"/>
          <c:spPr>
            <a:solidFill>
              <a:schemeClr val="accent1"/>
            </a:solidFill>
            <a:ln>
              <a:noFill/>
            </a:ln>
            <a:effectLst/>
          </c:spPr>
          <c:invertIfNegative val="0"/>
          <c:cat>
            <c:strRef>
              <c:f>図1!$A$4:$A$11</c:f>
              <c:strCache>
                <c:ptCount val="8"/>
                <c:pt idx="0">
                  <c:v>2009</c:v>
                </c:pt>
                <c:pt idx="1">
                  <c:v>2010</c:v>
                </c:pt>
                <c:pt idx="2">
                  <c:v>2011</c:v>
                </c:pt>
                <c:pt idx="3">
                  <c:v>2012</c:v>
                </c:pt>
                <c:pt idx="4">
                  <c:v>2013</c:v>
                </c:pt>
                <c:pt idx="5">
                  <c:v>2014</c:v>
                </c:pt>
                <c:pt idx="6">
                  <c:v>2015</c:v>
                </c:pt>
                <c:pt idx="7">
                  <c:v>2016</c:v>
                </c:pt>
              </c:strCache>
            </c:strRef>
          </c:cat>
          <c:val>
            <c:numRef>
              <c:f>図1!$B$4:$B$11</c:f>
            </c:numRef>
          </c:val>
          <c:extLst>
            <c:ext xmlns:c16="http://schemas.microsoft.com/office/drawing/2014/chart" uri="{C3380CC4-5D6E-409C-BE32-E72D297353CC}">
              <c16:uniqueId val="{00000000-5D2C-47CA-A450-FC23C9BEECC8}"/>
            </c:ext>
          </c:extLst>
        </c:ser>
        <c:ser>
          <c:idx val="1"/>
          <c:order val="1"/>
          <c:spPr>
            <a:solidFill>
              <a:schemeClr val="accent3"/>
            </a:solidFill>
            <a:ln>
              <a:noFill/>
            </a:ln>
            <a:effectLst/>
          </c:spPr>
          <c:invertIfNegative val="0"/>
          <c:cat>
            <c:strRef>
              <c:f>図1!$A$4:$A$11</c:f>
              <c:strCache>
                <c:ptCount val="8"/>
                <c:pt idx="0">
                  <c:v>2009</c:v>
                </c:pt>
                <c:pt idx="1">
                  <c:v>2010</c:v>
                </c:pt>
                <c:pt idx="2">
                  <c:v>2011</c:v>
                </c:pt>
                <c:pt idx="3">
                  <c:v>2012</c:v>
                </c:pt>
                <c:pt idx="4">
                  <c:v>2013</c:v>
                </c:pt>
                <c:pt idx="5">
                  <c:v>2014</c:v>
                </c:pt>
                <c:pt idx="6">
                  <c:v>2015</c:v>
                </c:pt>
                <c:pt idx="7">
                  <c:v>2016</c:v>
                </c:pt>
              </c:strCache>
            </c:strRef>
          </c:cat>
          <c:val>
            <c:numRef>
              <c:f>図1!$C$4:$C$11</c:f>
            </c:numRef>
          </c:val>
          <c:extLst>
            <c:ext xmlns:c16="http://schemas.microsoft.com/office/drawing/2014/chart" uri="{C3380CC4-5D6E-409C-BE32-E72D297353CC}">
              <c16:uniqueId val="{00000001-5D2C-47CA-A450-FC23C9BEECC8}"/>
            </c:ext>
          </c:extLst>
        </c:ser>
        <c:ser>
          <c:idx val="2"/>
          <c:order val="2"/>
          <c:spPr>
            <a:solidFill>
              <a:schemeClr val="accent1">
                <a:lumMod val="50000"/>
              </a:schemeClr>
            </a:solidFill>
            <a:ln>
              <a:noFill/>
            </a:ln>
            <a:effectLst/>
          </c:spPr>
          <c:invertIfNegative val="0"/>
          <c:cat>
            <c:strRef>
              <c:f>図1!$A$4:$A$11</c:f>
              <c:strCache>
                <c:ptCount val="8"/>
                <c:pt idx="0">
                  <c:v>2009</c:v>
                </c:pt>
                <c:pt idx="1">
                  <c:v>2010</c:v>
                </c:pt>
                <c:pt idx="2">
                  <c:v>2011</c:v>
                </c:pt>
                <c:pt idx="3">
                  <c:v>2012</c:v>
                </c:pt>
                <c:pt idx="4">
                  <c:v>2013</c:v>
                </c:pt>
                <c:pt idx="5">
                  <c:v>2014</c:v>
                </c:pt>
                <c:pt idx="6">
                  <c:v>2015</c:v>
                </c:pt>
                <c:pt idx="7">
                  <c:v>2016</c:v>
                </c:pt>
              </c:strCache>
            </c:strRef>
          </c:cat>
          <c:val>
            <c:numRef>
              <c:f>図1!$D$4:$D$11</c:f>
              <c:numCache>
                <c:formatCode>General</c:formatCode>
                <c:ptCount val="8"/>
                <c:pt idx="0">
                  <c:v>17</c:v>
                </c:pt>
                <c:pt idx="1">
                  <c:v>20</c:v>
                </c:pt>
                <c:pt idx="2">
                  <c:v>28</c:v>
                </c:pt>
                <c:pt idx="3">
                  <c:v>33</c:v>
                </c:pt>
                <c:pt idx="4">
                  <c:v>32</c:v>
                </c:pt>
                <c:pt idx="5">
                  <c:v>35</c:v>
                </c:pt>
                <c:pt idx="6">
                  <c:v>43</c:v>
                </c:pt>
                <c:pt idx="7">
                  <c:v>40</c:v>
                </c:pt>
              </c:numCache>
            </c:numRef>
          </c:val>
          <c:extLst>
            <c:ext xmlns:c16="http://schemas.microsoft.com/office/drawing/2014/chart" uri="{C3380CC4-5D6E-409C-BE32-E72D297353CC}">
              <c16:uniqueId val="{00000002-5D2C-47CA-A450-FC23C9BEECC8}"/>
            </c:ext>
          </c:extLst>
        </c:ser>
        <c:dLbls>
          <c:showLegendKey val="0"/>
          <c:showVal val="0"/>
          <c:showCatName val="0"/>
          <c:showSerName val="0"/>
          <c:showPercent val="0"/>
          <c:showBubbleSize val="0"/>
        </c:dLbls>
        <c:gapWidth val="219"/>
        <c:overlap val="-27"/>
        <c:axId val="418031792"/>
        <c:axId val="418033360"/>
      </c:barChart>
      <c:catAx>
        <c:axId val="418031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418033360"/>
        <c:crosses val="autoZero"/>
        <c:auto val="1"/>
        <c:lblAlgn val="ctr"/>
        <c:lblOffset val="100"/>
        <c:noMultiLvlLbl val="0"/>
      </c:catAx>
      <c:valAx>
        <c:axId val="418033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418031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73.png"/></Relationships>
</file>

<file path=ppt/diagrams/_rels/data2.xml.rels><?xml version="1.0" encoding="UTF-8" standalone="yes"?>
<Relationships xmlns="http://schemas.openxmlformats.org/package/2006/relationships"><Relationship Id="rId1" Type="http://schemas.openxmlformats.org/officeDocument/2006/relationships/image" Target="../media/image73.png"/></Relationships>
</file>

<file path=ppt/diagrams/_rels/data3.xml.rels><?xml version="1.0" encoding="UTF-8" standalone="yes"?>
<Relationships xmlns="http://schemas.openxmlformats.org/package/2006/relationships"><Relationship Id="rId1" Type="http://schemas.openxmlformats.org/officeDocument/2006/relationships/image" Target="../media/image73.png"/></Relationships>
</file>

<file path=ppt/diagrams/_rels/data4.xml.rels><?xml version="1.0" encoding="UTF-8" standalone="yes"?>
<Relationships xmlns="http://schemas.openxmlformats.org/package/2006/relationships"><Relationship Id="rId1" Type="http://schemas.openxmlformats.org/officeDocument/2006/relationships/image" Target="../media/image73.png"/></Relationships>
</file>

<file path=ppt/diagrams/_rels/data5.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77D4B1-9514-40C5-A8AA-4F4E3861AACD}" type="doc">
      <dgm:prSet loTypeId="urn:microsoft.com/office/officeart/2005/8/layout/hProcess9" loCatId="process" qsTypeId="urn:microsoft.com/office/officeart/2005/8/quickstyle/simple1" qsCatId="simple" csTypeId="urn:microsoft.com/office/officeart/2005/8/colors/accent1_2" csCatId="accent1" phldr="1"/>
      <dgm:spPr/>
    </dgm:pt>
    <dgm:pt modelId="{39225F6C-6264-4F96-8E3E-34E0B56F8743}">
      <dgm:prSet phldrT="[テキスト]" custT="1"/>
      <dgm:spPr/>
      <dgm:t>
        <a:bodyPr/>
        <a:lstStyle/>
        <a:p>
          <a:pPr>
            <a:lnSpc>
              <a:spcPct val="100000"/>
            </a:lnSpc>
            <a:spcAft>
              <a:spcPts val="0"/>
            </a:spcAft>
          </a:pPr>
          <a:r>
            <a:rPr kumimoji="1" lang="ja-JP" altLang="en-US" sz="1800" dirty="0">
              <a:solidFill>
                <a:srgbClr val="FF0000"/>
              </a:solidFill>
            </a:rPr>
            <a:t>障害</a:t>
          </a:r>
        </a:p>
        <a:p>
          <a:pPr>
            <a:lnSpc>
              <a:spcPct val="100000"/>
            </a:lnSpc>
            <a:spcAft>
              <a:spcPts val="0"/>
            </a:spcAft>
          </a:pPr>
          <a:r>
            <a:rPr kumimoji="1" lang="ja-JP" altLang="en-US" sz="1800" dirty="0">
              <a:solidFill>
                <a:srgbClr val="FF0000"/>
              </a:solidFill>
            </a:rPr>
            <a:t>発生</a:t>
          </a:r>
        </a:p>
      </dgm:t>
    </dgm:pt>
    <dgm:pt modelId="{EE2DA810-C7F3-412E-883B-05FD35E6AD8E}" type="parTrans" cxnId="{3B90FE0E-2DDC-45C9-A855-270F829DB8BC}">
      <dgm:prSet/>
      <dgm:spPr/>
      <dgm:t>
        <a:bodyPr/>
        <a:lstStyle/>
        <a:p>
          <a:endParaRPr kumimoji="1" lang="ja-JP" altLang="en-US"/>
        </a:p>
      </dgm:t>
    </dgm:pt>
    <dgm:pt modelId="{8D9B2A41-910C-450A-9515-CBE0BFF64DD3}" type="sibTrans" cxnId="{3B90FE0E-2DDC-45C9-A855-270F829DB8BC}">
      <dgm:prSet/>
      <dgm:spPr/>
      <dgm:t>
        <a:bodyPr/>
        <a:lstStyle/>
        <a:p>
          <a:endParaRPr kumimoji="1" lang="ja-JP" altLang="en-US"/>
        </a:p>
      </dgm:t>
    </dgm:pt>
    <dgm:pt modelId="{CA829BC2-26E4-40CB-BA7F-635AC6ED6AB0}">
      <dgm:prSet phldrT="[テキスト]" custT="1"/>
      <dgm:spPr/>
      <dgm:t>
        <a:bodyPr lIns="36000" tIns="36000" rIns="36000" bIns="36000"/>
        <a:lstStyle/>
        <a:p>
          <a:pPr>
            <a:lnSpc>
              <a:spcPct val="100000"/>
            </a:lnSpc>
            <a:spcAft>
              <a:spcPts val="0"/>
            </a:spcAft>
          </a:pPr>
          <a:r>
            <a:rPr kumimoji="1" lang="ja-JP" altLang="en-US" sz="1800" dirty="0">
              <a:solidFill>
                <a:schemeClr val="tx1"/>
              </a:solidFill>
            </a:rPr>
            <a:t>原因</a:t>
          </a:r>
        </a:p>
        <a:p>
          <a:pPr>
            <a:lnSpc>
              <a:spcPct val="100000"/>
            </a:lnSpc>
            <a:spcAft>
              <a:spcPts val="0"/>
            </a:spcAft>
          </a:pPr>
          <a:r>
            <a:rPr kumimoji="1" lang="ja-JP" altLang="en-US" sz="1800" dirty="0">
              <a:solidFill>
                <a:schemeClr val="tx1"/>
              </a:solidFill>
            </a:rPr>
            <a:t>解析</a:t>
          </a:r>
        </a:p>
      </dgm:t>
    </dgm:pt>
    <dgm:pt modelId="{A187DD3F-68CD-4AA8-A7F4-35A06B8986E4}" type="parTrans" cxnId="{B94783CC-943C-4CD3-ADCD-67500102C783}">
      <dgm:prSet/>
      <dgm:spPr/>
      <dgm:t>
        <a:bodyPr/>
        <a:lstStyle/>
        <a:p>
          <a:endParaRPr kumimoji="1" lang="ja-JP" altLang="en-US"/>
        </a:p>
      </dgm:t>
    </dgm:pt>
    <dgm:pt modelId="{1CD2C8D7-DED2-4E55-8DAC-8C9057D8D7DB}" type="sibTrans" cxnId="{B94783CC-943C-4CD3-ADCD-67500102C783}">
      <dgm:prSet/>
      <dgm:spPr/>
      <dgm:t>
        <a:bodyPr/>
        <a:lstStyle/>
        <a:p>
          <a:endParaRPr kumimoji="1" lang="ja-JP" altLang="en-US"/>
        </a:p>
      </dgm:t>
    </dgm:pt>
    <dgm:pt modelId="{A20D7416-5D9F-4AF2-9BE8-2AB97B5A2D37}">
      <dgm:prSet phldrT="[テキスト]" custT="1"/>
      <dgm:spPr/>
      <dgm:t>
        <a:bodyPr/>
        <a:lstStyle/>
        <a:p>
          <a:pPr>
            <a:lnSpc>
              <a:spcPct val="100000"/>
            </a:lnSpc>
            <a:spcAft>
              <a:spcPts val="0"/>
            </a:spcAft>
          </a:pPr>
          <a:r>
            <a:rPr kumimoji="1" lang="ja-JP" altLang="en-US" sz="1800" dirty="0">
              <a:solidFill>
                <a:schemeClr val="tx1"/>
              </a:solidFill>
            </a:rPr>
            <a:t>応急</a:t>
          </a:r>
        </a:p>
        <a:p>
          <a:pPr>
            <a:lnSpc>
              <a:spcPct val="100000"/>
            </a:lnSpc>
            <a:spcAft>
              <a:spcPts val="0"/>
            </a:spcAft>
          </a:pPr>
          <a:r>
            <a:rPr kumimoji="1" lang="ja-JP" altLang="en-US" sz="1800" dirty="0">
              <a:solidFill>
                <a:schemeClr val="tx1"/>
              </a:solidFill>
            </a:rPr>
            <a:t>対策</a:t>
          </a:r>
        </a:p>
      </dgm:t>
    </dgm:pt>
    <dgm:pt modelId="{C9E35089-5A76-4EBE-9B61-9A17F5DC934C}" type="parTrans" cxnId="{0E9480B4-7D52-4106-928E-2FB1FDC4349A}">
      <dgm:prSet/>
      <dgm:spPr/>
      <dgm:t>
        <a:bodyPr/>
        <a:lstStyle/>
        <a:p>
          <a:endParaRPr kumimoji="1" lang="ja-JP" altLang="en-US"/>
        </a:p>
      </dgm:t>
    </dgm:pt>
    <dgm:pt modelId="{7A6AD46B-E31F-4448-9422-A2E573150650}" type="sibTrans" cxnId="{0E9480B4-7D52-4106-928E-2FB1FDC4349A}">
      <dgm:prSet/>
      <dgm:spPr/>
      <dgm:t>
        <a:bodyPr/>
        <a:lstStyle/>
        <a:p>
          <a:endParaRPr kumimoji="1" lang="ja-JP" altLang="en-US"/>
        </a:p>
      </dgm:t>
    </dgm:pt>
    <dgm:pt modelId="{3A5647BC-FB4C-4E40-A452-F9572DBF3147}" type="pres">
      <dgm:prSet presAssocID="{6177D4B1-9514-40C5-A8AA-4F4E3861AACD}" presName="CompostProcess" presStyleCnt="0">
        <dgm:presLayoutVars>
          <dgm:dir/>
          <dgm:resizeHandles val="exact"/>
        </dgm:presLayoutVars>
      </dgm:prSet>
      <dgm:spPr/>
    </dgm:pt>
    <dgm:pt modelId="{22CE0801-2F09-49B2-92FC-47BAC41EB104}" type="pres">
      <dgm:prSet presAssocID="{6177D4B1-9514-40C5-A8AA-4F4E3861AACD}" presName="arrow" presStyleLbl="bgShp" presStyleIdx="0" presStyleCnt="1" custLinFactNeighborX="542"/>
      <dgm:spPr>
        <a:blipFill rotWithShape="0">
          <a:blip xmlns:r="http://schemas.openxmlformats.org/officeDocument/2006/relationships" r:embed="rId1">
            <a:duotone>
              <a:prstClr val="black"/>
              <a:schemeClr val="accent2">
                <a:tint val="45000"/>
                <a:satMod val="400000"/>
              </a:schemeClr>
            </a:duotone>
          </a:blip>
          <a:stretch>
            <a:fillRect/>
          </a:stretch>
        </a:blipFill>
      </dgm:spPr>
    </dgm:pt>
    <dgm:pt modelId="{93185A62-1D49-4369-AFEA-40E11EB56587}" type="pres">
      <dgm:prSet presAssocID="{6177D4B1-9514-40C5-A8AA-4F4E3861AACD}" presName="linearProcess" presStyleCnt="0"/>
      <dgm:spPr/>
    </dgm:pt>
    <dgm:pt modelId="{CD368579-CEE9-48E8-990F-A4D516D7FF02}" type="pres">
      <dgm:prSet presAssocID="{39225F6C-6264-4F96-8E3E-34E0B56F8743}" presName="textNode" presStyleLbl="node1" presStyleIdx="0" presStyleCnt="3" custLinFactNeighborX="38121">
        <dgm:presLayoutVars>
          <dgm:bulletEnabled val="1"/>
        </dgm:presLayoutVars>
      </dgm:prSet>
      <dgm:spPr/>
    </dgm:pt>
    <dgm:pt modelId="{D5E02B5D-4DB1-4448-9533-31B38A5BB372}" type="pres">
      <dgm:prSet presAssocID="{8D9B2A41-910C-450A-9515-CBE0BFF64DD3}" presName="sibTrans" presStyleCnt="0"/>
      <dgm:spPr/>
    </dgm:pt>
    <dgm:pt modelId="{ECEFF339-60E1-49E3-8140-780933CFFD5B}" type="pres">
      <dgm:prSet presAssocID="{CA829BC2-26E4-40CB-BA7F-635AC6ED6AB0}" presName="textNode" presStyleLbl="node1" presStyleIdx="1" presStyleCnt="3">
        <dgm:presLayoutVars>
          <dgm:bulletEnabled val="1"/>
        </dgm:presLayoutVars>
      </dgm:prSet>
      <dgm:spPr/>
    </dgm:pt>
    <dgm:pt modelId="{C5A8307B-8C9C-443C-B769-D7FFAAB98507}" type="pres">
      <dgm:prSet presAssocID="{1CD2C8D7-DED2-4E55-8DAC-8C9057D8D7DB}" presName="sibTrans" presStyleCnt="0"/>
      <dgm:spPr/>
    </dgm:pt>
    <dgm:pt modelId="{FAB281D9-F826-4C1A-A2A8-770C990497AF}" type="pres">
      <dgm:prSet presAssocID="{A20D7416-5D9F-4AF2-9BE8-2AB97B5A2D37}" presName="textNode" presStyleLbl="node1" presStyleIdx="2" presStyleCnt="3" custLinFactNeighborX="-38121">
        <dgm:presLayoutVars>
          <dgm:bulletEnabled val="1"/>
        </dgm:presLayoutVars>
      </dgm:prSet>
      <dgm:spPr/>
    </dgm:pt>
  </dgm:ptLst>
  <dgm:cxnLst>
    <dgm:cxn modelId="{3B90FE0E-2DDC-45C9-A855-270F829DB8BC}" srcId="{6177D4B1-9514-40C5-A8AA-4F4E3861AACD}" destId="{39225F6C-6264-4F96-8E3E-34E0B56F8743}" srcOrd="0" destOrd="0" parTransId="{EE2DA810-C7F3-412E-883B-05FD35E6AD8E}" sibTransId="{8D9B2A41-910C-450A-9515-CBE0BFF64DD3}"/>
    <dgm:cxn modelId="{7186167B-0183-40EE-96CC-EA8F6219C149}" type="presOf" srcId="{CA829BC2-26E4-40CB-BA7F-635AC6ED6AB0}" destId="{ECEFF339-60E1-49E3-8140-780933CFFD5B}" srcOrd="0" destOrd="0" presId="urn:microsoft.com/office/officeart/2005/8/layout/hProcess9"/>
    <dgm:cxn modelId="{41622F7E-976F-43E1-BCCC-8369C4430590}" type="presOf" srcId="{6177D4B1-9514-40C5-A8AA-4F4E3861AACD}" destId="{3A5647BC-FB4C-4E40-A452-F9572DBF3147}" srcOrd="0" destOrd="0" presId="urn:microsoft.com/office/officeart/2005/8/layout/hProcess9"/>
    <dgm:cxn modelId="{5720C396-04DA-48DB-88DD-7804BBA931B0}" type="presOf" srcId="{39225F6C-6264-4F96-8E3E-34E0B56F8743}" destId="{CD368579-CEE9-48E8-990F-A4D516D7FF02}" srcOrd="0" destOrd="0" presId="urn:microsoft.com/office/officeart/2005/8/layout/hProcess9"/>
    <dgm:cxn modelId="{3E6EAD98-C05E-42AB-A797-BFF5B9CC985C}" type="presOf" srcId="{A20D7416-5D9F-4AF2-9BE8-2AB97B5A2D37}" destId="{FAB281D9-F826-4C1A-A2A8-770C990497AF}" srcOrd="0" destOrd="0" presId="urn:microsoft.com/office/officeart/2005/8/layout/hProcess9"/>
    <dgm:cxn modelId="{0E9480B4-7D52-4106-928E-2FB1FDC4349A}" srcId="{6177D4B1-9514-40C5-A8AA-4F4E3861AACD}" destId="{A20D7416-5D9F-4AF2-9BE8-2AB97B5A2D37}" srcOrd="2" destOrd="0" parTransId="{C9E35089-5A76-4EBE-9B61-9A17F5DC934C}" sibTransId="{7A6AD46B-E31F-4448-9422-A2E573150650}"/>
    <dgm:cxn modelId="{B94783CC-943C-4CD3-ADCD-67500102C783}" srcId="{6177D4B1-9514-40C5-A8AA-4F4E3861AACD}" destId="{CA829BC2-26E4-40CB-BA7F-635AC6ED6AB0}" srcOrd="1" destOrd="0" parTransId="{A187DD3F-68CD-4AA8-A7F4-35A06B8986E4}" sibTransId="{1CD2C8D7-DED2-4E55-8DAC-8C9057D8D7DB}"/>
    <dgm:cxn modelId="{5C6455F1-4F36-4BC6-B31A-5EB0C5725B2B}" type="presParOf" srcId="{3A5647BC-FB4C-4E40-A452-F9572DBF3147}" destId="{22CE0801-2F09-49B2-92FC-47BAC41EB104}" srcOrd="0" destOrd="0" presId="urn:microsoft.com/office/officeart/2005/8/layout/hProcess9"/>
    <dgm:cxn modelId="{13E61C52-460B-4842-B3D5-2E600FF276C7}" type="presParOf" srcId="{3A5647BC-FB4C-4E40-A452-F9572DBF3147}" destId="{93185A62-1D49-4369-AFEA-40E11EB56587}" srcOrd="1" destOrd="0" presId="urn:microsoft.com/office/officeart/2005/8/layout/hProcess9"/>
    <dgm:cxn modelId="{14546B27-5069-4226-9282-041D8B3BEE09}" type="presParOf" srcId="{93185A62-1D49-4369-AFEA-40E11EB56587}" destId="{CD368579-CEE9-48E8-990F-A4D516D7FF02}" srcOrd="0" destOrd="0" presId="urn:microsoft.com/office/officeart/2005/8/layout/hProcess9"/>
    <dgm:cxn modelId="{BF5ACAA8-BBA0-4954-B2B9-42286EBA0710}" type="presParOf" srcId="{93185A62-1D49-4369-AFEA-40E11EB56587}" destId="{D5E02B5D-4DB1-4448-9533-31B38A5BB372}" srcOrd="1" destOrd="0" presId="urn:microsoft.com/office/officeart/2005/8/layout/hProcess9"/>
    <dgm:cxn modelId="{E03ECA4E-51B9-461C-BEEF-F11B62AE9788}" type="presParOf" srcId="{93185A62-1D49-4369-AFEA-40E11EB56587}" destId="{ECEFF339-60E1-49E3-8140-780933CFFD5B}" srcOrd="2" destOrd="0" presId="urn:microsoft.com/office/officeart/2005/8/layout/hProcess9"/>
    <dgm:cxn modelId="{960723D5-C37B-4CAC-A961-A4D2B5DDC0D7}" type="presParOf" srcId="{93185A62-1D49-4369-AFEA-40E11EB56587}" destId="{C5A8307B-8C9C-443C-B769-D7FFAAB98507}" srcOrd="3" destOrd="0" presId="urn:microsoft.com/office/officeart/2005/8/layout/hProcess9"/>
    <dgm:cxn modelId="{C162566E-38D6-4D9A-B21B-3EBE357E5F0F}" type="presParOf" srcId="{93185A62-1D49-4369-AFEA-40E11EB56587}" destId="{FAB281D9-F826-4C1A-A2A8-770C990497A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77D4B1-9514-40C5-A8AA-4F4E3861AACD}" type="doc">
      <dgm:prSet loTypeId="urn:microsoft.com/office/officeart/2005/8/layout/hProcess9" loCatId="process" qsTypeId="urn:microsoft.com/office/officeart/2005/8/quickstyle/simple1" qsCatId="simple" csTypeId="urn:microsoft.com/office/officeart/2005/8/colors/accent1_2" csCatId="accent1" phldr="1"/>
      <dgm:spPr/>
    </dgm:pt>
    <dgm:pt modelId="{39225F6C-6264-4F96-8E3E-34E0B56F8743}">
      <dgm:prSet phldrT="[テキスト]" custT="1"/>
      <dgm:spPr/>
      <dgm:t>
        <a:bodyPr/>
        <a:lstStyle/>
        <a:p>
          <a:pPr>
            <a:lnSpc>
              <a:spcPct val="100000"/>
            </a:lnSpc>
            <a:spcAft>
              <a:spcPts val="0"/>
            </a:spcAft>
          </a:pPr>
          <a:r>
            <a:rPr kumimoji="1" lang="ja-JP" altLang="en-US" sz="1800" dirty="0">
              <a:solidFill>
                <a:schemeClr val="tx1"/>
              </a:solidFill>
            </a:rPr>
            <a:t>原因</a:t>
          </a:r>
        </a:p>
        <a:p>
          <a:pPr>
            <a:lnSpc>
              <a:spcPct val="100000"/>
            </a:lnSpc>
            <a:spcAft>
              <a:spcPts val="0"/>
            </a:spcAft>
          </a:pPr>
          <a:r>
            <a:rPr kumimoji="1" lang="ja-JP" altLang="en-US" sz="1800" dirty="0">
              <a:solidFill>
                <a:schemeClr val="tx1"/>
              </a:solidFill>
            </a:rPr>
            <a:t>分析</a:t>
          </a:r>
        </a:p>
      </dgm:t>
    </dgm:pt>
    <dgm:pt modelId="{EE2DA810-C7F3-412E-883B-05FD35E6AD8E}" type="parTrans" cxnId="{3B90FE0E-2DDC-45C9-A855-270F829DB8BC}">
      <dgm:prSet/>
      <dgm:spPr/>
      <dgm:t>
        <a:bodyPr/>
        <a:lstStyle/>
        <a:p>
          <a:endParaRPr kumimoji="1" lang="ja-JP" altLang="en-US"/>
        </a:p>
      </dgm:t>
    </dgm:pt>
    <dgm:pt modelId="{8D9B2A41-910C-450A-9515-CBE0BFF64DD3}" type="sibTrans" cxnId="{3B90FE0E-2DDC-45C9-A855-270F829DB8BC}">
      <dgm:prSet/>
      <dgm:spPr/>
      <dgm:t>
        <a:bodyPr/>
        <a:lstStyle/>
        <a:p>
          <a:endParaRPr kumimoji="1" lang="ja-JP" altLang="en-US"/>
        </a:p>
      </dgm:t>
    </dgm:pt>
    <dgm:pt modelId="{CA829BC2-26E4-40CB-BA7F-635AC6ED6AB0}">
      <dgm:prSet phldrT="[テキスト]" custT="1"/>
      <dgm:spPr/>
      <dgm:t>
        <a:bodyPr lIns="36000" tIns="36000" rIns="36000" bIns="36000"/>
        <a:lstStyle/>
        <a:p>
          <a:pPr>
            <a:lnSpc>
              <a:spcPct val="100000"/>
            </a:lnSpc>
            <a:spcAft>
              <a:spcPts val="0"/>
            </a:spcAft>
          </a:pPr>
          <a:r>
            <a:rPr kumimoji="1" lang="ja-JP" altLang="en-US" sz="1800" dirty="0">
              <a:solidFill>
                <a:schemeClr val="tx1"/>
              </a:solidFill>
            </a:rPr>
            <a:t>再発防止</a:t>
          </a:r>
          <a:endParaRPr kumimoji="1" lang="en-US" altLang="ja-JP" sz="1800" dirty="0">
            <a:solidFill>
              <a:schemeClr val="tx1"/>
            </a:solidFill>
          </a:endParaRPr>
        </a:p>
        <a:p>
          <a:pPr>
            <a:lnSpc>
              <a:spcPct val="100000"/>
            </a:lnSpc>
            <a:spcAft>
              <a:spcPts val="0"/>
            </a:spcAft>
          </a:pPr>
          <a:r>
            <a:rPr kumimoji="1" lang="ja-JP" altLang="en-US" sz="1800" dirty="0">
              <a:solidFill>
                <a:schemeClr val="tx1"/>
              </a:solidFill>
            </a:rPr>
            <a:t>策（教訓）</a:t>
          </a:r>
        </a:p>
      </dgm:t>
    </dgm:pt>
    <dgm:pt modelId="{A187DD3F-68CD-4AA8-A7F4-35A06B8986E4}" type="parTrans" cxnId="{B94783CC-943C-4CD3-ADCD-67500102C783}">
      <dgm:prSet/>
      <dgm:spPr/>
      <dgm:t>
        <a:bodyPr/>
        <a:lstStyle/>
        <a:p>
          <a:endParaRPr kumimoji="1" lang="ja-JP" altLang="en-US"/>
        </a:p>
      </dgm:t>
    </dgm:pt>
    <dgm:pt modelId="{1CD2C8D7-DED2-4E55-8DAC-8C9057D8D7DB}" type="sibTrans" cxnId="{B94783CC-943C-4CD3-ADCD-67500102C783}">
      <dgm:prSet/>
      <dgm:spPr/>
      <dgm:t>
        <a:bodyPr/>
        <a:lstStyle/>
        <a:p>
          <a:endParaRPr kumimoji="1" lang="ja-JP" altLang="en-US"/>
        </a:p>
      </dgm:t>
    </dgm:pt>
    <dgm:pt modelId="{A20D7416-5D9F-4AF2-9BE8-2AB97B5A2D37}">
      <dgm:prSet phldrT="[テキスト]" custT="1"/>
      <dgm:spPr/>
      <dgm:t>
        <a:bodyPr/>
        <a:lstStyle/>
        <a:p>
          <a:pPr>
            <a:lnSpc>
              <a:spcPct val="100000"/>
            </a:lnSpc>
            <a:spcAft>
              <a:spcPts val="0"/>
            </a:spcAft>
          </a:pPr>
          <a:r>
            <a:rPr kumimoji="1" lang="ja-JP" altLang="en-US" sz="1800" dirty="0">
              <a:solidFill>
                <a:schemeClr val="tx1"/>
              </a:solidFill>
            </a:rPr>
            <a:t>社内</a:t>
          </a:r>
        </a:p>
        <a:p>
          <a:pPr>
            <a:lnSpc>
              <a:spcPct val="100000"/>
            </a:lnSpc>
            <a:spcAft>
              <a:spcPts val="0"/>
            </a:spcAft>
          </a:pPr>
          <a:r>
            <a:rPr kumimoji="1" lang="ja-JP" altLang="en-US" sz="1800" dirty="0">
              <a:solidFill>
                <a:schemeClr val="tx1"/>
              </a:solidFill>
            </a:rPr>
            <a:t>展開</a:t>
          </a:r>
        </a:p>
      </dgm:t>
    </dgm:pt>
    <dgm:pt modelId="{C9E35089-5A76-4EBE-9B61-9A17F5DC934C}" type="parTrans" cxnId="{0E9480B4-7D52-4106-928E-2FB1FDC4349A}">
      <dgm:prSet/>
      <dgm:spPr/>
      <dgm:t>
        <a:bodyPr/>
        <a:lstStyle/>
        <a:p>
          <a:endParaRPr kumimoji="1" lang="ja-JP" altLang="en-US"/>
        </a:p>
      </dgm:t>
    </dgm:pt>
    <dgm:pt modelId="{7A6AD46B-E31F-4448-9422-A2E573150650}" type="sibTrans" cxnId="{0E9480B4-7D52-4106-928E-2FB1FDC4349A}">
      <dgm:prSet/>
      <dgm:spPr/>
      <dgm:t>
        <a:bodyPr/>
        <a:lstStyle/>
        <a:p>
          <a:endParaRPr kumimoji="1" lang="ja-JP" altLang="en-US"/>
        </a:p>
      </dgm:t>
    </dgm:pt>
    <dgm:pt modelId="{3A5647BC-FB4C-4E40-A452-F9572DBF3147}" type="pres">
      <dgm:prSet presAssocID="{6177D4B1-9514-40C5-A8AA-4F4E3861AACD}" presName="CompostProcess" presStyleCnt="0">
        <dgm:presLayoutVars>
          <dgm:dir/>
          <dgm:resizeHandles val="exact"/>
        </dgm:presLayoutVars>
      </dgm:prSet>
      <dgm:spPr/>
    </dgm:pt>
    <dgm:pt modelId="{22CE0801-2F09-49B2-92FC-47BAC41EB104}" type="pres">
      <dgm:prSet presAssocID="{6177D4B1-9514-40C5-A8AA-4F4E3861AACD}" presName="arrow" presStyleLbl="bgShp" presStyleIdx="0" presStyleCnt="1" custLinFactNeighborX="-1188" custLinFactNeighborY="-2381"/>
      <dgm:spPr>
        <a:blipFill rotWithShape="0">
          <a:blip xmlns:r="http://schemas.openxmlformats.org/officeDocument/2006/relationships" r:embed="rId1">
            <a:duotone>
              <a:prstClr val="black"/>
              <a:schemeClr val="accent2">
                <a:tint val="45000"/>
                <a:satMod val="400000"/>
              </a:schemeClr>
            </a:duotone>
          </a:blip>
          <a:stretch>
            <a:fillRect/>
          </a:stretch>
        </a:blipFill>
      </dgm:spPr>
    </dgm:pt>
    <dgm:pt modelId="{93185A62-1D49-4369-AFEA-40E11EB56587}" type="pres">
      <dgm:prSet presAssocID="{6177D4B1-9514-40C5-A8AA-4F4E3861AACD}" presName="linearProcess" presStyleCnt="0"/>
      <dgm:spPr/>
    </dgm:pt>
    <dgm:pt modelId="{CD368579-CEE9-48E8-990F-A4D516D7FF02}" type="pres">
      <dgm:prSet presAssocID="{39225F6C-6264-4F96-8E3E-34E0B56F8743}" presName="textNode" presStyleLbl="node1" presStyleIdx="0" presStyleCnt="3" custScaleX="71135" custLinFactNeighborX="38121">
        <dgm:presLayoutVars>
          <dgm:bulletEnabled val="1"/>
        </dgm:presLayoutVars>
      </dgm:prSet>
      <dgm:spPr/>
    </dgm:pt>
    <dgm:pt modelId="{D5E02B5D-4DB1-4448-9533-31B38A5BB372}" type="pres">
      <dgm:prSet presAssocID="{8D9B2A41-910C-450A-9515-CBE0BFF64DD3}" presName="sibTrans" presStyleCnt="0"/>
      <dgm:spPr/>
    </dgm:pt>
    <dgm:pt modelId="{ECEFF339-60E1-49E3-8140-780933CFFD5B}" type="pres">
      <dgm:prSet presAssocID="{CA829BC2-26E4-40CB-BA7F-635AC6ED6AB0}" presName="textNode" presStyleLbl="node1" presStyleIdx="1" presStyleCnt="3">
        <dgm:presLayoutVars>
          <dgm:bulletEnabled val="1"/>
        </dgm:presLayoutVars>
      </dgm:prSet>
      <dgm:spPr/>
    </dgm:pt>
    <dgm:pt modelId="{C5A8307B-8C9C-443C-B769-D7FFAAB98507}" type="pres">
      <dgm:prSet presAssocID="{1CD2C8D7-DED2-4E55-8DAC-8C9057D8D7DB}" presName="sibTrans" presStyleCnt="0"/>
      <dgm:spPr/>
    </dgm:pt>
    <dgm:pt modelId="{FAB281D9-F826-4C1A-A2A8-770C990497AF}" type="pres">
      <dgm:prSet presAssocID="{A20D7416-5D9F-4AF2-9BE8-2AB97B5A2D37}" presName="textNode" presStyleLbl="node1" presStyleIdx="2" presStyleCnt="3" custScaleX="71028" custLinFactNeighborX="-38121">
        <dgm:presLayoutVars>
          <dgm:bulletEnabled val="1"/>
        </dgm:presLayoutVars>
      </dgm:prSet>
      <dgm:spPr/>
    </dgm:pt>
  </dgm:ptLst>
  <dgm:cxnLst>
    <dgm:cxn modelId="{3B90FE0E-2DDC-45C9-A855-270F829DB8BC}" srcId="{6177D4B1-9514-40C5-A8AA-4F4E3861AACD}" destId="{39225F6C-6264-4F96-8E3E-34E0B56F8743}" srcOrd="0" destOrd="0" parTransId="{EE2DA810-C7F3-412E-883B-05FD35E6AD8E}" sibTransId="{8D9B2A41-910C-450A-9515-CBE0BFF64DD3}"/>
    <dgm:cxn modelId="{D4A4365B-B541-4782-A002-E10C27FDA494}" type="presOf" srcId="{A20D7416-5D9F-4AF2-9BE8-2AB97B5A2D37}" destId="{FAB281D9-F826-4C1A-A2A8-770C990497AF}" srcOrd="0" destOrd="0" presId="urn:microsoft.com/office/officeart/2005/8/layout/hProcess9"/>
    <dgm:cxn modelId="{DE24B3B0-76B1-427E-AE2C-C432D3BB9924}" type="presOf" srcId="{39225F6C-6264-4F96-8E3E-34E0B56F8743}" destId="{CD368579-CEE9-48E8-990F-A4D516D7FF02}" srcOrd="0" destOrd="0" presId="urn:microsoft.com/office/officeart/2005/8/layout/hProcess9"/>
    <dgm:cxn modelId="{0E9480B4-7D52-4106-928E-2FB1FDC4349A}" srcId="{6177D4B1-9514-40C5-A8AA-4F4E3861AACD}" destId="{A20D7416-5D9F-4AF2-9BE8-2AB97B5A2D37}" srcOrd="2" destOrd="0" parTransId="{C9E35089-5A76-4EBE-9B61-9A17F5DC934C}" sibTransId="{7A6AD46B-E31F-4448-9422-A2E573150650}"/>
    <dgm:cxn modelId="{B94783CC-943C-4CD3-ADCD-67500102C783}" srcId="{6177D4B1-9514-40C5-A8AA-4F4E3861AACD}" destId="{CA829BC2-26E4-40CB-BA7F-635AC6ED6AB0}" srcOrd="1" destOrd="0" parTransId="{A187DD3F-68CD-4AA8-A7F4-35A06B8986E4}" sibTransId="{1CD2C8D7-DED2-4E55-8DAC-8C9057D8D7DB}"/>
    <dgm:cxn modelId="{B8CD83D4-280D-4F9D-9CED-B4EE67343C8D}" type="presOf" srcId="{CA829BC2-26E4-40CB-BA7F-635AC6ED6AB0}" destId="{ECEFF339-60E1-49E3-8140-780933CFFD5B}" srcOrd="0" destOrd="0" presId="urn:microsoft.com/office/officeart/2005/8/layout/hProcess9"/>
    <dgm:cxn modelId="{00CFF0D7-689D-4320-A7D3-59ED1FA303C3}" type="presOf" srcId="{6177D4B1-9514-40C5-A8AA-4F4E3861AACD}" destId="{3A5647BC-FB4C-4E40-A452-F9572DBF3147}" srcOrd="0" destOrd="0" presId="urn:microsoft.com/office/officeart/2005/8/layout/hProcess9"/>
    <dgm:cxn modelId="{2D7B495A-B856-4CEF-B62E-1D6E9C098F06}" type="presParOf" srcId="{3A5647BC-FB4C-4E40-A452-F9572DBF3147}" destId="{22CE0801-2F09-49B2-92FC-47BAC41EB104}" srcOrd="0" destOrd="0" presId="urn:microsoft.com/office/officeart/2005/8/layout/hProcess9"/>
    <dgm:cxn modelId="{BFA4411C-8B58-4E02-AEB9-44725E9603BE}" type="presParOf" srcId="{3A5647BC-FB4C-4E40-A452-F9572DBF3147}" destId="{93185A62-1D49-4369-AFEA-40E11EB56587}" srcOrd="1" destOrd="0" presId="urn:microsoft.com/office/officeart/2005/8/layout/hProcess9"/>
    <dgm:cxn modelId="{86D19689-2FFC-4820-907F-2911435A3D3F}" type="presParOf" srcId="{93185A62-1D49-4369-AFEA-40E11EB56587}" destId="{CD368579-CEE9-48E8-990F-A4D516D7FF02}" srcOrd="0" destOrd="0" presId="urn:microsoft.com/office/officeart/2005/8/layout/hProcess9"/>
    <dgm:cxn modelId="{3CFE2295-03C6-40EF-9C92-8FF463150751}" type="presParOf" srcId="{93185A62-1D49-4369-AFEA-40E11EB56587}" destId="{D5E02B5D-4DB1-4448-9533-31B38A5BB372}" srcOrd="1" destOrd="0" presId="urn:microsoft.com/office/officeart/2005/8/layout/hProcess9"/>
    <dgm:cxn modelId="{06DAC59B-F2EF-4DA1-AF2D-14C21C44345E}" type="presParOf" srcId="{93185A62-1D49-4369-AFEA-40E11EB56587}" destId="{ECEFF339-60E1-49E3-8140-780933CFFD5B}" srcOrd="2" destOrd="0" presId="urn:microsoft.com/office/officeart/2005/8/layout/hProcess9"/>
    <dgm:cxn modelId="{FCF31477-76CE-4C85-A61B-49B09575122C}" type="presParOf" srcId="{93185A62-1D49-4369-AFEA-40E11EB56587}" destId="{C5A8307B-8C9C-443C-B769-D7FFAAB98507}" srcOrd="3" destOrd="0" presId="urn:microsoft.com/office/officeart/2005/8/layout/hProcess9"/>
    <dgm:cxn modelId="{4A7019A5-38B0-4D77-92F7-DDC52290307F}" type="presParOf" srcId="{93185A62-1D49-4369-AFEA-40E11EB56587}" destId="{FAB281D9-F826-4C1A-A2A8-770C990497AF}" srcOrd="4"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77D4B1-9514-40C5-A8AA-4F4E3861AACD}" type="doc">
      <dgm:prSet loTypeId="urn:microsoft.com/office/officeart/2005/8/layout/hProcess9" loCatId="process" qsTypeId="urn:microsoft.com/office/officeart/2005/8/quickstyle/simple1" qsCatId="simple" csTypeId="urn:microsoft.com/office/officeart/2005/8/colors/accent2_2" csCatId="accent2" phldr="1"/>
      <dgm:spPr/>
    </dgm:pt>
    <dgm:pt modelId="{39225F6C-6264-4F96-8E3E-34E0B56F8743}">
      <dgm:prSet phldrT="[テキスト]" custT="1"/>
      <dgm:spPr/>
      <dgm:t>
        <a:bodyPr/>
        <a:lstStyle/>
        <a:p>
          <a:pPr>
            <a:lnSpc>
              <a:spcPct val="100000"/>
            </a:lnSpc>
            <a:spcAft>
              <a:spcPts val="0"/>
            </a:spcAft>
          </a:pPr>
          <a:r>
            <a:rPr kumimoji="1" lang="ja-JP" altLang="en-US" sz="1800" dirty="0">
              <a:solidFill>
                <a:schemeClr val="tx1"/>
              </a:solidFill>
            </a:rPr>
            <a:t>情報</a:t>
          </a:r>
        </a:p>
        <a:p>
          <a:pPr>
            <a:lnSpc>
              <a:spcPct val="100000"/>
            </a:lnSpc>
            <a:spcAft>
              <a:spcPts val="0"/>
            </a:spcAft>
          </a:pPr>
          <a:r>
            <a:rPr kumimoji="1" lang="ja-JP" altLang="en-US" sz="1800" dirty="0">
              <a:solidFill>
                <a:schemeClr val="tx1"/>
              </a:solidFill>
            </a:rPr>
            <a:t>解析</a:t>
          </a:r>
        </a:p>
      </dgm:t>
    </dgm:pt>
    <dgm:pt modelId="{EE2DA810-C7F3-412E-883B-05FD35E6AD8E}" type="parTrans" cxnId="{3B90FE0E-2DDC-45C9-A855-270F829DB8BC}">
      <dgm:prSet/>
      <dgm:spPr/>
      <dgm:t>
        <a:bodyPr/>
        <a:lstStyle/>
        <a:p>
          <a:endParaRPr kumimoji="1" lang="ja-JP" altLang="en-US"/>
        </a:p>
      </dgm:t>
    </dgm:pt>
    <dgm:pt modelId="{8D9B2A41-910C-450A-9515-CBE0BFF64DD3}" type="sibTrans" cxnId="{3B90FE0E-2DDC-45C9-A855-270F829DB8BC}">
      <dgm:prSet/>
      <dgm:spPr/>
      <dgm:t>
        <a:bodyPr/>
        <a:lstStyle/>
        <a:p>
          <a:endParaRPr kumimoji="1" lang="ja-JP" altLang="en-US"/>
        </a:p>
      </dgm:t>
    </dgm:pt>
    <dgm:pt modelId="{CA829BC2-26E4-40CB-BA7F-635AC6ED6AB0}">
      <dgm:prSet phldrT="[テキスト]" custT="1"/>
      <dgm:spPr/>
      <dgm:t>
        <a:bodyPr lIns="36000" tIns="36000" rIns="36000" bIns="36000"/>
        <a:lstStyle/>
        <a:p>
          <a:pPr>
            <a:lnSpc>
              <a:spcPct val="100000"/>
            </a:lnSpc>
            <a:spcAft>
              <a:spcPts val="0"/>
            </a:spcAft>
          </a:pPr>
          <a:r>
            <a:rPr kumimoji="1" lang="ja-JP" altLang="en-US" sz="1800" dirty="0">
              <a:solidFill>
                <a:schemeClr val="tx1"/>
              </a:solidFill>
            </a:rPr>
            <a:t>自社</a:t>
          </a:r>
          <a:endParaRPr kumimoji="1" lang="en-US" altLang="ja-JP" sz="1800" dirty="0">
            <a:solidFill>
              <a:schemeClr val="tx1"/>
            </a:solidFill>
          </a:endParaRPr>
        </a:p>
        <a:p>
          <a:pPr>
            <a:lnSpc>
              <a:spcPct val="100000"/>
            </a:lnSpc>
            <a:spcAft>
              <a:spcPts val="0"/>
            </a:spcAft>
          </a:pPr>
          <a:r>
            <a:rPr kumimoji="1" lang="ja-JP" altLang="en-US" sz="1800" dirty="0">
              <a:solidFill>
                <a:schemeClr val="tx1"/>
              </a:solidFill>
            </a:rPr>
            <a:t>確認</a:t>
          </a:r>
        </a:p>
      </dgm:t>
    </dgm:pt>
    <dgm:pt modelId="{A187DD3F-68CD-4AA8-A7F4-35A06B8986E4}" type="parTrans" cxnId="{B94783CC-943C-4CD3-ADCD-67500102C783}">
      <dgm:prSet/>
      <dgm:spPr/>
      <dgm:t>
        <a:bodyPr/>
        <a:lstStyle/>
        <a:p>
          <a:endParaRPr kumimoji="1" lang="ja-JP" altLang="en-US"/>
        </a:p>
      </dgm:t>
    </dgm:pt>
    <dgm:pt modelId="{1CD2C8D7-DED2-4E55-8DAC-8C9057D8D7DB}" type="sibTrans" cxnId="{B94783CC-943C-4CD3-ADCD-67500102C783}">
      <dgm:prSet/>
      <dgm:spPr/>
      <dgm:t>
        <a:bodyPr/>
        <a:lstStyle/>
        <a:p>
          <a:endParaRPr kumimoji="1" lang="ja-JP" altLang="en-US"/>
        </a:p>
      </dgm:t>
    </dgm:pt>
    <dgm:pt modelId="{A20D7416-5D9F-4AF2-9BE8-2AB97B5A2D37}">
      <dgm:prSet phldrT="[テキスト]" custT="1"/>
      <dgm:spPr/>
      <dgm:t>
        <a:bodyPr/>
        <a:lstStyle/>
        <a:p>
          <a:pPr>
            <a:lnSpc>
              <a:spcPct val="100000"/>
            </a:lnSpc>
            <a:spcAft>
              <a:spcPts val="0"/>
            </a:spcAft>
          </a:pPr>
          <a:r>
            <a:rPr kumimoji="1" lang="en-US" altLang="ja-JP" sz="1800" dirty="0">
              <a:solidFill>
                <a:schemeClr val="tx1"/>
              </a:solidFill>
            </a:rPr>
            <a:t>(</a:t>
          </a:r>
          <a:r>
            <a:rPr kumimoji="1" lang="ja-JP" altLang="en-US" sz="1800" dirty="0">
              <a:solidFill>
                <a:schemeClr val="tx1"/>
              </a:solidFill>
            </a:rPr>
            <a:t>対策</a:t>
          </a:r>
          <a:r>
            <a:rPr kumimoji="1" lang="en-US" altLang="ja-JP" sz="1800" dirty="0">
              <a:solidFill>
                <a:schemeClr val="tx1"/>
              </a:solidFill>
            </a:rPr>
            <a:t>)</a:t>
          </a:r>
          <a:endParaRPr kumimoji="1" lang="ja-JP" altLang="en-US" sz="1800" dirty="0">
            <a:solidFill>
              <a:schemeClr val="tx1"/>
            </a:solidFill>
          </a:endParaRPr>
        </a:p>
      </dgm:t>
    </dgm:pt>
    <dgm:pt modelId="{C9E35089-5A76-4EBE-9B61-9A17F5DC934C}" type="parTrans" cxnId="{0E9480B4-7D52-4106-928E-2FB1FDC4349A}">
      <dgm:prSet/>
      <dgm:spPr/>
      <dgm:t>
        <a:bodyPr/>
        <a:lstStyle/>
        <a:p>
          <a:endParaRPr kumimoji="1" lang="ja-JP" altLang="en-US"/>
        </a:p>
      </dgm:t>
    </dgm:pt>
    <dgm:pt modelId="{7A6AD46B-E31F-4448-9422-A2E573150650}" type="sibTrans" cxnId="{0E9480B4-7D52-4106-928E-2FB1FDC4349A}">
      <dgm:prSet/>
      <dgm:spPr/>
      <dgm:t>
        <a:bodyPr/>
        <a:lstStyle/>
        <a:p>
          <a:endParaRPr kumimoji="1" lang="ja-JP" altLang="en-US"/>
        </a:p>
      </dgm:t>
    </dgm:pt>
    <dgm:pt modelId="{3A5647BC-FB4C-4E40-A452-F9572DBF3147}" type="pres">
      <dgm:prSet presAssocID="{6177D4B1-9514-40C5-A8AA-4F4E3861AACD}" presName="CompostProcess" presStyleCnt="0">
        <dgm:presLayoutVars>
          <dgm:dir/>
          <dgm:resizeHandles val="exact"/>
        </dgm:presLayoutVars>
      </dgm:prSet>
      <dgm:spPr/>
    </dgm:pt>
    <dgm:pt modelId="{22CE0801-2F09-49B2-92FC-47BAC41EB104}" type="pres">
      <dgm:prSet presAssocID="{6177D4B1-9514-40C5-A8AA-4F4E3861AACD}" presName="arrow" presStyleLbl="bgShp" presStyleIdx="0" presStyleCnt="1"/>
      <dgm:spPr>
        <a:blipFill rotWithShape="0">
          <a:blip xmlns:r="http://schemas.openxmlformats.org/officeDocument/2006/relationships" r:embed="rId1">
            <a:duotone>
              <a:prstClr val="black"/>
              <a:srgbClr val="D9C3A5">
                <a:tint val="50000"/>
                <a:satMod val="180000"/>
              </a:srgbClr>
            </a:duotone>
          </a:blip>
          <a:stretch>
            <a:fillRect/>
          </a:stretch>
        </a:blipFill>
      </dgm:spPr>
    </dgm:pt>
    <dgm:pt modelId="{93185A62-1D49-4369-AFEA-40E11EB56587}" type="pres">
      <dgm:prSet presAssocID="{6177D4B1-9514-40C5-A8AA-4F4E3861AACD}" presName="linearProcess" presStyleCnt="0"/>
      <dgm:spPr/>
    </dgm:pt>
    <dgm:pt modelId="{CD368579-CEE9-48E8-990F-A4D516D7FF02}" type="pres">
      <dgm:prSet presAssocID="{39225F6C-6264-4F96-8E3E-34E0B56F8743}" presName="textNode" presStyleLbl="node1" presStyleIdx="0" presStyleCnt="3" custScaleX="102002" custLinFactNeighborX="38121">
        <dgm:presLayoutVars>
          <dgm:bulletEnabled val="1"/>
        </dgm:presLayoutVars>
      </dgm:prSet>
      <dgm:spPr/>
    </dgm:pt>
    <dgm:pt modelId="{D5E02B5D-4DB1-4448-9533-31B38A5BB372}" type="pres">
      <dgm:prSet presAssocID="{8D9B2A41-910C-450A-9515-CBE0BFF64DD3}" presName="sibTrans" presStyleCnt="0"/>
      <dgm:spPr/>
    </dgm:pt>
    <dgm:pt modelId="{ECEFF339-60E1-49E3-8140-780933CFFD5B}" type="pres">
      <dgm:prSet presAssocID="{CA829BC2-26E4-40CB-BA7F-635AC6ED6AB0}" presName="textNode" presStyleLbl="node1" presStyleIdx="1" presStyleCnt="3" custScaleX="102698">
        <dgm:presLayoutVars>
          <dgm:bulletEnabled val="1"/>
        </dgm:presLayoutVars>
      </dgm:prSet>
      <dgm:spPr/>
    </dgm:pt>
    <dgm:pt modelId="{C5A8307B-8C9C-443C-B769-D7FFAAB98507}" type="pres">
      <dgm:prSet presAssocID="{1CD2C8D7-DED2-4E55-8DAC-8C9057D8D7DB}" presName="sibTrans" presStyleCnt="0"/>
      <dgm:spPr/>
    </dgm:pt>
    <dgm:pt modelId="{FAB281D9-F826-4C1A-A2A8-770C990497AF}" type="pres">
      <dgm:prSet presAssocID="{A20D7416-5D9F-4AF2-9BE8-2AB97B5A2D37}" presName="textNode" presStyleLbl="node1" presStyleIdx="2" presStyleCnt="3" custScaleX="118133" custLinFactNeighborX="-38121">
        <dgm:presLayoutVars>
          <dgm:bulletEnabled val="1"/>
        </dgm:presLayoutVars>
      </dgm:prSet>
      <dgm:spPr/>
    </dgm:pt>
  </dgm:ptLst>
  <dgm:cxnLst>
    <dgm:cxn modelId="{3B90FE0E-2DDC-45C9-A855-270F829DB8BC}" srcId="{6177D4B1-9514-40C5-A8AA-4F4E3861AACD}" destId="{39225F6C-6264-4F96-8E3E-34E0B56F8743}" srcOrd="0" destOrd="0" parTransId="{EE2DA810-C7F3-412E-883B-05FD35E6AD8E}" sibTransId="{8D9B2A41-910C-450A-9515-CBE0BFF64DD3}"/>
    <dgm:cxn modelId="{B82B974E-2A21-47FB-AAC7-0BD75F41C0F2}" type="presOf" srcId="{6177D4B1-9514-40C5-A8AA-4F4E3861AACD}" destId="{3A5647BC-FB4C-4E40-A452-F9572DBF3147}" srcOrd="0" destOrd="0" presId="urn:microsoft.com/office/officeart/2005/8/layout/hProcess9"/>
    <dgm:cxn modelId="{34DD6472-ABEF-4A33-999C-9F3A787A0ECE}" type="presOf" srcId="{CA829BC2-26E4-40CB-BA7F-635AC6ED6AB0}" destId="{ECEFF339-60E1-49E3-8140-780933CFFD5B}" srcOrd="0" destOrd="0" presId="urn:microsoft.com/office/officeart/2005/8/layout/hProcess9"/>
    <dgm:cxn modelId="{82320C97-B8CD-4ADA-86A1-FEC11637A2A0}" type="presOf" srcId="{A20D7416-5D9F-4AF2-9BE8-2AB97B5A2D37}" destId="{FAB281D9-F826-4C1A-A2A8-770C990497AF}" srcOrd="0" destOrd="0" presId="urn:microsoft.com/office/officeart/2005/8/layout/hProcess9"/>
    <dgm:cxn modelId="{0E9480B4-7D52-4106-928E-2FB1FDC4349A}" srcId="{6177D4B1-9514-40C5-A8AA-4F4E3861AACD}" destId="{A20D7416-5D9F-4AF2-9BE8-2AB97B5A2D37}" srcOrd="2" destOrd="0" parTransId="{C9E35089-5A76-4EBE-9B61-9A17F5DC934C}" sibTransId="{7A6AD46B-E31F-4448-9422-A2E573150650}"/>
    <dgm:cxn modelId="{B94783CC-943C-4CD3-ADCD-67500102C783}" srcId="{6177D4B1-9514-40C5-A8AA-4F4E3861AACD}" destId="{CA829BC2-26E4-40CB-BA7F-635AC6ED6AB0}" srcOrd="1" destOrd="0" parTransId="{A187DD3F-68CD-4AA8-A7F4-35A06B8986E4}" sibTransId="{1CD2C8D7-DED2-4E55-8DAC-8C9057D8D7DB}"/>
    <dgm:cxn modelId="{6BECC3FF-A5DA-415F-9DF8-3598CCAC467B}" type="presOf" srcId="{39225F6C-6264-4F96-8E3E-34E0B56F8743}" destId="{CD368579-CEE9-48E8-990F-A4D516D7FF02}" srcOrd="0" destOrd="0" presId="urn:microsoft.com/office/officeart/2005/8/layout/hProcess9"/>
    <dgm:cxn modelId="{99249375-88F0-4B56-A3D8-00B4CC3293A9}" type="presParOf" srcId="{3A5647BC-FB4C-4E40-A452-F9572DBF3147}" destId="{22CE0801-2F09-49B2-92FC-47BAC41EB104}" srcOrd="0" destOrd="0" presId="urn:microsoft.com/office/officeart/2005/8/layout/hProcess9"/>
    <dgm:cxn modelId="{5609C2E4-24D0-41F1-AB9B-E5B9EAAA034C}" type="presParOf" srcId="{3A5647BC-FB4C-4E40-A452-F9572DBF3147}" destId="{93185A62-1D49-4369-AFEA-40E11EB56587}" srcOrd="1" destOrd="0" presId="urn:microsoft.com/office/officeart/2005/8/layout/hProcess9"/>
    <dgm:cxn modelId="{C553EE5D-77DC-40F6-8554-1C0C7C5F172A}" type="presParOf" srcId="{93185A62-1D49-4369-AFEA-40E11EB56587}" destId="{CD368579-CEE9-48E8-990F-A4D516D7FF02}" srcOrd="0" destOrd="0" presId="urn:microsoft.com/office/officeart/2005/8/layout/hProcess9"/>
    <dgm:cxn modelId="{4DAF0468-F8C4-4411-8191-36463C12525D}" type="presParOf" srcId="{93185A62-1D49-4369-AFEA-40E11EB56587}" destId="{D5E02B5D-4DB1-4448-9533-31B38A5BB372}" srcOrd="1" destOrd="0" presId="urn:microsoft.com/office/officeart/2005/8/layout/hProcess9"/>
    <dgm:cxn modelId="{F8C97189-655D-49C7-B33C-B16234F99E41}" type="presParOf" srcId="{93185A62-1D49-4369-AFEA-40E11EB56587}" destId="{ECEFF339-60E1-49E3-8140-780933CFFD5B}" srcOrd="2" destOrd="0" presId="urn:microsoft.com/office/officeart/2005/8/layout/hProcess9"/>
    <dgm:cxn modelId="{65E389B3-07A4-4693-B474-31B575331CEC}" type="presParOf" srcId="{93185A62-1D49-4369-AFEA-40E11EB56587}" destId="{C5A8307B-8C9C-443C-B769-D7FFAAB98507}" srcOrd="3" destOrd="0" presId="urn:microsoft.com/office/officeart/2005/8/layout/hProcess9"/>
    <dgm:cxn modelId="{CBBCDDBB-AB1E-4B34-9B4E-A02158EF6827}" type="presParOf" srcId="{93185A62-1D49-4369-AFEA-40E11EB56587}" destId="{FAB281D9-F826-4C1A-A2A8-770C990497AF}" srcOrd="4"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77D4B1-9514-40C5-A8AA-4F4E3861AACD}"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kumimoji="1" lang="ja-JP" altLang="en-US"/>
        </a:p>
      </dgm:t>
    </dgm:pt>
    <dgm:pt modelId="{39225F6C-6264-4F96-8E3E-34E0B56F8743}">
      <dgm:prSet phldrT="[テキスト]" custT="1"/>
      <dgm:spPr/>
      <dgm:t>
        <a:bodyPr/>
        <a:lstStyle/>
        <a:p>
          <a:pPr>
            <a:lnSpc>
              <a:spcPct val="100000"/>
            </a:lnSpc>
            <a:spcAft>
              <a:spcPts val="0"/>
            </a:spcAft>
          </a:pPr>
          <a:r>
            <a:rPr kumimoji="1" lang="ja-JP" altLang="en-US" sz="1800" dirty="0">
              <a:solidFill>
                <a:schemeClr val="tx1"/>
              </a:solidFill>
            </a:rPr>
            <a:t>原因</a:t>
          </a:r>
        </a:p>
        <a:p>
          <a:pPr>
            <a:lnSpc>
              <a:spcPct val="100000"/>
            </a:lnSpc>
            <a:spcAft>
              <a:spcPts val="0"/>
            </a:spcAft>
          </a:pPr>
          <a:r>
            <a:rPr kumimoji="1" lang="ja-JP" altLang="en-US" sz="1800" dirty="0">
              <a:solidFill>
                <a:schemeClr val="tx1"/>
              </a:solidFill>
            </a:rPr>
            <a:t>分析</a:t>
          </a:r>
        </a:p>
      </dgm:t>
    </dgm:pt>
    <dgm:pt modelId="{EE2DA810-C7F3-412E-883B-05FD35E6AD8E}" type="parTrans" cxnId="{3B90FE0E-2DDC-45C9-A855-270F829DB8BC}">
      <dgm:prSet/>
      <dgm:spPr/>
      <dgm:t>
        <a:bodyPr/>
        <a:lstStyle/>
        <a:p>
          <a:endParaRPr kumimoji="1" lang="ja-JP" altLang="en-US"/>
        </a:p>
      </dgm:t>
    </dgm:pt>
    <dgm:pt modelId="{8D9B2A41-910C-450A-9515-CBE0BFF64DD3}" type="sibTrans" cxnId="{3B90FE0E-2DDC-45C9-A855-270F829DB8BC}">
      <dgm:prSet/>
      <dgm:spPr/>
      <dgm:t>
        <a:bodyPr/>
        <a:lstStyle/>
        <a:p>
          <a:endParaRPr kumimoji="1" lang="ja-JP" altLang="en-US"/>
        </a:p>
      </dgm:t>
    </dgm:pt>
    <dgm:pt modelId="{CA829BC2-26E4-40CB-BA7F-635AC6ED6AB0}">
      <dgm:prSet phldrT="[テキスト]" custT="1"/>
      <dgm:spPr/>
      <dgm:t>
        <a:bodyPr lIns="36000" tIns="36000" rIns="36000" bIns="36000"/>
        <a:lstStyle/>
        <a:p>
          <a:pPr>
            <a:lnSpc>
              <a:spcPct val="100000"/>
            </a:lnSpc>
            <a:spcAft>
              <a:spcPts val="0"/>
            </a:spcAft>
          </a:pPr>
          <a:r>
            <a:rPr kumimoji="1" lang="ja-JP" altLang="en-US" sz="1800" dirty="0">
              <a:solidFill>
                <a:schemeClr val="tx1"/>
              </a:solidFill>
            </a:rPr>
            <a:t>再発防止</a:t>
          </a:r>
          <a:endParaRPr kumimoji="1" lang="en-US" altLang="ja-JP" sz="1800" dirty="0">
            <a:solidFill>
              <a:schemeClr val="tx1"/>
            </a:solidFill>
          </a:endParaRPr>
        </a:p>
        <a:p>
          <a:pPr>
            <a:lnSpc>
              <a:spcPct val="100000"/>
            </a:lnSpc>
            <a:spcAft>
              <a:spcPts val="0"/>
            </a:spcAft>
          </a:pPr>
          <a:r>
            <a:rPr kumimoji="1" lang="ja-JP" altLang="en-US" sz="1800" dirty="0">
              <a:solidFill>
                <a:schemeClr val="tx1"/>
              </a:solidFill>
            </a:rPr>
            <a:t>策（</a:t>
          </a:r>
          <a:r>
            <a:rPr kumimoji="1" lang="ja-JP" altLang="en-US" sz="1800" dirty="0">
              <a:solidFill>
                <a:srgbClr val="FF0000"/>
              </a:solidFill>
            </a:rPr>
            <a:t>教訓</a:t>
          </a:r>
          <a:r>
            <a:rPr kumimoji="1" lang="ja-JP" altLang="en-US" sz="1800" dirty="0">
              <a:solidFill>
                <a:schemeClr val="tx1"/>
              </a:solidFill>
            </a:rPr>
            <a:t>）</a:t>
          </a:r>
        </a:p>
      </dgm:t>
    </dgm:pt>
    <dgm:pt modelId="{A187DD3F-68CD-4AA8-A7F4-35A06B8986E4}" type="parTrans" cxnId="{B94783CC-943C-4CD3-ADCD-67500102C783}">
      <dgm:prSet/>
      <dgm:spPr/>
      <dgm:t>
        <a:bodyPr/>
        <a:lstStyle/>
        <a:p>
          <a:endParaRPr kumimoji="1" lang="ja-JP" altLang="en-US"/>
        </a:p>
      </dgm:t>
    </dgm:pt>
    <dgm:pt modelId="{1CD2C8D7-DED2-4E55-8DAC-8C9057D8D7DB}" type="sibTrans" cxnId="{B94783CC-943C-4CD3-ADCD-67500102C783}">
      <dgm:prSet/>
      <dgm:spPr/>
      <dgm:t>
        <a:bodyPr/>
        <a:lstStyle/>
        <a:p>
          <a:endParaRPr kumimoji="1" lang="ja-JP" altLang="en-US"/>
        </a:p>
      </dgm:t>
    </dgm:pt>
    <dgm:pt modelId="{A20D7416-5D9F-4AF2-9BE8-2AB97B5A2D37}">
      <dgm:prSet phldrT="[テキスト]" custT="1"/>
      <dgm:spPr/>
      <dgm:t>
        <a:bodyPr/>
        <a:lstStyle/>
        <a:p>
          <a:pPr>
            <a:lnSpc>
              <a:spcPct val="100000"/>
            </a:lnSpc>
            <a:spcAft>
              <a:spcPts val="0"/>
            </a:spcAft>
          </a:pPr>
          <a:r>
            <a:rPr kumimoji="1" lang="ja-JP" altLang="en-US" sz="1800" dirty="0">
              <a:solidFill>
                <a:srgbClr val="FF0000"/>
              </a:solidFill>
            </a:rPr>
            <a:t>共有</a:t>
          </a:r>
        </a:p>
      </dgm:t>
    </dgm:pt>
    <dgm:pt modelId="{C9E35089-5A76-4EBE-9B61-9A17F5DC934C}" type="parTrans" cxnId="{0E9480B4-7D52-4106-928E-2FB1FDC4349A}">
      <dgm:prSet/>
      <dgm:spPr/>
      <dgm:t>
        <a:bodyPr/>
        <a:lstStyle/>
        <a:p>
          <a:endParaRPr kumimoji="1" lang="ja-JP" altLang="en-US"/>
        </a:p>
      </dgm:t>
    </dgm:pt>
    <dgm:pt modelId="{7A6AD46B-E31F-4448-9422-A2E573150650}" type="sibTrans" cxnId="{0E9480B4-7D52-4106-928E-2FB1FDC4349A}">
      <dgm:prSet/>
      <dgm:spPr/>
      <dgm:t>
        <a:bodyPr/>
        <a:lstStyle/>
        <a:p>
          <a:endParaRPr kumimoji="1" lang="ja-JP" altLang="en-US"/>
        </a:p>
      </dgm:t>
    </dgm:pt>
    <dgm:pt modelId="{543E8010-CE3C-4A02-B50E-C25A8657C946}">
      <dgm:prSet custT="1"/>
      <dgm:spPr/>
      <dgm:t>
        <a:bodyPr lIns="36000" tIns="36000" rIns="36000" bIns="36000"/>
        <a:lstStyle/>
        <a:p>
          <a:pPr>
            <a:lnSpc>
              <a:spcPct val="100000"/>
            </a:lnSpc>
            <a:spcAft>
              <a:spcPts val="0"/>
            </a:spcAft>
          </a:pPr>
          <a:r>
            <a:rPr kumimoji="1" lang="ja-JP" altLang="en-US" sz="1800" dirty="0">
              <a:solidFill>
                <a:srgbClr val="0000FF"/>
              </a:solidFill>
            </a:rPr>
            <a:t>情報</a:t>
          </a:r>
        </a:p>
        <a:p>
          <a:pPr>
            <a:lnSpc>
              <a:spcPct val="100000"/>
            </a:lnSpc>
            <a:spcAft>
              <a:spcPts val="0"/>
            </a:spcAft>
          </a:pPr>
          <a:r>
            <a:rPr kumimoji="1" lang="ja-JP" altLang="en-US" sz="1800" dirty="0">
              <a:solidFill>
                <a:srgbClr val="0000FF"/>
              </a:solidFill>
            </a:rPr>
            <a:t>開示</a:t>
          </a:r>
        </a:p>
      </dgm:t>
    </dgm:pt>
    <dgm:pt modelId="{B30F3829-423E-4AA8-A354-9A2F5115EC80}" type="parTrans" cxnId="{B7136F1D-DF0A-43CA-8098-C92B0FE2F31B}">
      <dgm:prSet/>
      <dgm:spPr/>
      <dgm:t>
        <a:bodyPr/>
        <a:lstStyle/>
        <a:p>
          <a:endParaRPr kumimoji="1" lang="ja-JP" altLang="en-US"/>
        </a:p>
      </dgm:t>
    </dgm:pt>
    <dgm:pt modelId="{8C983E89-9C37-49D7-8F3E-8DB75448E91B}" type="sibTrans" cxnId="{B7136F1D-DF0A-43CA-8098-C92B0FE2F31B}">
      <dgm:prSet/>
      <dgm:spPr/>
      <dgm:t>
        <a:bodyPr/>
        <a:lstStyle/>
        <a:p>
          <a:endParaRPr kumimoji="1" lang="ja-JP" altLang="en-US"/>
        </a:p>
      </dgm:t>
    </dgm:pt>
    <dgm:pt modelId="{E57D7A91-48A3-43A9-A65A-24DE4503FF39}">
      <dgm:prSet custT="1"/>
      <dgm:spPr/>
      <dgm:t>
        <a:bodyPr lIns="36000" tIns="36000" rIns="36000" bIns="36000"/>
        <a:lstStyle/>
        <a:p>
          <a:pPr>
            <a:lnSpc>
              <a:spcPct val="100000"/>
            </a:lnSpc>
            <a:spcAft>
              <a:spcPts val="0"/>
            </a:spcAft>
          </a:pPr>
          <a:r>
            <a:rPr kumimoji="1" lang="ja-JP" altLang="en-US" sz="1800" dirty="0">
              <a:solidFill>
                <a:srgbClr val="FF0000"/>
              </a:solidFill>
            </a:rPr>
            <a:t>障害</a:t>
          </a:r>
        </a:p>
        <a:p>
          <a:pPr>
            <a:lnSpc>
              <a:spcPct val="100000"/>
            </a:lnSpc>
            <a:spcAft>
              <a:spcPts val="0"/>
            </a:spcAft>
          </a:pPr>
          <a:r>
            <a:rPr kumimoji="1" lang="ja-JP" altLang="en-US" sz="1800" dirty="0">
              <a:solidFill>
                <a:srgbClr val="FF0000"/>
              </a:solidFill>
            </a:rPr>
            <a:t>発生</a:t>
          </a:r>
        </a:p>
      </dgm:t>
    </dgm:pt>
    <dgm:pt modelId="{596D69EE-CBA0-482A-898C-CB2D660903D8}" type="parTrans" cxnId="{6A5937C2-1FD6-44F6-84B5-44D660532A8B}">
      <dgm:prSet/>
      <dgm:spPr/>
      <dgm:t>
        <a:bodyPr/>
        <a:lstStyle/>
        <a:p>
          <a:endParaRPr kumimoji="1" lang="ja-JP" altLang="en-US"/>
        </a:p>
      </dgm:t>
    </dgm:pt>
    <dgm:pt modelId="{BB63D591-096D-498A-960F-5E52BECCCAC2}" type="sibTrans" cxnId="{6A5937C2-1FD6-44F6-84B5-44D660532A8B}">
      <dgm:prSet/>
      <dgm:spPr/>
      <dgm:t>
        <a:bodyPr/>
        <a:lstStyle/>
        <a:p>
          <a:endParaRPr kumimoji="1" lang="ja-JP" altLang="en-US"/>
        </a:p>
      </dgm:t>
    </dgm:pt>
    <dgm:pt modelId="{8CCA0534-F13C-4501-BE15-3A3DF96E8898}">
      <dgm:prSet custT="1"/>
      <dgm:spPr/>
      <dgm:t>
        <a:bodyPr lIns="36000" tIns="36000" rIns="36000" bIns="36000"/>
        <a:lstStyle/>
        <a:p>
          <a:r>
            <a:rPr kumimoji="1" lang="ja-JP" altLang="en-US" sz="2400" dirty="0">
              <a:solidFill>
                <a:schemeClr val="tx1"/>
              </a:solidFill>
            </a:rPr>
            <a:t>・・・</a:t>
          </a:r>
        </a:p>
      </dgm:t>
    </dgm:pt>
    <dgm:pt modelId="{8E8A5F88-A88C-435C-96C7-CF0BA6C61FED}" type="parTrans" cxnId="{D8F3503A-BBCE-4E5E-B241-46DE0A1D891D}">
      <dgm:prSet/>
      <dgm:spPr/>
      <dgm:t>
        <a:bodyPr/>
        <a:lstStyle/>
        <a:p>
          <a:endParaRPr kumimoji="1" lang="ja-JP" altLang="en-US"/>
        </a:p>
      </dgm:t>
    </dgm:pt>
    <dgm:pt modelId="{0E6890B0-9477-4D03-A813-2269436A1F91}" type="sibTrans" cxnId="{D8F3503A-BBCE-4E5E-B241-46DE0A1D891D}">
      <dgm:prSet/>
      <dgm:spPr/>
      <dgm:t>
        <a:bodyPr/>
        <a:lstStyle/>
        <a:p>
          <a:endParaRPr kumimoji="1" lang="ja-JP" altLang="en-US"/>
        </a:p>
      </dgm:t>
    </dgm:pt>
    <dgm:pt modelId="{3A5647BC-FB4C-4E40-A452-F9572DBF3147}" type="pres">
      <dgm:prSet presAssocID="{6177D4B1-9514-40C5-A8AA-4F4E3861AACD}" presName="CompostProcess" presStyleCnt="0">
        <dgm:presLayoutVars>
          <dgm:dir/>
          <dgm:resizeHandles val="exact"/>
        </dgm:presLayoutVars>
      </dgm:prSet>
      <dgm:spPr/>
    </dgm:pt>
    <dgm:pt modelId="{22CE0801-2F09-49B2-92FC-47BAC41EB104}" type="pres">
      <dgm:prSet presAssocID="{6177D4B1-9514-40C5-A8AA-4F4E3861AACD}" presName="arrow" presStyleLbl="bgShp" presStyleIdx="0" presStyleCnt="1"/>
      <dgm:spPr>
        <a:blipFill rotWithShape="0">
          <a:blip xmlns:r="http://schemas.openxmlformats.org/officeDocument/2006/relationships" r:embed="rId1">
            <a:duotone>
              <a:prstClr val="black"/>
              <a:schemeClr val="accent2">
                <a:tint val="45000"/>
                <a:satMod val="400000"/>
              </a:schemeClr>
            </a:duotone>
          </a:blip>
          <a:stretch>
            <a:fillRect/>
          </a:stretch>
        </a:blipFill>
      </dgm:spPr>
    </dgm:pt>
    <dgm:pt modelId="{93185A62-1D49-4369-AFEA-40E11EB56587}" type="pres">
      <dgm:prSet presAssocID="{6177D4B1-9514-40C5-A8AA-4F4E3861AACD}" presName="linearProcess" presStyleCnt="0"/>
      <dgm:spPr/>
    </dgm:pt>
    <dgm:pt modelId="{B2A9F637-705A-47E9-8F0E-613782E47E33}" type="pres">
      <dgm:prSet presAssocID="{E57D7A91-48A3-43A9-A65A-24DE4503FF39}" presName="textNode" presStyleLbl="node1" presStyleIdx="0" presStyleCnt="6" custScaleX="60269">
        <dgm:presLayoutVars>
          <dgm:bulletEnabled val="1"/>
        </dgm:presLayoutVars>
      </dgm:prSet>
      <dgm:spPr/>
    </dgm:pt>
    <dgm:pt modelId="{CE933DD6-E43A-4C69-9DD6-45FC36F99417}" type="pres">
      <dgm:prSet presAssocID="{BB63D591-096D-498A-960F-5E52BECCCAC2}" presName="sibTrans" presStyleCnt="0"/>
      <dgm:spPr/>
    </dgm:pt>
    <dgm:pt modelId="{06425734-50C8-44A8-A270-4C025A59F977}" type="pres">
      <dgm:prSet presAssocID="{8CCA0534-F13C-4501-BE15-3A3DF96E8898}" presName="textNode" presStyleLbl="node1" presStyleIdx="1" presStyleCnt="6" custScaleX="61066" custLinFactNeighborX="4374" custLinFactNeighborY="-3571">
        <dgm:presLayoutVars>
          <dgm:bulletEnabled val="1"/>
        </dgm:presLayoutVars>
      </dgm:prSet>
      <dgm:spPr/>
    </dgm:pt>
    <dgm:pt modelId="{ACD47502-FDDE-414B-A7E6-3CA83FE81DB0}" type="pres">
      <dgm:prSet presAssocID="{0E6890B0-9477-4D03-A813-2269436A1F91}" presName="sibTrans" presStyleCnt="0"/>
      <dgm:spPr/>
    </dgm:pt>
    <dgm:pt modelId="{24F63A21-36BF-420C-918C-DBF822689861}" type="pres">
      <dgm:prSet presAssocID="{543E8010-CE3C-4A02-B50E-C25A8657C946}" presName="textNode" presStyleLbl="node1" presStyleIdx="2" presStyleCnt="6" custScaleX="62215">
        <dgm:presLayoutVars>
          <dgm:bulletEnabled val="1"/>
        </dgm:presLayoutVars>
      </dgm:prSet>
      <dgm:spPr/>
    </dgm:pt>
    <dgm:pt modelId="{8768261E-9918-4E5B-B5F3-AEA60651853B}" type="pres">
      <dgm:prSet presAssocID="{8C983E89-9C37-49D7-8F3E-8DB75448E91B}" presName="sibTrans" presStyleCnt="0"/>
      <dgm:spPr/>
    </dgm:pt>
    <dgm:pt modelId="{CD368579-CEE9-48E8-990F-A4D516D7FF02}" type="pres">
      <dgm:prSet presAssocID="{39225F6C-6264-4F96-8E3E-34E0B56F8743}" presName="textNode" presStyleLbl="node1" presStyleIdx="3" presStyleCnt="6" custScaleX="71135" custLinFactNeighborX="38121">
        <dgm:presLayoutVars>
          <dgm:bulletEnabled val="1"/>
        </dgm:presLayoutVars>
      </dgm:prSet>
      <dgm:spPr/>
    </dgm:pt>
    <dgm:pt modelId="{D5E02B5D-4DB1-4448-9533-31B38A5BB372}" type="pres">
      <dgm:prSet presAssocID="{8D9B2A41-910C-450A-9515-CBE0BFF64DD3}" presName="sibTrans" presStyleCnt="0"/>
      <dgm:spPr/>
    </dgm:pt>
    <dgm:pt modelId="{ECEFF339-60E1-49E3-8140-780933CFFD5B}" type="pres">
      <dgm:prSet presAssocID="{CA829BC2-26E4-40CB-BA7F-635AC6ED6AB0}" presName="textNode" presStyleLbl="node1" presStyleIdx="4" presStyleCnt="6">
        <dgm:presLayoutVars>
          <dgm:bulletEnabled val="1"/>
        </dgm:presLayoutVars>
      </dgm:prSet>
      <dgm:spPr/>
    </dgm:pt>
    <dgm:pt modelId="{C5A8307B-8C9C-443C-B769-D7FFAAB98507}" type="pres">
      <dgm:prSet presAssocID="{1CD2C8D7-DED2-4E55-8DAC-8C9057D8D7DB}" presName="sibTrans" presStyleCnt="0"/>
      <dgm:spPr/>
    </dgm:pt>
    <dgm:pt modelId="{FAB281D9-F826-4C1A-A2A8-770C990497AF}" type="pres">
      <dgm:prSet presAssocID="{A20D7416-5D9F-4AF2-9BE8-2AB97B5A2D37}" presName="textNode" presStyleLbl="node1" presStyleIdx="5" presStyleCnt="6" custScaleX="71028" custLinFactNeighborX="-38121">
        <dgm:presLayoutVars>
          <dgm:bulletEnabled val="1"/>
        </dgm:presLayoutVars>
      </dgm:prSet>
      <dgm:spPr/>
    </dgm:pt>
  </dgm:ptLst>
  <dgm:cxnLst>
    <dgm:cxn modelId="{BF57F008-7832-456E-AFED-0ED838852111}" type="presOf" srcId="{CA829BC2-26E4-40CB-BA7F-635AC6ED6AB0}" destId="{ECEFF339-60E1-49E3-8140-780933CFFD5B}" srcOrd="0" destOrd="0" presId="urn:microsoft.com/office/officeart/2005/8/layout/hProcess9"/>
    <dgm:cxn modelId="{3B90FE0E-2DDC-45C9-A855-270F829DB8BC}" srcId="{6177D4B1-9514-40C5-A8AA-4F4E3861AACD}" destId="{39225F6C-6264-4F96-8E3E-34E0B56F8743}" srcOrd="3" destOrd="0" parTransId="{EE2DA810-C7F3-412E-883B-05FD35E6AD8E}" sibTransId="{8D9B2A41-910C-450A-9515-CBE0BFF64DD3}"/>
    <dgm:cxn modelId="{F5D6F510-D3C0-43BC-AF0C-BC40A3B648C0}" type="presOf" srcId="{E57D7A91-48A3-43A9-A65A-24DE4503FF39}" destId="{B2A9F637-705A-47E9-8F0E-613782E47E33}" srcOrd="0" destOrd="0" presId="urn:microsoft.com/office/officeart/2005/8/layout/hProcess9"/>
    <dgm:cxn modelId="{B7136F1D-DF0A-43CA-8098-C92B0FE2F31B}" srcId="{6177D4B1-9514-40C5-A8AA-4F4E3861AACD}" destId="{543E8010-CE3C-4A02-B50E-C25A8657C946}" srcOrd="2" destOrd="0" parTransId="{B30F3829-423E-4AA8-A354-9A2F5115EC80}" sibTransId="{8C983E89-9C37-49D7-8F3E-8DB75448E91B}"/>
    <dgm:cxn modelId="{D8F3503A-BBCE-4E5E-B241-46DE0A1D891D}" srcId="{6177D4B1-9514-40C5-A8AA-4F4E3861AACD}" destId="{8CCA0534-F13C-4501-BE15-3A3DF96E8898}" srcOrd="1" destOrd="0" parTransId="{8E8A5F88-A88C-435C-96C7-CF0BA6C61FED}" sibTransId="{0E6890B0-9477-4D03-A813-2269436A1F91}"/>
    <dgm:cxn modelId="{F2DB9C61-C0B5-40FE-8DF4-7ADAF7512197}" type="presOf" srcId="{543E8010-CE3C-4A02-B50E-C25A8657C946}" destId="{24F63A21-36BF-420C-918C-DBF822689861}" srcOrd="0" destOrd="0" presId="urn:microsoft.com/office/officeart/2005/8/layout/hProcess9"/>
    <dgm:cxn modelId="{CE3D096D-748A-4AB1-97F3-2B30663D055C}" type="presOf" srcId="{6177D4B1-9514-40C5-A8AA-4F4E3861AACD}" destId="{3A5647BC-FB4C-4E40-A452-F9572DBF3147}" srcOrd="0" destOrd="0" presId="urn:microsoft.com/office/officeart/2005/8/layout/hProcess9"/>
    <dgm:cxn modelId="{86D7B094-E062-46E2-B26C-B6317923CD84}" type="presOf" srcId="{A20D7416-5D9F-4AF2-9BE8-2AB97B5A2D37}" destId="{FAB281D9-F826-4C1A-A2A8-770C990497AF}" srcOrd="0" destOrd="0" presId="urn:microsoft.com/office/officeart/2005/8/layout/hProcess9"/>
    <dgm:cxn modelId="{C1E760AC-6DA1-472C-8E60-E078F5A48CC6}" type="presOf" srcId="{39225F6C-6264-4F96-8E3E-34E0B56F8743}" destId="{CD368579-CEE9-48E8-990F-A4D516D7FF02}" srcOrd="0" destOrd="0" presId="urn:microsoft.com/office/officeart/2005/8/layout/hProcess9"/>
    <dgm:cxn modelId="{CB4B7FAF-2926-4021-AB81-9FE13CE11EA8}" type="presOf" srcId="{8CCA0534-F13C-4501-BE15-3A3DF96E8898}" destId="{06425734-50C8-44A8-A270-4C025A59F977}" srcOrd="0" destOrd="0" presId="urn:microsoft.com/office/officeart/2005/8/layout/hProcess9"/>
    <dgm:cxn modelId="{0E9480B4-7D52-4106-928E-2FB1FDC4349A}" srcId="{6177D4B1-9514-40C5-A8AA-4F4E3861AACD}" destId="{A20D7416-5D9F-4AF2-9BE8-2AB97B5A2D37}" srcOrd="5" destOrd="0" parTransId="{C9E35089-5A76-4EBE-9B61-9A17F5DC934C}" sibTransId="{7A6AD46B-E31F-4448-9422-A2E573150650}"/>
    <dgm:cxn modelId="{6A5937C2-1FD6-44F6-84B5-44D660532A8B}" srcId="{6177D4B1-9514-40C5-A8AA-4F4E3861AACD}" destId="{E57D7A91-48A3-43A9-A65A-24DE4503FF39}" srcOrd="0" destOrd="0" parTransId="{596D69EE-CBA0-482A-898C-CB2D660903D8}" sibTransId="{BB63D591-096D-498A-960F-5E52BECCCAC2}"/>
    <dgm:cxn modelId="{B94783CC-943C-4CD3-ADCD-67500102C783}" srcId="{6177D4B1-9514-40C5-A8AA-4F4E3861AACD}" destId="{CA829BC2-26E4-40CB-BA7F-635AC6ED6AB0}" srcOrd="4" destOrd="0" parTransId="{A187DD3F-68CD-4AA8-A7F4-35A06B8986E4}" sibTransId="{1CD2C8D7-DED2-4E55-8DAC-8C9057D8D7DB}"/>
    <dgm:cxn modelId="{13B32F06-2091-4B17-AF95-42CB888A67BC}" type="presParOf" srcId="{3A5647BC-FB4C-4E40-A452-F9572DBF3147}" destId="{22CE0801-2F09-49B2-92FC-47BAC41EB104}" srcOrd="0" destOrd="0" presId="urn:microsoft.com/office/officeart/2005/8/layout/hProcess9"/>
    <dgm:cxn modelId="{E1EF9CDA-F2BB-4BEE-8282-00D5CC3F31C7}" type="presParOf" srcId="{3A5647BC-FB4C-4E40-A452-F9572DBF3147}" destId="{93185A62-1D49-4369-AFEA-40E11EB56587}" srcOrd="1" destOrd="0" presId="urn:microsoft.com/office/officeart/2005/8/layout/hProcess9"/>
    <dgm:cxn modelId="{5853EC95-2DE7-4D4E-8BF9-C5813F908098}" type="presParOf" srcId="{93185A62-1D49-4369-AFEA-40E11EB56587}" destId="{B2A9F637-705A-47E9-8F0E-613782E47E33}" srcOrd="0" destOrd="0" presId="urn:microsoft.com/office/officeart/2005/8/layout/hProcess9"/>
    <dgm:cxn modelId="{734C4B88-8A6C-49FF-97EE-413A1BCAF2E9}" type="presParOf" srcId="{93185A62-1D49-4369-AFEA-40E11EB56587}" destId="{CE933DD6-E43A-4C69-9DD6-45FC36F99417}" srcOrd="1" destOrd="0" presId="urn:microsoft.com/office/officeart/2005/8/layout/hProcess9"/>
    <dgm:cxn modelId="{03CF052B-4091-413D-913E-082A73F5A00A}" type="presParOf" srcId="{93185A62-1D49-4369-AFEA-40E11EB56587}" destId="{06425734-50C8-44A8-A270-4C025A59F977}" srcOrd="2" destOrd="0" presId="urn:microsoft.com/office/officeart/2005/8/layout/hProcess9"/>
    <dgm:cxn modelId="{FA53CAEA-A943-44BD-9F7B-709E31917722}" type="presParOf" srcId="{93185A62-1D49-4369-AFEA-40E11EB56587}" destId="{ACD47502-FDDE-414B-A7E6-3CA83FE81DB0}" srcOrd="3" destOrd="0" presId="urn:microsoft.com/office/officeart/2005/8/layout/hProcess9"/>
    <dgm:cxn modelId="{F79C6B51-17CF-43D7-8762-146A6781FCEE}" type="presParOf" srcId="{93185A62-1D49-4369-AFEA-40E11EB56587}" destId="{24F63A21-36BF-420C-918C-DBF822689861}" srcOrd="4" destOrd="0" presId="urn:microsoft.com/office/officeart/2005/8/layout/hProcess9"/>
    <dgm:cxn modelId="{F99D120F-DAB6-4963-B113-1814162C72C5}" type="presParOf" srcId="{93185A62-1D49-4369-AFEA-40E11EB56587}" destId="{8768261E-9918-4E5B-B5F3-AEA60651853B}" srcOrd="5" destOrd="0" presId="urn:microsoft.com/office/officeart/2005/8/layout/hProcess9"/>
    <dgm:cxn modelId="{2583472E-410F-4FAD-B2D1-48FF5DE4D4F8}" type="presParOf" srcId="{93185A62-1D49-4369-AFEA-40E11EB56587}" destId="{CD368579-CEE9-48E8-990F-A4D516D7FF02}" srcOrd="6" destOrd="0" presId="urn:microsoft.com/office/officeart/2005/8/layout/hProcess9"/>
    <dgm:cxn modelId="{C04B3C0F-39EA-42BC-B142-FD0057B73C5A}" type="presParOf" srcId="{93185A62-1D49-4369-AFEA-40E11EB56587}" destId="{D5E02B5D-4DB1-4448-9533-31B38A5BB372}" srcOrd="7" destOrd="0" presId="urn:microsoft.com/office/officeart/2005/8/layout/hProcess9"/>
    <dgm:cxn modelId="{71B4E825-515A-42DC-9160-8AB4FFA4BC36}" type="presParOf" srcId="{93185A62-1D49-4369-AFEA-40E11EB56587}" destId="{ECEFF339-60E1-49E3-8140-780933CFFD5B}" srcOrd="8" destOrd="0" presId="urn:microsoft.com/office/officeart/2005/8/layout/hProcess9"/>
    <dgm:cxn modelId="{A5FE93FD-3D90-4904-B298-7C4EFEFD624F}" type="presParOf" srcId="{93185A62-1D49-4369-AFEA-40E11EB56587}" destId="{C5A8307B-8C9C-443C-B769-D7FFAAB98507}" srcOrd="9" destOrd="0" presId="urn:microsoft.com/office/officeart/2005/8/layout/hProcess9"/>
    <dgm:cxn modelId="{BD437042-845C-411F-B36A-8781187A6123}" type="presParOf" srcId="{93185A62-1D49-4369-AFEA-40E11EB56587}" destId="{FAB281D9-F826-4C1A-A2A8-770C990497AF}" srcOrd="10" destOrd="0" presId="urn:microsoft.com/office/officeart/2005/8/layout/hProcess9"/>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77D4B1-9514-40C5-A8AA-4F4E3861AACD}" type="doc">
      <dgm:prSet loTypeId="urn:microsoft.com/office/officeart/2005/8/layout/hProcess9" loCatId="process" qsTypeId="urn:microsoft.com/office/officeart/2005/8/quickstyle/simple1" qsCatId="simple" csTypeId="urn:microsoft.com/office/officeart/2005/8/colors/accent2_2" csCatId="accent2" phldr="1"/>
      <dgm:spPr/>
    </dgm:pt>
    <dgm:pt modelId="{39225F6C-6264-4F96-8E3E-34E0B56F8743}">
      <dgm:prSet phldrT="[テキスト]" custT="1"/>
      <dgm:spPr/>
      <dgm:t>
        <a:bodyPr/>
        <a:lstStyle/>
        <a:p>
          <a:pPr>
            <a:lnSpc>
              <a:spcPct val="100000"/>
            </a:lnSpc>
            <a:spcAft>
              <a:spcPts val="0"/>
            </a:spcAft>
          </a:pPr>
          <a:r>
            <a:rPr kumimoji="1" lang="ja-JP" altLang="en-US" sz="1800" dirty="0">
              <a:solidFill>
                <a:schemeClr val="tx1"/>
              </a:solidFill>
            </a:rPr>
            <a:t>情報</a:t>
          </a:r>
        </a:p>
        <a:p>
          <a:pPr>
            <a:lnSpc>
              <a:spcPct val="100000"/>
            </a:lnSpc>
            <a:spcAft>
              <a:spcPts val="0"/>
            </a:spcAft>
          </a:pPr>
          <a:r>
            <a:rPr kumimoji="1" lang="ja-JP" altLang="en-US" sz="1800" dirty="0">
              <a:solidFill>
                <a:schemeClr val="tx1"/>
              </a:solidFill>
            </a:rPr>
            <a:t>解析</a:t>
          </a:r>
        </a:p>
      </dgm:t>
    </dgm:pt>
    <dgm:pt modelId="{EE2DA810-C7F3-412E-883B-05FD35E6AD8E}" type="parTrans" cxnId="{3B90FE0E-2DDC-45C9-A855-270F829DB8BC}">
      <dgm:prSet/>
      <dgm:spPr/>
      <dgm:t>
        <a:bodyPr/>
        <a:lstStyle/>
        <a:p>
          <a:endParaRPr kumimoji="1" lang="ja-JP" altLang="en-US"/>
        </a:p>
      </dgm:t>
    </dgm:pt>
    <dgm:pt modelId="{8D9B2A41-910C-450A-9515-CBE0BFF64DD3}" type="sibTrans" cxnId="{3B90FE0E-2DDC-45C9-A855-270F829DB8BC}">
      <dgm:prSet/>
      <dgm:spPr/>
      <dgm:t>
        <a:bodyPr/>
        <a:lstStyle/>
        <a:p>
          <a:endParaRPr kumimoji="1" lang="ja-JP" altLang="en-US"/>
        </a:p>
      </dgm:t>
    </dgm:pt>
    <dgm:pt modelId="{CA829BC2-26E4-40CB-BA7F-635AC6ED6AB0}">
      <dgm:prSet phldrT="[テキスト]" custT="1"/>
      <dgm:spPr/>
      <dgm:t>
        <a:bodyPr lIns="36000" tIns="36000" rIns="36000" bIns="36000"/>
        <a:lstStyle/>
        <a:p>
          <a:pPr>
            <a:lnSpc>
              <a:spcPct val="100000"/>
            </a:lnSpc>
            <a:spcAft>
              <a:spcPts val="0"/>
            </a:spcAft>
          </a:pPr>
          <a:r>
            <a:rPr kumimoji="1" lang="ja-JP" altLang="en-US" sz="1800" dirty="0">
              <a:solidFill>
                <a:schemeClr val="tx1"/>
              </a:solidFill>
            </a:rPr>
            <a:t>自社</a:t>
          </a:r>
          <a:endParaRPr kumimoji="1" lang="en-US" altLang="ja-JP" sz="1800" dirty="0">
            <a:solidFill>
              <a:schemeClr val="tx1"/>
            </a:solidFill>
          </a:endParaRPr>
        </a:p>
        <a:p>
          <a:pPr>
            <a:lnSpc>
              <a:spcPct val="100000"/>
            </a:lnSpc>
            <a:spcAft>
              <a:spcPts val="0"/>
            </a:spcAft>
          </a:pPr>
          <a:r>
            <a:rPr kumimoji="1" lang="ja-JP" altLang="en-US" sz="1800" dirty="0">
              <a:solidFill>
                <a:schemeClr val="tx1"/>
              </a:solidFill>
            </a:rPr>
            <a:t>確認</a:t>
          </a:r>
        </a:p>
      </dgm:t>
    </dgm:pt>
    <dgm:pt modelId="{A187DD3F-68CD-4AA8-A7F4-35A06B8986E4}" type="parTrans" cxnId="{B94783CC-943C-4CD3-ADCD-67500102C783}">
      <dgm:prSet/>
      <dgm:spPr/>
      <dgm:t>
        <a:bodyPr/>
        <a:lstStyle/>
        <a:p>
          <a:endParaRPr kumimoji="1" lang="ja-JP" altLang="en-US"/>
        </a:p>
      </dgm:t>
    </dgm:pt>
    <dgm:pt modelId="{1CD2C8D7-DED2-4E55-8DAC-8C9057D8D7DB}" type="sibTrans" cxnId="{B94783CC-943C-4CD3-ADCD-67500102C783}">
      <dgm:prSet/>
      <dgm:spPr/>
      <dgm:t>
        <a:bodyPr/>
        <a:lstStyle/>
        <a:p>
          <a:endParaRPr kumimoji="1" lang="ja-JP" altLang="en-US"/>
        </a:p>
      </dgm:t>
    </dgm:pt>
    <dgm:pt modelId="{A20D7416-5D9F-4AF2-9BE8-2AB97B5A2D37}">
      <dgm:prSet phldrT="[テキスト]" custT="1"/>
      <dgm:spPr/>
      <dgm:t>
        <a:bodyPr/>
        <a:lstStyle/>
        <a:p>
          <a:pPr>
            <a:lnSpc>
              <a:spcPct val="100000"/>
            </a:lnSpc>
            <a:spcAft>
              <a:spcPts val="0"/>
            </a:spcAft>
          </a:pPr>
          <a:r>
            <a:rPr kumimoji="1" lang="en-US" altLang="ja-JP" sz="1800" dirty="0">
              <a:solidFill>
                <a:schemeClr val="tx1"/>
              </a:solidFill>
            </a:rPr>
            <a:t>(</a:t>
          </a:r>
          <a:r>
            <a:rPr kumimoji="1" lang="ja-JP" altLang="en-US" sz="1800" dirty="0">
              <a:solidFill>
                <a:schemeClr val="tx1"/>
              </a:solidFill>
            </a:rPr>
            <a:t>対策</a:t>
          </a:r>
          <a:r>
            <a:rPr kumimoji="1" lang="en-US" altLang="ja-JP" sz="1800" dirty="0">
              <a:solidFill>
                <a:schemeClr val="tx1"/>
              </a:solidFill>
            </a:rPr>
            <a:t>)</a:t>
          </a:r>
          <a:endParaRPr kumimoji="1" lang="ja-JP" altLang="en-US" sz="1800" dirty="0">
            <a:solidFill>
              <a:schemeClr val="tx1"/>
            </a:solidFill>
          </a:endParaRPr>
        </a:p>
      </dgm:t>
    </dgm:pt>
    <dgm:pt modelId="{C9E35089-5A76-4EBE-9B61-9A17F5DC934C}" type="parTrans" cxnId="{0E9480B4-7D52-4106-928E-2FB1FDC4349A}">
      <dgm:prSet/>
      <dgm:spPr/>
      <dgm:t>
        <a:bodyPr/>
        <a:lstStyle/>
        <a:p>
          <a:endParaRPr kumimoji="1" lang="ja-JP" altLang="en-US"/>
        </a:p>
      </dgm:t>
    </dgm:pt>
    <dgm:pt modelId="{7A6AD46B-E31F-4448-9422-A2E573150650}" type="sibTrans" cxnId="{0E9480B4-7D52-4106-928E-2FB1FDC4349A}">
      <dgm:prSet/>
      <dgm:spPr/>
      <dgm:t>
        <a:bodyPr/>
        <a:lstStyle/>
        <a:p>
          <a:endParaRPr kumimoji="1" lang="ja-JP" altLang="en-US"/>
        </a:p>
      </dgm:t>
    </dgm:pt>
    <dgm:pt modelId="{3A5647BC-FB4C-4E40-A452-F9572DBF3147}" type="pres">
      <dgm:prSet presAssocID="{6177D4B1-9514-40C5-A8AA-4F4E3861AACD}" presName="CompostProcess" presStyleCnt="0">
        <dgm:presLayoutVars>
          <dgm:dir/>
          <dgm:resizeHandles val="exact"/>
        </dgm:presLayoutVars>
      </dgm:prSet>
      <dgm:spPr/>
    </dgm:pt>
    <dgm:pt modelId="{22CE0801-2F09-49B2-92FC-47BAC41EB104}" type="pres">
      <dgm:prSet presAssocID="{6177D4B1-9514-40C5-A8AA-4F4E3861AACD}" presName="arrow" presStyleLbl="bgShp" presStyleIdx="0" presStyleCnt="1" custLinFactNeighborX="3242" custLinFactNeighborY="607"/>
      <dgm:spPr>
        <a:blipFill rotWithShape="0">
          <a:blip xmlns:r="http://schemas.openxmlformats.org/officeDocument/2006/relationships" r:embed="rId1">
            <a:duotone>
              <a:prstClr val="black"/>
              <a:schemeClr val="accent4">
                <a:tint val="45000"/>
                <a:satMod val="400000"/>
              </a:schemeClr>
            </a:duotone>
          </a:blip>
          <a:stretch>
            <a:fillRect/>
          </a:stretch>
        </a:blipFill>
      </dgm:spPr>
    </dgm:pt>
    <dgm:pt modelId="{93185A62-1D49-4369-AFEA-40E11EB56587}" type="pres">
      <dgm:prSet presAssocID="{6177D4B1-9514-40C5-A8AA-4F4E3861AACD}" presName="linearProcess" presStyleCnt="0"/>
      <dgm:spPr/>
    </dgm:pt>
    <dgm:pt modelId="{CD368579-CEE9-48E8-990F-A4D516D7FF02}" type="pres">
      <dgm:prSet presAssocID="{39225F6C-6264-4F96-8E3E-34E0B56F8743}" presName="textNode" presStyleLbl="node1" presStyleIdx="0" presStyleCnt="3" custScaleX="102002" custLinFactNeighborX="38121">
        <dgm:presLayoutVars>
          <dgm:bulletEnabled val="1"/>
        </dgm:presLayoutVars>
      </dgm:prSet>
      <dgm:spPr/>
    </dgm:pt>
    <dgm:pt modelId="{D5E02B5D-4DB1-4448-9533-31B38A5BB372}" type="pres">
      <dgm:prSet presAssocID="{8D9B2A41-910C-450A-9515-CBE0BFF64DD3}" presName="sibTrans" presStyleCnt="0"/>
      <dgm:spPr/>
    </dgm:pt>
    <dgm:pt modelId="{ECEFF339-60E1-49E3-8140-780933CFFD5B}" type="pres">
      <dgm:prSet presAssocID="{CA829BC2-26E4-40CB-BA7F-635AC6ED6AB0}" presName="textNode" presStyleLbl="node1" presStyleIdx="1" presStyleCnt="3" custScaleX="102698">
        <dgm:presLayoutVars>
          <dgm:bulletEnabled val="1"/>
        </dgm:presLayoutVars>
      </dgm:prSet>
      <dgm:spPr/>
    </dgm:pt>
    <dgm:pt modelId="{C5A8307B-8C9C-443C-B769-D7FFAAB98507}" type="pres">
      <dgm:prSet presAssocID="{1CD2C8D7-DED2-4E55-8DAC-8C9057D8D7DB}" presName="sibTrans" presStyleCnt="0"/>
      <dgm:spPr/>
    </dgm:pt>
    <dgm:pt modelId="{FAB281D9-F826-4C1A-A2A8-770C990497AF}" type="pres">
      <dgm:prSet presAssocID="{A20D7416-5D9F-4AF2-9BE8-2AB97B5A2D37}" presName="textNode" presStyleLbl="node1" presStyleIdx="2" presStyleCnt="3" custScaleX="118133" custLinFactNeighborX="-38121">
        <dgm:presLayoutVars>
          <dgm:bulletEnabled val="1"/>
        </dgm:presLayoutVars>
      </dgm:prSet>
      <dgm:spPr/>
    </dgm:pt>
  </dgm:ptLst>
  <dgm:cxnLst>
    <dgm:cxn modelId="{3B90FE0E-2DDC-45C9-A855-270F829DB8BC}" srcId="{6177D4B1-9514-40C5-A8AA-4F4E3861AACD}" destId="{39225F6C-6264-4F96-8E3E-34E0B56F8743}" srcOrd="0" destOrd="0" parTransId="{EE2DA810-C7F3-412E-883B-05FD35E6AD8E}" sibTransId="{8D9B2A41-910C-450A-9515-CBE0BFF64DD3}"/>
    <dgm:cxn modelId="{7C9E4814-2A79-4945-B7EB-F7D693B5FD5A}" type="presOf" srcId="{6177D4B1-9514-40C5-A8AA-4F4E3861AACD}" destId="{3A5647BC-FB4C-4E40-A452-F9572DBF3147}" srcOrd="0" destOrd="0" presId="urn:microsoft.com/office/officeart/2005/8/layout/hProcess9"/>
    <dgm:cxn modelId="{8E22B03D-E5EB-4A76-9DD4-3471DBA50B0D}" type="presOf" srcId="{CA829BC2-26E4-40CB-BA7F-635AC6ED6AB0}" destId="{ECEFF339-60E1-49E3-8140-780933CFFD5B}" srcOrd="0" destOrd="0" presId="urn:microsoft.com/office/officeart/2005/8/layout/hProcess9"/>
    <dgm:cxn modelId="{FE631968-F0AC-4889-A10F-E1306D3ED851}" type="presOf" srcId="{39225F6C-6264-4F96-8E3E-34E0B56F8743}" destId="{CD368579-CEE9-48E8-990F-A4D516D7FF02}" srcOrd="0" destOrd="0" presId="urn:microsoft.com/office/officeart/2005/8/layout/hProcess9"/>
    <dgm:cxn modelId="{F9308D69-D4DB-4294-84CC-622CB18F2309}" type="presOf" srcId="{A20D7416-5D9F-4AF2-9BE8-2AB97B5A2D37}" destId="{FAB281D9-F826-4C1A-A2A8-770C990497AF}" srcOrd="0" destOrd="0" presId="urn:microsoft.com/office/officeart/2005/8/layout/hProcess9"/>
    <dgm:cxn modelId="{0E9480B4-7D52-4106-928E-2FB1FDC4349A}" srcId="{6177D4B1-9514-40C5-A8AA-4F4E3861AACD}" destId="{A20D7416-5D9F-4AF2-9BE8-2AB97B5A2D37}" srcOrd="2" destOrd="0" parTransId="{C9E35089-5A76-4EBE-9B61-9A17F5DC934C}" sibTransId="{7A6AD46B-E31F-4448-9422-A2E573150650}"/>
    <dgm:cxn modelId="{B94783CC-943C-4CD3-ADCD-67500102C783}" srcId="{6177D4B1-9514-40C5-A8AA-4F4E3861AACD}" destId="{CA829BC2-26E4-40CB-BA7F-635AC6ED6AB0}" srcOrd="1" destOrd="0" parTransId="{A187DD3F-68CD-4AA8-A7F4-35A06B8986E4}" sibTransId="{1CD2C8D7-DED2-4E55-8DAC-8C9057D8D7DB}"/>
    <dgm:cxn modelId="{FAC9754E-A23C-4D83-9EE1-5DD87BCD66B9}" type="presParOf" srcId="{3A5647BC-FB4C-4E40-A452-F9572DBF3147}" destId="{22CE0801-2F09-49B2-92FC-47BAC41EB104}" srcOrd="0" destOrd="0" presId="urn:microsoft.com/office/officeart/2005/8/layout/hProcess9"/>
    <dgm:cxn modelId="{7A794965-3E6C-4496-827F-49A1559D8CAD}" type="presParOf" srcId="{3A5647BC-FB4C-4E40-A452-F9572DBF3147}" destId="{93185A62-1D49-4369-AFEA-40E11EB56587}" srcOrd="1" destOrd="0" presId="urn:microsoft.com/office/officeart/2005/8/layout/hProcess9"/>
    <dgm:cxn modelId="{5DF20BFC-59B7-45CB-BF8B-B85863841331}" type="presParOf" srcId="{93185A62-1D49-4369-AFEA-40E11EB56587}" destId="{CD368579-CEE9-48E8-990F-A4D516D7FF02}" srcOrd="0" destOrd="0" presId="urn:microsoft.com/office/officeart/2005/8/layout/hProcess9"/>
    <dgm:cxn modelId="{C4D45F3B-22D1-4F5F-84AC-00B38D65598C}" type="presParOf" srcId="{93185A62-1D49-4369-AFEA-40E11EB56587}" destId="{D5E02B5D-4DB1-4448-9533-31B38A5BB372}" srcOrd="1" destOrd="0" presId="urn:microsoft.com/office/officeart/2005/8/layout/hProcess9"/>
    <dgm:cxn modelId="{145FEB5B-E7E8-419A-A512-BED0917FC3DD}" type="presParOf" srcId="{93185A62-1D49-4369-AFEA-40E11EB56587}" destId="{ECEFF339-60E1-49E3-8140-780933CFFD5B}" srcOrd="2" destOrd="0" presId="urn:microsoft.com/office/officeart/2005/8/layout/hProcess9"/>
    <dgm:cxn modelId="{8DADA405-E58D-47E2-94BA-CBB62B93E3D4}" type="presParOf" srcId="{93185A62-1D49-4369-AFEA-40E11EB56587}" destId="{C5A8307B-8C9C-443C-B769-D7FFAAB98507}" srcOrd="3" destOrd="0" presId="urn:microsoft.com/office/officeart/2005/8/layout/hProcess9"/>
    <dgm:cxn modelId="{9DBF583A-22B4-4253-9541-674AC4A69168}" type="presParOf" srcId="{93185A62-1D49-4369-AFEA-40E11EB56587}" destId="{FAB281D9-F826-4C1A-A2A8-770C990497AF}" srcOrd="4" destOrd="0" presId="urn:microsoft.com/office/officeart/2005/8/layout/hProcess9"/>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4558F9-C7B6-4976-BA61-A7EC2DB3070A}" type="doc">
      <dgm:prSet loTypeId="urn:microsoft.com/office/officeart/2005/8/layout/process1" loCatId="process" qsTypeId="urn:microsoft.com/office/officeart/2005/8/quickstyle/simple1" qsCatId="simple" csTypeId="urn:microsoft.com/office/officeart/2005/8/colors/accent1_2" csCatId="accent1" phldr="1"/>
      <dgm:spPr/>
    </dgm:pt>
    <dgm:pt modelId="{930682E9-123B-4EB9-8C46-F4486520556F}">
      <dgm:prSet phldrT="[テキスト]"/>
      <dgm:spPr>
        <a:solidFill>
          <a:schemeClr val="accent1">
            <a:lumMod val="50000"/>
          </a:schemeClr>
        </a:solidFill>
      </dgm:spPr>
      <dgm:t>
        <a:bodyPr/>
        <a:lstStyle/>
        <a:p>
          <a:r>
            <a:rPr kumimoji="1" lang="ja-JP" altLang="en-US" dirty="0"/>
            <a:t>（他所）障害発生・情報入手</a:t>
          </a:r>
        </a:p>
      </dgm:t>
    </dgm:pt>
    <dgm:pt modelId="{A573378C-EF18-4C22-9310-AAFCC616BC0E}" type="parTrans" cxnId="{D6955446-9286-4DB9-B560-7298A8A41341}">
      <dgm:prSet/>
      <dgm:spPr/>
      <dgm:t>
        <a:bodyPr/>
        <a:lstStyle/>
        <a:p>
          <a:endParaRPr kumimoji="1" lang="ja-JP" altLang="en-US"/>
        </a:p>
      </dgm:t>
    </dgm:pt>
    <dgm:pt modelId="{2864FB20-9CCF-472C-8AAA-6A248367C000}" type="sibTrans" cxnId="{D6955446-9286-4DB9-B560-7298A8A41341}">
      <dgm:prSet/>
      <dgm:spPr>
        <a:solidFill>
          <a:schemeClr val="accent1">
            <a:lumMod val="50000"/>
          </a:schemeClr>
        </a:solidFill>
      </dgm:spPr>
      <dgm:t>
        <a:bodyPr/>
        <a:lstStyle/>
        <a:p>
          <a:endParaRPr kumimoji="1" lang="ja-JP" altLang="en-US"/>
        </a:p>
      </dgm:t>
    </dgm:pt>
    <dgm:pt modelId="{83459CCA-0EF6-49A7-9358-D3FA4E9A03DF}">
      <dgm:prSet phldrT="[テキスト]"/>
      <dgm:spPr>
        <a:solidFill>
          <a:schemeClr val="accent1">
            <a:lumMod val="50000"/>
          </a:schemeClr>
        </a:solidFill>
      </dgm:spPr>
      <dgm:t>
        <a:bodyPr/>
        <a:lstStyle/>
        <a:p>
          <a:r>
            <a:rPr kumimoji="1" lang="ja-JP" altLang="en-US" dirty="0"/>
            <a:t>自システムの関連性判断</a:t>
          </a:r>
        </a:p>
      </dgm:t>
    </dgm:pt>
    <dgm:pt modelId="{378BB3C9-96CF-406B-8A74-82658CA7EA45}" type="parTrans" cxnId="{A3993323-4F1F-4F10-B8A5-1D56939FB6F5}">
      <dgm:prSet/>
      <dgm:spPr/>
      <dgm:t>
        <a:bodyPr/>
        <a:lstStyle/>
        <a:p>
          <a:endParaRPr kumimoji="1" lang="ja-JP" altLang="en-US"/>
        </a:p>
      </dgm:t>
    </dgm:pt>
    <dgm:pt modelId="{37E4A04D-8323-427A-85FB-95F69B63F3B6}" type="sibTrans" cxnId="{A3993323-4F1F-4F10-B8A5-1D56939FB6F5}">
      <dgm:prSet/>
      <dgm:spPr>
        <a:solidFill>
          <a:schemeClr val="accent1">
            <a:lumMod val="50000"/>
          </a:schemeClr>
        </a:solidFill>
      </dgm:spPr>
      <dgm:t>
        <a:bodyPr/>
        <a:lstStyle/>
        <a:p>
          <a:endParaRPr kumimoji="1" lang="ja-JP" altLang="en-US"/>
        </a:p>
      </dgm:t>
    </dgm:pt>
    <dgm:pt modelId="{C73CD13B-353B-44FA-B9B5-323888D523D1}">
      <dgm:prSet phldrT="[テキスト]"/>
      <dgm:spPr>
        <a:solidFill>
          <a:schemeClr val="accent1">
            <a:lumMod val="50000"/>
          </a:schemeClr>
        </a:solidFill>
      </dgm:spPr>
      <dgm:t>
        <a:bodyPr/>
        <a:lstStyle/>
        <a:p>
          <a:r>
            <a:rPr kumimoji="1" lang="ja-JP" altLang="en-US" dirty="0"/>
            <a:t>（臨時）点検</a:t>
          </a:r>
        </a:p>
      </dgm:t>
    </dgm:pt>
    <dgm:pt modelId="{4D792DE7-DC8A-481D-BE6A-598F0A3B89AA}" type="parTrans" cxnId="{E362D671-5426-46C2-B78E-7C4E7F29107C}">
      <dgm:prSet/>
      <dgm:spPr/>
      <dgm:t>
        <a:bodyPr/>
        <a:lstStyle/>
        <a:p>
          <a:endParaRPr kumimoji="1" lang="ja-JP" altLang="en-US"/>
        </a:p>
      </dgm:t>
    </dgm:pt>
    <dgm:pt modelId="{928A6267-460B-45A6-AA9F-0DAA4C03955B}" type="sibTrans" cxnId="{E362D671-5426-46C2-B78E-7C4E7F29107C}">
      <dgm:prSet/>
      <dgm:spPr/>
      <dgm:t>
        <a:bodyPr/>
        <a:lstStyle/>
        <a:p>
          <a:endParaRPr kumimoji="1" lang="ja-JP" altLang="en-US"/>
        </a:p>
      </dgm:t>
    </dgm:pt>
    <dgm:pt modelId="{C83BCEFA-0131-4C0B-941D-125D07478C96}" type="pres">
      <dgm:prSet presAssocID="{794558F9-C7B6-4976-BA61-A7EC2DB3070A}" presName="Name0" presStyleCnt="0">
        <dgm:presLayoutVars>
          <dgm:dir/>
          <dgm:resizeHandles val="exact"/>
        </dgm:presLayoutVars>
      </dgm:prSet>
      <dgm:spPr/>
    </dgm:pt>
    <dgm:pt modelId="{520A7F2E-0261-4D77-9FD3-473F6F488560}" type="pres">
      <dgm:prSet presAssocID="{930682E9-123B-4EB9-8C46-F4486520556F}" presName="node" presStyleLbl="node1" presStyleIdx="0" presStyleCnt="3" custScaleX="132627">
        <dgm:presLayoutVars>
          <dgm:bulletEnabled val="1"/>
        </dgm:presLayoutVars>
      </dgm:prSet>
      <dgm:spPr/>
    </dgm:pt>
    <dgm:pt modelId="{96A9AE5D-59D3-4F48-A707-009B9CA66C00}" type="pres">
      <dgm:prSet presAssocID="{2864FB20-9CCF-472C-8AAA-6A248367C000}" presName="sibTrans" presStyleLbl="sibTrans2D1" presStyleIdx="0" presStyleCnt="2"/>
      <dgm:spPr/>
    </dgm:pt>
    <dgm:pt modelId="{4BB86790-3279-4265-A779-3E151A625ADF}" type="pres">
      <dgm:prSet presAssocID="{2864FB20-9CCF-472C-8AAA-6A248367C000}" presName="connectorText" presStyleLbl="sibTrans2D1" presStyleIdx="0" presStyleCnt="2"/>
      <dgm:spPr/>
    </dgm:pt>
    <dgm:pt modelId="{2A9AB5C9-A9F4-4BB8-9BF8-E6726352C573}" type="pres">
      <dgm:prSet presAssocID="{83459CCA-0EF6-49A7-9358-D3FA4E9A03DF}" presName="node" presStyleLbl="node1" presStyleIdx="1" presStyleCnt="3">
        <dgm:presLayoutVars>
          <dgm:bulletEnabled val="1"/>
        </dgm:presLayoutVars>
      </dgm:prSet>
      <dgm:spPr/>
    </dgm:pt>
    <dgm:pt modelId="{1DF8F4DD-02AD-4908-8899-586BE6CA0870}" type="pres">
      <dgm:prSet presAssocID="{37E4A04D-8323-427A-85FB-95F69B63F3B6}" presName="sibTrans" presStyleLbl="sibTrans2D1" presStyleIdx="1" presStyleCnt="2"/>
      <dgm:spPr/>
    </dgm:pt>
    <dgm:pt modelId="{71F1545B-C43B-4E2D-8FC0-1680649FD752}" type="pres">
      <dgm:prSet presAssocID="{37E4A04D-8323-427A-85FB-95F69B63F3B6}" presName="connectorText" presStyleLbl="sibTrans2D1" presStyleIdx="1" presStyleCnt="2"/>
      <dgm:spPr/>
    </dgm:pt>
    <dgm:pt modelId="{5C770E98-2A73-47DF-9215-2BA254ED9766}" type="pres">
      <dgm:prSet presAssocID="{C73CD13B-353B-44FA-B9B5-323888D523D1}" presName="node" presStyleLbl="node1" presStyleIdx="2" presStyleCnt="3">
        <dgm:presLayoutVars>
          <dgm:bulletEnabled val="1"/>
        </dgm:presLayoutVars>
      </dgm:prSet>
      <dgm:spPr/>
    </dgm:pt>
  </dgm:ptLst>
  <dgm:cxnLst>
    <dgm:cxn modelId="{C557100A-B431-4AF6-B543-CDF9957B6367}" type="presOf" srcId="{37E4A04D-8323-427A-85FB-95F69B63F3B6}" destId="{71F1545B-C43B-4E2D-8FC0-1680649FD752}" srcOrd="1" destOrd="0" presId="urn:microsoft.com/office/officeart/2005/8/layout/process1"/>
    <dgm:cxn modelId="{474A5512-3140-42FC-9202-A73A4320F635}" type="presOf" srcId="{37E4A04D-8323-427A-85FB-95F69B63F3B6}" destId="{1DF8F4DD-02AD-4908-8899-586BE6CA0870}" srcOrd="0" destOrd="0" presId="urn:microsoft.com/office/officeart/2005/8/layout/process1"/>
    <dgm:cxn modelId="{A3993323-4F1F-4F10-B8A5-1D56939FB6F5}" srcId="{794558F9-C7B6-4976-BA61-A7EC2DB3070A}" destId="{83459CCA-0EF6-49A7-9358-D3FA4E9A03DF}" srcOrd="1" destOrd="0" parTransId="{378BB3C9-96CF-406B-8A74-82658CA7EA45}" sibTransId="{37E4A04D-8323-427A-85FB-95F69B63F3B6}"/>
    <dgm:cxn modelId="{D6955446-9286-4DB9-B560-7298A8A41341}" srcId="{794558F9-C7B6-4976-BA61-A7EC2DB3070A}" destId="{930682E9-123B-4EB9-8C46-F4486520556F}" srcOrd="0" destOrd="0" parTransId="{A573378C-EF18-4C22-9310-AAFCC616BC0E}" sibTransId="{2864FB20-9CCF-472C-8AAA-6A248367C000}"/>
    <dgm:cxn modelId="{A9179A66-787D-450B-A031-3D87AA5E0568}" type="presOf" srcId="{2864FB20-9CCF-472C-8AAA-6A248367C000}" destId="{4BB86790-3279-4265-A779-3E151A625ADF}" srcOrd="1" destOrd="0" presId="urn:microsoft.com/office/officeart/2005/8/layout/process1"/>
    <dgm:cxn modelId="{67AB1770-D2A3-4B97-B516-33770055E181}" type="presOf" srcId="{83459CCA-0EF6-49A7-9358-D3FA4E9A03DF}" destId="{2A9AB5C9-A9F4-4BB8-9BF8-E6726352C573}" srcOrd="0" destOrd="0" presId="urn:microsoft.com/office/officeart/2005/8/layout/process1"/>
    <dgm:cxn modelId="{E362D671-5426-46C2-B78E-7C4E7F29107C}" srcId="{794558F9-C7B6-4976-BA61-A7EC2DB3070A}" destId="{C73CD13B-353B-44FA-B9B5-323888D523D1}" srcOrd="2" destOrd="0" parTransId="{4D792DE7-DC8A-481D-BE6A-598F0A3B89AA}" sibTransId="{928A6267-460B-45A6-AA9F-0DAA4C03955B}"/>
    <dgm:cxn modelId="{6D677884-AF97-448E-B346-6C029A44AC74}" type="presOf" srcId="{794558F9-C7B6-4976-BA61-A7EC2DB3070A}" destId="{C83BCEFA-0131-4C0B-941D-125D07478C96}" srcOrd="0" destOrd="0" presId="urn:microsoft.com/office/officeart/2005/8/layout/process1"/>
    <dgm:cxn modelId="{7A6178BC-3FEA-4584-BA34-913377264A8D}" type="presOf" srcId="{C73CD13B-353B-44FA-B9B5-323888D523D1}" destId="{5C770E98-2A73-47DF-9215-2BA254ED9766}" srcOrd="0" destOrd="0" presId="urn:microsoft.com/office/officeart/2005/8/layout/process1"/>
    <dgm:cxn modelId="{8BFBBAE3-C947-4F4E-8464-3BFF785E53AC}" type="presOf" srcId="{930682E9-123B-4EB9-8C46-F4486520556F}" destId="{520A7F2E-0261-4D77-9FD3-473F6F488560}" srcOrd="0" destOrd="0" presId="urn:microsoft.com/office/officeart/2005/8/layout/process1"/>
    <dgm:cxn modelId="{2D0D6BE6-6F31-4740-AA42-BEBC841AF172}" type="presOf" srcId="{2864FB20-9CCF-472C-8AAA-6A248367C000}" destId="{96A9AE5D-59D3-4F48-A707-009B9CA66C00}" srcOrd="0" destOrd="0" presId="urn:microsoft.com/office/officeart/2005/8/layout/process1"/>
    <dgm:cxn modelId="{20165A7D-83FF-4D45-B220-97290EDCEEB6}" type="presParOf" srcId="{C83BCEFA-0131-4C0B-941D-125D07478C96}" destId="{520A7F2E-0261-4D77-9FD3-473F6F488560}" srcOrd="0" destOrd="0" presId="urn:microsoft.com/office/officeart/2005/8/layout/process1"/>
    <dgm:cxn modelId="{027F7D91-86D6-4EB1-9492-FF652FB9B6E0}" type="presParOf" srcId="{C83BCEFA-0131-4C0B-941D-125D07478C96}" destId="{96A9AE5D-59D3-4F48-A707-009B9CA66C00}" srcOrd="1" destOrd="0" presId="urn:microsoft.com/office/officeart/2005/8/layout/process1"/>
    <dgm:cxn modelId="{AD7F007D-4C93-4B9D-978A-C581AB9E9996}" type="presParOf" srcId="{96A9AE5D-59D3-4F48-A707-009B9CA66C00}" destId="{4BB86790-3279-4265-A779-3E151A625ADF}" srcOrd="0" destOrd="0" presId="urn:microsoft.com/office/officeart/2005/8/layout/process1"/>
    <dgm:cxn modelId="{FC622159-7E8E-4F56-B7B0-7D1AD6920531}" type="presParOf" srcId="{C83BCEFA-0131-4C0B-941D-125D07478C96}" destId="{2A9AB5C9-A9F4-4BB8-9BF8-E6726352C573}" srcOrd="2" destOrd="0" presId="urn:microsoft.com/office/officeart/2005/8/layout/process1"/>
    <dgm:cxn modelId="{5B1882EE-F53C-45EC-B08D-AE2A57693BEA}" type="presParOf" srcId="{C83BCEFA-0131-4C0B-941D-125D07478C96}" destId="{1DF8F4DD-02AD-4908-8899-586BE6CA0870}" srcOrd="3" destOrd="0" presId="urn:microsoft.com/office/officeart/2005/8/layout/process1"/>
    <dgm:cxn modelId="{6D515EA3-8495-4E67-A8C9-D27F3AD7F77D}" type="presParOf" srcId="{1DF8F4DD-02AD-4908-8899-586BE6CA0870}" destId="{71F1545B-C43B-4E2D-8FC0-1680649FD752}" srcOrd="0" destOrd="0" presId="urn:microsoft.com/office/officeart/2005/8/layout/process1"/>
    <dgm:cxn modelId="{26414EF2-6BE0-4909-B9D4-4F30559DD189}" type="presParOf" srcId="{C83BCEFA-0131-4C0B-941D-125D07478C96}" destId="{5C770E98-2A73-47DF-9215-2BA254ED9766}"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E0801-2F09-49B2-92FC-47BAC41EB104}">
      <dsp:nvSpPr>
        <dsp:cNvPr id="0" name=""/>
        <dsp:cNvSpPr/>
      </dsp:nvSpPr>
      <dsp:spPr>
        <a:xfrm>
          <a:off x="200631" y="0"/>
          <a:ext cx="2142237" cy="1512168"/>
        </a:xfrm>
        <a:prstGeom prst="rightArrow">
          <a:avLst/>
        </a:prstGeom>
        <a:blipFill rotWithShape="0">
          <a:blip xmlns:r="http://schemas.openxmlformats.org/officeDocument/2006/relationships" r:embed="rId1">
            <a:duotone>
              <a:prstClr val="black"/>
              <a:schemeClr val="accent2">
                <a:tint val="45000"/>
                <a:satMod val="400000"/>
              </a:schemeClr>
            </a:duotone>
          </a:blip>
          <a:stretch>
            <a:fillRect/>
          </a:stretch>
        </a:blipFill>
        <a:ln>
          <a:noFill/>
        </a:ln>
        <a:effectLst/>
      </dsp:spPr>
      <dsp:style>
        <a:lnRef idx="0">
          <a:scrgbClr r="0" g="0" b="0"/>
        </a:lnRef>
        <a:fillRef idx="1">
          <a:scrgbClr r="0" g="0" b="0"/>
        </a:fillRef>
        <a:effectRef idx="0">
          <a:scrgbClr r="0" g="0" b="0"/>
        </a:effectRef>
        <a:fontRef idx="minor"/>
      </dsp:style>
    </dsp:sp>
    <dsp:sp modelId="{CD368579-CEE9-48E8-990F-A4D516D7FF02}">
      <dsp:nvSpPr>
        <dsp:cNvPr id="0" name=""/>
        <dsp:cNvSpPr/>
      </dsp:nvSpPr>
      <dsp:spPr>
        <a:xfrm>
          <a:off x="48037" y="453650"/>
          <a:ext cx="756084"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rgbClr val="FF0000"/>
              </a:solidFill>
            </a:rPr>
            <a:t>障害</a:t>
          </a:r>
        </a:p>
        <a:p>
          <a:pPr marL="0" lvl="0" indent="0" algn="ctr" defTabSz="800100">
            <a:lnSpc>
              <a:spcPct val="100000"/>
            </a:lnSpc>
            <a:spcBef>
              <a:spcPct val="0"/>
            </a:spcBef>
            <a:spcAft>
              <a:spcPts val="0"/>
            </a:spcAft>
            <a:buNone/>
          </a:pPr>
          <a:r>
            <a:rPr kumimoji="1" lang="ja-JP" altLang="en-US" sz="1800" kern="1200" dirty="0">
              <a:solidFill>
                <a:srgbClr val="FF0000"/>
              </a:solidFill>
            </a:rPr>
            <a:t>発生</a:t>
          </a:r>
        </a:p>
      </dsp:txBody>
      <dsp:txXfrm>
        <a:off x="77564" y="483177"/>
        <a:ext cx="697030" cy="545813"/>
      </dsp:txXfrm>
    </dsp:sp>
    <dsp:sp modelId="{ECEFF339-60E1-49E3-8140-780933CFFD5B}">
      <dsp:nvSpPr>
        <dsp:cNvPr id="0" name=""/>
        <dsp:cNvSpPr/>
      </dsp:nvSpPr>
      <dsp:spPr>
        <a:xfrm>
          <a:off x="882097" y="453650"/>
          <a:ext cx="756084"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chemeClr val="tx1"/>
              </a:solidFill>
            </a:rPr>
            <a:t>原因</a:t>
          </a:r>
        </a:p>
        <a:p>
          <a:pPr marL="0" lvl="0" indent="0" algn="ctr" defTabSz="800100">
            <a:lnSpc>
              <a:spcPct val="100000"/>
            </a:lnSpc>
            <a:spcBef>
              <a:spcPct val="0"/>
            </a:spcBef>
            <a:spcAft>
              <a:spcPts val="0"/>
            </a:spcAft>
            <a:buNone/>
          </a:pPr>
          <a:r>
            <a:rPr kumimoji="1" lang="ja-JP" altLang="en-US" sz="1800" kern="1200" dirty="0">
              <a:solidFill>
                <a:schemeClr val="tx1"/>
              </a:solidFill>
            </a:rPr>
            <a:t>解析</a:t>
          </a:r>
        </a:p>
      </dsp:txBody>
      <dsp:txXfrm>
        <a:off x="911624" y="483177"/>
        <a:ext cx="697030" cy="545813"/>
      </dsp:txXfrm>
    </dsp:sp>
    <dsp:sp modelId="{FAB281D9-F826-4C1A-A2A8-770C990497AF}">
      <dsp:nvSpPr>
        <dsp:cNvPr id="0" name=""/>
        <dsp:cNvSpPr/>
      </dsp:nvSpPr>
      <dsp:spPr>
        <a:xfrm>
          <a:off x="1716158" y="453650"/>
          <a:ext cx="756084"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chemeClr val="tx1"/>
              </a:solidFill>
            </a:rPr>
            <a:t>応急</a:t>
          </a:r>
        </a:p>
        <a:p>
          <a:pPr marL="0" lvl="0" indent="0" algn="ctr" defTabSz="800100">
            <a:lnSpc>
              <a:spcPct val="100000"/>
            </a:lnSpc>
            <a:spcBef>
              <a:spcPct val="0"/>
            </a:spcBef>
            <a:spcAft>
              <a:spcPts val="0"/>
            </a:spcAft>
            <a:buNone/>
          </a:pPr>
          <a:r>
            <a:rPr kumimoji="1" lang="ja-JP" altLang="en-US" sz="1800" kern="1200" dirty="0">
              <a:solidFill>
                <a:schemeClr val="tx1"/>
              </a:solidFill>
            </a:rPr>
            <a:t>対策</a:t>
          </a:r>
        </a:p>
      </dsp:txBody>
      <dsp:txXfrm>
        <a:off x="1745685" y="483177"/>
        <a:ext cx="697030" cy="545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E0801-2F09-49B2-92FC-47BAC41EB104}">
      <dsp:nvSpPr>
        <dsp:cNvPr id="0" name=""/>
        <dsp:cNvSpPr/>
      </dsp:nvSpPr>
      <dsp:spPr>
        <a:xfrm>
          <a:off x="200958" y="0"/>
          <a:ext cx="2631892" cy="1512168"/>
        </a:xfrm>
        <a:prstGeom prst="rightArrow">
          <a:avLst/>
        </a:prstGeom>
        <a:blipFill rotWithShape="0">
          <a:blip xmlns:r="http://schemas.openxmlformats.org/officeDocument/2006/relationships" r:embed="rId1">
            <a:duotone>
              <a:prstClr val="black"/>
              <a:schemeClr val="accent2">
                <a:tint val="45000"/>
                <a:satMod val="400000"/>
              </a:schemeClr>
            </a:duotone>
          </a:blip>
          <a:stretch>
            <a:fillRect/>
          </a:stretch>
        </a:blipFill>
        <a:ln>
          <a:noFill/>
        </a:ln>
        <a:effectLst/>
      </dsp:spPr>
      <dsp:style>
        <a:lnRef idx="0">
          <a:scrgbClr r="0" g="0" b="0"/>
        </a:lnRef>
        <a:fillRef idx="1">
          <a:scrgbClr r="0" g="0" b="0"/>
        </a:fillRef>
        <a:effectRef idx="0">
          <a:scrgbClr r="0" g="0" b="0"/>
        </a:effectRef>
        <a:fontRef idx="minor"/>
      </dsp:style>
    </dsp:sp>
    <dsp:sp modelId="{CD368579-CEE9-48E8-990F-A4D516D7FF02}">
      <dsp:nvSpPr>
        <dsp:cNvPr id="0" name=""/>
        <dsp:cNvSpPr/>
      </dsp:nvSpPr>
      <dsp:spPr>
        <a:xfrm>
          <a:off x="163619" y="453650"/>
          <a:ext cx="757138"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chemeClr val="tx1"/>
              </a:solidFill>
            </a:rPr>
            <a:t>原因</a:t>
          </a:r>
        </a:p>
        <a:p>
          <a:pPr marL="0" lvl="0" indent="0" algn="ctr" defTabSz="800100">
            <a:lnSpc>
              <a:spcPct val="100000"/>
            </a:lnSpc>
            <a:spcBef>
              <a:spcPct val="0"/>
            </a:spcBef>
            <a:spcAft>
              <a:spcPts val="0"/>
            </a:spcAft>
            <a:buNone/>
          </a:pPr>
          <a:r>
            <a:rPr kumimoji="1" lang="ja-JP" altLang="en-US" sz="1800" kern="1200" dirty="0">
              <a:solidFill>
                <a:schemeClr val="tx1"/>
              </a:solidFill>
            </a:rPr>
            <a:t>分析</a:t>
          </a:r>
        </a:p>
      </dsp:txBody>
      <dsp:txXfrm>
        <a:off x="193146" y="483177"/>
        <a:ext cx="698084" cy="545813"/>
      </dsp:txXfrm>
    </dsp:sp>
    <dsp:sp modelId="{ECEFF339-60E1-49E3-8140-780933CFFD5B}">
      <dsp:nvSpPr>
        <dsp:cNvPr id="0" name=""/>
        <dsp:cNvSpPr/>
      </dsp:nvSpPr>
      <dsp:spPr>
        <a:xfrm>
          <a:off x="1016557" y="453650"/>
          <a:ext cx="1064368"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chemeClr val="tx1"/>
              </a:solidFill>
            </a:rPr>
            <a:t>再発防止</a:t>
          </a:r>
          <a:endParaRPr kumimoji="1" lang="en-US" altLang="ja-JP" sz="1800" kern="1200" dirty="0">
            <a:solidFill>
              <a:schemeClr val="tx1"/>
            </a:solidFill>
          </a:endParaRPr>
        </a:p>
        <a:p>
          <a:pPr marL="0" lvl="0" indent="0" algn="ctr" defTabSz="800100">
            <a:lnSpc>
              <a:spcPct val="100000"/>
            </a:lnSpc>
            <a:spcBef>
              <a:spcPct val="0"/>
            </a:spcBef>
            <a:spcAft>
              <a:spcPts val="0"/>
            </a:spcAft>
            <a:buNone/>
          </a:pPr>
          <a:r>
            <a:rPr kumimoji="1" lang="ja-JP" altLang="en-US" sz="1800" kern="1200" dirty="0">
              <a:solidFill>
                <a:schemeClr val="tx1"/>
              </a:solidFill>
            </a:rPr>
            <a:t>策（教訓）</a:t>
          </a:r>
        </a:p>
      </dsp:txBody>
      <dsp:txXfrm>
        <a:off x="1046084" y="483177"/>
        <a:ext cx="1005314" cy="545813"/>
      </dsp:txXfrm>
    </dsp:sp>
    <dsp:sp modelId="{FAB281D9-F826-4C1A-A2A8-770C990497AF}">
      <dsp:nvSpPr>
        <dsp:cNvPr id="0" name=""/>
        <dsp:cNvSpPr/>
      </dsp:nvSpPr>
      <dsp:spPr>
        <a:xfrm>
          <a:off x="2176724" y="453650"/>
          <a:ext cx="755999"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chemeClr val="tx1"/>
              </a:solidFill>
            </a:rPr>
            <a:t>社内</a:t>
          </a:r>
        </a:p>
        <a:p>
          <a:pPr marL="0" lvl="0" indent="0" algn="ctr" defTabSz="800100">
            <a:lnSpc>
              <a:spcPct val="100000"/>
            </a:lnSpc>
            <a:spcBef>
              <a:spcPct val="0"/>
            </a:spcBef>
            <a:spcAft>
              <a:spcPts val="0"/>
            </a:spcAft>
            <a:buNone/>
          </a:pPr>
          <a:r>
            <a:rPr kumimoji="1" lang="ja-JP" altLang="en-US" sz="1800" kern="1200" dirty="0">
              <a:solidFill>
                <a:schemeClr val="tx1"/>
              </a:solidFill>
            </a:rPr>
            <a:t>展開</a:t>
          </a:r>
        </a:p>
      </dsp:txBody>
      <dsp:txXfrm>
        <a:off x="2206251" y="483177"/>
        <a:ext cx="696945" cy="5458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E0801-2F09-49B2-92FC-47BAC41EB104}">
      <dsp:nvSpPr>
        <dsp:cNvPr id="0" name=""/>
        <dsp:cNvSpPr/>
      </dsp:nvSpPr>
      <dsp:spPr>
        <a:xfrm>
          <a:off x="199822" y="0"/>
          <a:ext cx="2264651" cy="1512168"/>
        </a:xfrm>
        <a:prstGeom prst="rightArrow">
          <a:avLst/>
        </a:prstGeom>
        <a:blipFill rotWithShape="0">
          <a:blip xmlns:r="http://schemas.openxmlformats.org/officeDocument/2006/relationships" r:embed="rId1">
            <a:duotone>
              <a:prstClr val="black"/>
              <a:srgbClr val="D9C3A5">
                <a:tint val="50000"/>
                <a:satMod val="180000"/>
              </a:srgbClr>
            </a:duotone>
          </a:blip>
          <a:stretch>
            <a:fillRect/>
          </a:stretch>
        </a:blipFill>
        <a:ln>
          <a:noFill/>
        </a:ln>
        <a:effectLst/>
      </dsp:spPr>
      <dsp:style>
        <a:lnRef idx="0">
          <a:scrgbClr r="0" g="0" b="0"/>
        </a:lnRef>
        <a:fillRef idx="1">
          <a:scrgbClr r="0" g="0" b="0"/>
        </a:fillRef>
        <a:effectRef idx="0">
          <a:scrgbClr r="0" g="0" b="0"/>
        </a:effectRef>
        <a:fontRef idx="minor"/>
      </dsp:style>
    </dsp:sp>
    <dsp:sp modelId="{CD368579-CEE9-48E8-990F-A4D516D7FF02}">
      <dsp:nvSpPr>
        <dsp:cNvPr id="0" name=""/>
        <dsp:cNvSpPr/>
      </dsp:nvSpPr>
      <dsp:spPr>
        <a:xfrm>
          <a:off x="45927" y="453650"/>
          <a:ext cx="767104" cy="6048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chemeClr val="tx1"/>
              </a:solidFill>
            </a:rPr>
            <a:t>情報</a:t>
          </a:r>
        </a:p>
        <a:p>
          <a:pPr marL="0" lvl="0" indent="0" algn="ctr" defTabSz="800100">
            <a:lnSpc>
              <a:spcPct val="100000"/>
            </a:lnSpc>
            <a:spcBef>
              <a:spcPct val="0"/>
            </a:spcBef>
            <a:spcAft>
              <a:spcPts val="0"/>
            </a:spcAft>
            <a:buNone/>
          </a:pPr>
          <a:r>
            <a:rPr kumimoji="1" lang="ja-JP" altLang="en-US" sz="1800" kern="1200" dirty="0">
              <a:solidFill>
                <a:schemeClr val="tx1"/>
              </a:solidFill>
            </a:rPr>
            <a:t>解析</a:t>
          </a:r>
        </a:p>
      </dsp:txBody>
      <dsp:txXfrm>
        <a:off x="75454" y="483177"/>
        <a:ext cx="708050" cy="545813"/>
      </dsp:txXfrm>
    </dsp:sp>
    <dsp:sp modelId="{ECEFF339-60E1-49E3-8140-780933CFFD5B}">
      <dsp:nvSpPr>
        <dsp:cNvPr id="0" name=""/>
        <dsp:cNvSpPr/>
      </dsp:nvSpPr>
      <dsp:spPr>
        <a:xfrm>
          <a:off x="885321" y="453650"/>
          <a:ext cx="772339" cy="6048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chemeClr val="tx1"/>
              </a:solidFill>
            </a:rPr>
            <a:t>自社</a:t>
          </a:r>
          <a:endParaRPr kumimoji="1" lang="en-US" altLang="ja-JP" sz="1800" kern="1200" dirty="0">
            <a:solidFill>
              <a:schemeClr val="tx1"/>
            </a:solidFill>
          </a:endParaRPr>
        </a:p>
        <a:p>
          <a:pPr marL="0" lvl="0" indent="0" algn="ctr" defTabSz="800100">
            <a:lnSpc>
              <a:spcPct val="100000"/>
            </a:lnSpc>
            <a:spcBef>
              <a:spcPct val="0"/>
            </a:spcBef>
            <a:spcAft>
              <a:spcPts val="0"/>
            </a:spcAft>
            <a:buNone/>
          </a:pPr>
          <a:r>
            <a:rPr kumimoji="1" lang="ja-JP" altLang="en-US" sz="1800" kern="1200" dirty="0">
              <a:solidFill>
                <a:schemeClr val="tx1"/>
              </a:solidFill>
            </a:rPr>
            <a:t>確認</a:t>
          </a:r>
        </a:p>
      </dsp:txBody>
      <dsp:txXfrm>
        <a:off x="914848" y="483177"/>
        <a:ext cx="713285" cy="545813"/>
      </dsp:txXfrm>
    </dsp:sp>
    <dsp:sp modelId="{FAB281D9-F826-4C1A-A2A8-770C990497AF}">
      <dsp:nvSpPr>
        <dsp:cNvPr id="0" name=""/>
        <dsp:cNvSpPr/>
      </dsp:nvSpPr>
      <dsp:spPr>
        <a:xfrm>
          <a:off x="1729950" y="453650"/>
          <a:ext cx="888417" cy="6048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kumimoji="1" lang="en-US" altLang="ja-JP" sz="1800" kern="1200" dirty="0">
              <a:solidFill>
                <a:schemeClr val="tx1"/>
              </a:solidFill>
            </a:rPr>
            <a:t>(</a:t>
          </a:r>
          <a:r>
            <a:rPr kumimoji="1" lang="ja-JP" altLang="en-US" sz="1800" kern="1200" dirty="0">
              <a:solidFill>
                <a:schemeClr val="tx1"/>
              </a:solidFill>
            </a:rPr>
            <a:t>対策</a:t>
          </a:r>
          <a:r>
            <a:rPr kumimoji="1" lang="en-US" altLang="ja-JP" sz="1800" kern="1200" dirty="0">
              <a:solidFill>
                <a:schemeClr val="tx1"/>
              </a:solidFill>
            </a:rPr>
            <a:t>)</a:t>
          </a:r>
          <a:endParaRPr kumimoji="1" lang="ja-JP" altLang="en-US" sz="1800" kern="1200" dirty="0">
            <a:solidFill>
              <a:schemeClr val="tx1"/>
            </a:solidFill>
          </a:endParaRPr>
        </a:p>
      </dsp:txBody>
      <dsp:txXfrm>
        <a:off x="1759477" y="483177"/>
        <a:ext cx="829363" cy="5458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E0801-2F09-49B2-92FC-47BAC41EB104}">
      <dsp:nvSpPr>
        <dsp:cNvPr id="0" name=""/>
        <dsp:cNvSpPr/>
      </dsp:nvSpPr>
      <dsp:spPr>
        <a:xfrm>
          <a:off x="399644" y="0"/>
          <a:ext cx="4529303" cy="1512168"/>
        </a:xfrm>
        <a:prstGeom prst="rightArrow">
          <a:avLst/>
        </a:prstGeom>
        <a:blipFill rotWithShape="0">
          <a:blip xmlns:r="http://schemas.openxmlformats.org/officeDocument/2006/relationships" r:embed="rId1">
            <a:duotone>
              <a:prstClr val="black"/>
              <a:schemeClr val="accent2">
                <a:tint val="45000"/>
                <a:satMod val="400000"/>
              </a:schemeClr>
            </a:duotone>
          </a:blip>
          <a:stretch>
            <a:fillRect/>
          </a:stretch>
        </a:blipFill>
        <a:ln>
          <a:noFill/>
        </a:ln>
        <a:effectLst/>
      </dsp:spPr>
      <dsp:style>
        <a:lnRef idx="0">
          <a:scrgbClr r="0" g="0" b="0"/>
        </a:lnRef>
        <a:fillRef idx="1">
          <a:scrgbClr r="0" g="0" b="0"/>
        </a:fillRef>
        <a:effectRef idx="0">
          <a:scrgbClr r="0" g="0" b="0"/>
        </a:effectRef>
        <a:fontRef idx="minor"/>
      </dsp:style>
    </dsp:sp>
    <dsp:sp modelId="{B2A9F637-705A-47E9-8F0E-613782E47E33}">
      <dsp:nvSpPr>
        <dsp:cNvPr id="0" name=""/>
        <dsp:cNvSpPr/>
      </dsp:nvSpPr>
      <dsp:spPr>
        <a:xfrm>
          <a:off x="527" y="453650"/>
          <a:ext cx="646257"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rgbClr val="FF0000"/>
              </a:solidFill>
            </a:rPr>
            <a:t>障害</a:t>
          </a:r>
        </a:p>
        <a:p>
          <a:pPr marL="0" lvl="0" indent="0" algn="ctr" defTabSz="800100">
            <a:lnSpc>
              <a:spcPct val="100000"/>
            </a:lnSpc>
            <a:spcBef>
              <a:spcPct val="0"/>
            </a:spcBef>
            <a:spcAft>
              <a:spcPts val="0"/>
            </a:spcAft>
            <a:buNone/>
          </a:pPr>
          <a:r>
            <a:rPr kumimoji="1" lang="ja-JP" altLang="en-US" sz="1800" kern="1200" dirty="0">
              <a:solidFill>
                <a:srgbClr val="FF0000"/>
              </a:solidFill>
            </a:rPr>
            <a:t>発生</a:t>
          </a:r>
        </a:p>
      </dsp:txBody>
      <dsp:txXfrm>
        <a:off x="30054" y="483177"/>
        <a:ext cx="587203" cy="545813"/>
      </dsp:txXfrm>
    </dsp:sp>
    <dsp:sp modelId="{06425734-50C8-44A8-A270-4C025A59F977}">
      <dsp:nvSpPr>
        <dsp:cNvPr id="0" name=""/>
        <dsp:cNvSpPr/>
      </dsp:nvSpPr>
      <dsp:spPr>
        <a:xfrm>
          <a:off x="805989" y="432050"/>
          <a:ext cx="654803"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solidFill>
                <a:schemeClr val="tx1"/>
              </a:solidFill>
            </a:rPr>
            <a:t>・・・</a:t>
          </a:r>
        </a:p>
      </dsp:txBody>
      <dsp:txXfrm>
        <a:off x="835516" y="461577"/>
        <a:ext cx="595749" cy="545813"/>
      </dsp:txXfrm>
    </dsp:sp>
    <dsp:sp modelId="{24F63A21-36BF-420C-918C-DBF822689861}">
      <dsp:nvSpPr>
        <dsp:cNvPr id="0" name=""/>
        <dsp:cNvSpPr/>
      </dsp:nvSpPr>
      <dsp:spPr>
        <a:xfrm>
          <a:off x="1606655" y="453650"/>
          <a:ext cx="667124"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rgbClr val="0000FF"/>
              </a:solidFill>
            </a:rPr>
            <a:t>情報</a:t>
          </a:r>
        </a:p>
        <a:p>
          <a:pPr marL="0" lvl="0" indent="0" algn="ctr" defTabSz="800100">
            <a:lnSpc>
              <a:spcPct val="100000"/>
            </a:lnSpc>
            <a:spcBef>
              <a:spcPct val="0"/>
            </a:spcBef>
            <a:spcAft>
              <a:spcPts val="0"/>
            </a:spcAft>
            <a:buNone/>
          </a:pPr>
          <a:r>
            <a:rPr kumimoji="1" lang="ja-JP" altLang="en-US" sz="1800" kern="1200" dirty="0">
              <a:solidFill>
                <a:srgbClr val="0000FF"/>
              </a:solidFill>
            </a:rPr>
            <a:t>開示</a:t>
          </a:r>
        </a:p>
      </dsp:txBody>
      <dsp:txXfrm>
        <a:off x="1636182" y="483177"/>
        <a:ext cx="608070" cy="545813"/>
      </dsp:txXfrm>
    </dsp:sp>
    <dsp:sp modelId="{CD368579-CEE9-48E8-990F-A4D516D7FF02}">
      <dsp:nvSpPr>
        <dsp:cNvPr id="0" name=""/>
        <dsp:cNvSpPr/>
      </dsp:nvSpPr>
      <dsp:spPr>
        <a:xfrm>
          <a:off x="2484459" y="453650"/>
          <a:ext cx="762772"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chemeClr val="tx1"/>
              </a:solidFill>
            </a:rPr>
            <a:t>原因</a:t>
          </a:r>
        </a:p>
        <a:p>
          <a:pPr marL="0" lvl="0" indent="0" algn="ctr" defTabSz="800100">
            <a:lnSpc>
              <a:spcPct val="100000"/>
            </a:lnSpc>
            <a:spcBef>
              <a:spcPct val="0"/>
            </a:spcBef>
            <a:spcAft>
              <a:spcPts val="0"/>
            </a:spcAft>
            <a:buNone/>
          </a:pPr>
          <a:r>
            <a:rPr kumimoji="1" lang="ja-JP" altLang="en-US" sz="1800" kern="1200" dirty="0">
              <a:solidFill>
                <a:schemeClr val="tx1"/>
              </a:solidFill>
            </a:rPr>
            <a:t>分析</a:t>
          </a:r>
        </a:p>
      </dsp:txBody>
      <dsp:txXfrm>
        <a:off x="2513986" y="483177"/>
        <a:ext cx="703718" cy="545813"/>
      </dsp:txXfrm>
    </dsp:sp>
    <dsp:sp modelId="{ECEFF339-60E1-49E3-8140-780933CFFD5B}">
      <dsp:nvSpPr>
        <dsp:cNvPr id="0" name=""/>
        <dsp:cNvSpPr/>
      </dsp:nvSpPr>
      <dsp:spPr>
        <a:xfrm>
          <a:off x="3341618" y="453650"/>
          <a:ext cx="1072288"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chemeClr val="tx1"/>
              </a:solidFill>
            </a:rPr>
            <a:t>再発防止</a:t>
          </a:r>
          <a:endParaRPr kumimoji="1" lang="en-US" altLang="ja-JP" sz="1800" kern="1200" dirty="0">
            <a:solidFill>
              <a:schemeClr val="tx1"/>
            </a:solidFill>
          </a:endParaRPr>
        </a:p>
        <a:p>
          <a:pPr marL="0" lvl="0" indent="0" algn="ctr" defTabSz="800100">
            <a:lnSpc>
              <a:spcPct val="100000"/>
            </a:lnSpc>
            <a:spcBef>
              <a:spcPct val="0"/>
            </a:spcBef>
            <a:spcAft>
              <a:spcPts val="0"/>
            </a:spcAft>
            <a:buNone/>
          </a:pPr>
          <a:r>
            <a:rPr kumimoji="1" lang="ja-JP" altLang="en-US" sz="1800" kern="1200" dirty="0">
              <a:solidFill>
                <a:schemeClr val="tx1"/>
              </a:solidFill>
            </a:rPr>
            <a:t>策（</a:t>
          </a:r>
          <a:r>
            <a:rPr kumimoji="1" lang="ja-JP" altLang="en-US" sz="1800" kern="1200" dirty="0">
              <a:solidFill>
                <a:srgbClr val="FF0000"/>
              </a:solidFill>
            </a:rPr>
            <a:t>教訓</a:t>
          </a:r>
          <a:r>
            <a:rPr kumimoji="1" lang="ja-JP" altLang="en-US" sz="1800" kern="1200" dirty="0">
              <a:solidFill>
                <a:schemeClr val="tx1"/>
              </a:solidFill>
            </a:rPr>
            <a:t>）</a:t>
          </a:r>
        </a:p>
      </dsp:txBody>
      <dsp:txXfrm>
        <a:off x="3371145" y="483177"/>
        <a:ext cx="1013234" cy="545813"/>
      </dsp:txXfrm>
    </dsp:sp>
    <dsp:sp modelId="{FAB281D9-F826-4C1A-A2A8-770C990497AF}">
      <dsp:nvSpPr>
        <dsp:cNvPr id="0" name=""/>
        <dsp:cNvSpPr/>
      </dsp:nvSpPr>
      <dsp:spPr>
        <a:xfrm>
          <a:off x="4508292" y="453650"/>
          <a:ext cx="761624" cy="6048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rgbClr val="FF0000"/>
              </a:solidFill>
            </a:rPr>
            <a:t>共有</a:t>
          </a:r>
        </a:p>
      </dsp:txBody>
      <dsp:txXfrm>
        <a:off x="4537819" y="483177"/>
        <a:ext cx="702570" cy="5458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E0801-2F09-49B2-92FC-47BAC41EB104}">
      <dsp:nvSpPr>
        <dsp:cNvPr id="0" name=""/>
        <dsp:cNvSpPr/>
      </dsp:nvSpPr>
      <dsp:spPr>
        <a:xfrm>
          <a:off x="273242" y="0"/>
          <a:ext cx="2264651" cy="1512168"/>
        </a:xfrm>
        <a:prstGeom prst="rightArrow">
          <a:avLst/>
        </a:prstGeom>
        <a:blipFill rotWithShape="0">
          <a:blip xmlns:r="http://schemas.openxmlformats.org/officeDocument/2006/relationships" r:embed="rId1">
            <a:duotone>
              <a:prstClr val="black"/>
              <a:schemeClr val="accent4">
                <a:tint val="45000"/>
                <a:satMod val="400000"/>
              </a:schemeClr>
            </a:duotone>
          </a:blip>
          <a:stretch>
            <a:fillRect/>
          </a:stretch>
        </a:blipFill>
        <a:ln>
          <a:noFill/>
        </a:ln>
        <a:effectLst/>
      </dsp:spPr>
      <dsp:style>
        <a:lnRef idx="0">
          <a:scrgbClr r="0" g="0" b="0"/>
        </a:lnRef>
        <a:fillRef idx="1">
          <a:scrgbClr r="0" g="0" b="0"/>
        </a:fillRef>
        <a:effectRef idx="0">
          <a:scrgbClr r="0" g="0" b="0"/>
        </a:effectRef>
        <a:fontRef idx="minor"/>
      </dsp:style>
    </dsp:sp>
    <dsp:sp modelId="{CD368579-CEE9-48E8-990F-A4D516D7FF02}">
      <dsp:nvSpPr>
        <dsp:cNvPr id="0" name=""/>
        <dsp:cNvSpPr/>
      </dsp:nvSpPr>
      <dsp:spPr>
        <a:xfrm>
          <a:off x="45927" y="453650"/>
          <a:ext cx="767104" cy="6048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chemeClr val="tx1"/>
              </a:solidFill>
            </a:rPr>
            <a:t>情報</a:t>
          </a:r>
        </a:p>
        <a:p>
          <a:pPr marL="0" lvl="0" indent="0" algn="ctr" defTabSz="800100">
            <a:lnSpc>
              <a:spcPct val="100000"/>
            </a:lnSpc>
            <a:spcBef>
              <a:spcPct val="0"/>
            </a:spcBef>
            <a:spcAft>
              <a:spcPts val="0"/>
            </a:spcAft>
            <a:buNone/>
          </a:pPr>
          <a:r>
            <a:rPr kumimoji="1" lang="ja-JP" altLang="en-US" sz="1800" kern="1200" dirty="0">
              <a:solidFill>
                <a:schemeClr val="tx1"/>
              </a:solidFill>
            </a:rPr>
            <a:t>解析</a:t>
          </a:r>
        </a:p>
      </dsp:txBody>
      <dsp:txXfrm>
        <a:off x="75454" y="483177"/>
        <a:ext cx="708050" cy="545813"/>
      </dsp:txXfrm>
    </dsp:sp>
    <dsp:sp modelId="{ECEFF339-60E1-49E3-8140-780933CFFD5B}">
      <dsp:nvSpPr>
        <dsp:cNvPr id="0" name=""/>
        <dsp:cNvSpPr/>
      </dsp:nvSpPr>
      <dsp:spPr>
        <a:xfrm>
          <a:off x="885321" y="453650"/>
          <a:ext cx="772339" cy="6048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800100">
            <a:lnSpc>
              <a:spcPct val="100000"/>
            </a:lnSpc>
            <a:spcBef>
              <a:spcPct val="0"/>
            </a:spcBef>
            <a:spcAft>
              <a:spcPts val="0"/>
            </a:spcAft>
            <a:buNone/>
          </a:pPr>
          <a:r>
            <a:rPr kumimoji="1" lang="ja-JP" altLang="en-US" sz="1800" kern="1200" dirty="0">
              <a:solidFill>
                <a:schemeClr val="tx1"/>
              </a:solidFill>
            </a:rPr>
            <a:t>自社</a:t>
          </a:r>
          <a:endParaRPr kumimoji="1" lang="en-US" altLang="ja-JP" sz="1800" kern="1200" dirty="0">
            <a:solidFill>
              <a:schemeClr val="tx1"/>
            </a:solidFill>
          </a:endParaRPr>
        </a:p>
        <a:p>
          <a:pPr marL="0" lvl="0" indent="0" algn="ctr" defTabSz="800100">
            <a:lnSpc>
              <a:spcPct val="100000"/>
            </a:lnSpc>
            <a:spcBef>
              <a:spcPct val="0"/>
            </a:spcBef>
            <a:spcAft>
              <a:spcPts val="0"/>
            </a:spcAft>
            <a:buNone/>
          </a:pPr>
          <a:r>
            <a:rPr kumimoji="1" lang="ja-JP" altLang="en-US" sz="1800" kern="1200" dirty="0">
              <a:solidFill>
                <a:schemeClr val="tx1"/>
              </a:solidFill>
            </a:rPr>
            <a:t>確認</a:t>
          </a:r>
        </a:p>
      </dsp:txBody>
      <dsp:txXfrm>
        <a:off x="914848" y="483177"/>
        <a:ext cx="713285" cy="545813"/>
      </dsp:txXfrm>
    </dsp:sp>
    <dsp:sp modelId="{FAB281D9-F826-4C1A-A2A8-770C990497AF}">
      <dsp:nvSpPr>
        <dsp:cNvPr id="0" name=""/>
        <dsp:cNvSpPr/>
      </dsp:nvSpPr>
      <dsp:spPr>
        <a:xfrm>
          <a:off x="1729950" y="453650"/>
          <a:ext cx="888417" cy="6048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kumimoji="1" lang="en-US" altLang="ja-JP" sz="1800" kern="1200" dirty="0">
              <a:solidFill>
                <a:schemeClr val="tx1"/>
              </a:solidFill>
            </a:rPr>
            <a:t>(</a:t>
          </a:r>
          <a:r>
            <a:rPr kumimoji="1" lang="ja-JP" altLang="en-US" sz="1800" kern="1200" dirty="0">
              <a:solidFill>
                <a:schemeClr val="tx1"/>
              </a:solidFill>
            </a:rPr>
            <a:t>対策</a:t>
          </a:r>
          <a:r>
            <a:rPr kumimoji="1" lang="en-US" altLang="ja-JP" sz="1800" kern="1200" dirty="0">
              <a:solidFill>
                <a:schemeClr val="tx1"/>
              </a:solidFill>
            </a:rPr>
            <a:t>)</a:t>
          </a:r>
          <a:endParaRPr kumimoji="1" lang="ja-JP" altLang="en-US" sz="1800" kern="1200" dirty="0">
            <a:solidFill>
              <a:schemeClr val="tx1"/>
            </a:solidFill>
          </a:endParaRPr>
        </a:p>
      </dsp:txBody>
      <dsp:txXfrm>
        <a:off x="1759477" y="483177"/>
        <a:ext cx="829363" cy="5458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A7F2E-0261-4D77-9FD3-473F6F488560}">
      <dsp:nvSpPr>
        <dsp:cNvPr id="0" name=""/>
        <dsp:cNvSpPr/>
      </dsp:nvSpPr>
      <dsp:spPr>
        <a:xfrm>
          <a:off x="2208" y="124842"/>
          <a:ext cx="2121244" cy="959643"/>
        </a:xfrm>
        <a:prstGeom prst="roundRect">
          <a:avLst>
            <a:gd name="adj" fmla="val 1000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（他所）障害発生・情報入手</a:t>
          </a:r>
        </a:p>
      </dsp:txBody>
      <dsp:txXfrm>
        <a:off x="30315" y="152949"/>
        <a:ext cx="2065030" cy="903429"/>
      </dsp:txXfrm>
    </dsp:sp>
    <dsp:sp modelId="{96A9AE5D-59D3-4F48-A707-009B9CA66C00}">
      <dsp:nvSpPr>
        <dsp:cNvPr id="0" name=""/>
        <dsp:cNvSpPr/>
      </dsp:nvSpPr>
      <dsp:spPr>
        <a:xfrm>
          <a:off x="2283394" y="406337"/>
          <a:ext cx="339074" cy="396652"/>
        </a:xfrm>
        <a:prstGeom prst="rightArrow">
          <a:avLst>
            <a:gd name="adj1" fmla="val 60000"/>
            <a:gd name="adj2" fmla="val 5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kumimoji="1" lang="ja-JP" altLang="en-US" sz="1500" kern="1200"/>
        </a:p>
      </dsp:txBody>
      <dsp:txXfrm>
        <a:off x="2283394" y="485667"/>
        <a:ext cx="237352" cy="237992"/>
      </dsp:txXfrm>
    </dsp:sp>
    <dsp:sp modelId="{2A9AB5C9-A9F4-4BB8-9BF8-E6726352C573}">
      <dsp:nvSpPr>
        <dsp:cNvPr id="0" name=""/>
        <dsp:cNvSpPr/>
      </dsp:nvSpPr>
      <dsp:spPr>
        <a:xfrm>
          <a:off x="2763216" y="124842"/>
          <a:ext cx="1599406" cy="959643"/>
        </a:xfrm>
        <a:prstGeom prst="roundRect">
          <a:avLst>
            <a:gd name="adj" fmla="val 1000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自システムの関連性判断</a:t>
          </a:r>
        </a:p>
      </dsp:txBody>
      <dsp:txXfrm>
        <a:off x="2791323" y="152949"/>
        <a:ext cx="1543192" cy="903429"/>
      </dsp:txXfrm>
    </dsp:sp>
    <dsp:sp modelId="{1DF8F4DD-02AD-4908-8899-586BE6CA0870}">
      <dsp:nvSpPr>
        <dsp:cNvPr id="0" name=""/>
        <dsp:cNvSpPr/>
      </dsp:nvSpPr>
      <dsp:spPr>
        <a:xfrm>
          <a:off x="4522562" y="406337"/>
          <a:ext cx="339074" cy="396652"/>
        </a:xfrm>
        <a:prstGeom prst="rightArrow">
          <a:avLst>
            <a:gd name="adj1" fmla="val 60000"/>
            <a:gd name="adj2" fmla="val 5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kumimoji="1" lang="ja-JP" altLang="en-US" sz="1500" kern="1200"/>
        </a:p>
      </dsp:txBody>
      <dsp:txXfrm>
        <a:off x="4522562" y="485667"/>
        <a:ext cx="237352" cy="237992"/>
      </dsp:txXfrm>
    </dsp:sp>
    <dsp:sp modelId="{5C770E98-2A73-47DF-9215-2BA254ED9766}">
      <dsp:nvSpPr>
        <dsp:cNvPr id="0" name=""/>
        <dsp:cNvSpPr/>
      </dsp:nvSpPr>
      <dsp:spPr>
        <a:xfrm>
          <a:off x="5002384" y="124842"/>
          <a:ext cx="1599406" cy="959643"/>
        </a:xfrm>
        <a:prstGeom prst="roundRect">
          <a:avLst>
            <a:gd name="adj" fmla="val 1000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（臨時）点検</a:t>
          </a:r>
        </a:p>
      </dsp:txBody>
      <dsp:txXfrm>
        <a:off x="5030491" y="152949"/>
        <a:ext cx="1543192" cy="90342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3"/>
            <a:ext cx="2984871" cy="501015"/>
          </a:xfrm>
          <a:prstGeom prst="rect">
            <a:avLst/>
          </a:prstGeom>
        </p:spPr>
        <p:txBody>
          <a:bodyPr vert="horz" lIns="92302" tIns="46151" rIns="92302" bIns="46151" rtlCol="0"/>
          <a:lstStyle>
            <a:lvl1pPr algn="l">
              <a:defRPr sz="1200"/>
            </a:lvl1pPr>
          </a:lstStyle>
          <a:p>
            <a:endParaRPr kumimoji="1" lang="ja-JP" altLang="en-US"/>
          </a:p>
        </p:txBody>
      </p:sp>
      <p:sp>
        <p:nvSpPr>
          <p:cNvPr id="3" name="日付プレースホルダー 2"/>
          <p:cNvSpPr>
            <a:spLocks noGrp="1"/>
          </p:cNvSpPr>
          <p:nvPr>
            <p:ph type="dt" idx="1"/>
          </p:nvPr>
        </p:nvSpPr>
        <p:spPr>
          <a:xfrm>
            <a:off x="3901699" y="3"/>
            <a:ext cx="2984871" cy="501015"/>
          </a:xfrm>
          <a:prstGeom prst="rect">
            <a:avLst/>
          </a:prstGeom>
        </p:spPr>
        <p:txBody>
          <a:bodyPr vert="horz" lIns="92302" tIns="46151" rIns="92302" bIns="46151" rtlCol="0"/>
          <a:lstStyle>
            <a:lvl1pPr algn="r">
              <a:defRPr sz="1200"/>
            </a:lvl1pPr>
          </a:lstStyle>
          <a:p>
            <a:fld id="{432E194E-21C6-4237-876A-3CC3A9472F5A}" type="datetimeFigureOut">
              <a:rPr kumimoji="1" lang="ja-JP" altLang="en-US" smtClean="0"/>
              <a:pPr/>
              <a:t>2023/8/28</a:t>
            </a:fld>
            <a:endParaRPr kumimoji="1" lang="ja-JP" altLang="en-US"/>
          </a:p>
        </p:txBody>
      </p:sp>
      <p:sp>
        <p:nvSpPr>
          <p:cNvPr id="4" name="スライド イメージ プレースホルダー 3"/>
          <p:cNvSpPr>
            <a:spLocks noGrp="1" noRot="1" noChangeAspect="1"/>
          </p:cNvSpPr>
          <p:nvPr>
            <p:ph type="sldImg" idx="2"/>
          </p:nvPr>
        </p:nvSpPr>
        <p:spPr>
          <a:xfrm>
            <a:off x="731838" y="752475"/>
            <a:ext cx="5424487" cy="3756025"/>
          </a:xfrm>
          <a:prstGeom prst="rect">
            <a:avLst/>
          </a:prstGeom>
          <a:noFill/>
          <a:ln w="12700">
            <a:solidFill>
              <a:prstClr val="black"/>
            </a:solidFill>
          </a:ln>
        </p:spPr>
        <p:txBody>
          <a:bodyPr vert="horz" lIns="92302" tIns="46151" rIns="92302" bIns="46151" rtlCol="0" anchor="ctr"/>
          <a:lstStyle/>
          <a:p>
            <a:endParaRPr lang="ja-JP" altLang="en-US"/>
          </a:p>
        </p:txBody>
      </p:sp>
      <p:sp>
        <p:nvSpPr>
          <p:cNvPr id="5" name="ノート プレースホルダー 4"/>
          <p:cNvSpPr>
            <a:spLocks noGrp="1"/>
          </p:cNvSpPr>
          <p:nvPr>
            <p:ph type="body" sz="quarter" idx="3"/>
          </p:nvPr>
        </p:nvSpPr>
        <p:spPr>
          <a:xfrm>
            <a:off x="688817" y="4759643"/>
            <a:ext cx="5510530" cy="4509135"/>
          </a:xfrm>
          <a:prstGeom prst="rect">
            <a:avLst/>
          </a:prstGeom>
        </p:spPr>
        <p:txBody>
          <a:bodyPr vert="horz" lIns="92302" tIns="46151" rIns="92302" bIns="46151"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548"/>
            <a:ext cx="2984871" cy="501015"/>
          </a:xfrm>
          <a:prstGeom prst="rect">
            <a:avLst/>
          </a:prstGeom>
        </p:spPr>
        <p:txBody>
          <a:bodyPr vert="horz" lIns="92302" tIns="46151" rIns="92302" bIns="46151"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901699" y="9517548"/>
            <a:ext cx="2984871" cy="501015"/>
          </a:xfrm>
          <a:prstGeom prst="rect">
            <a:avLst/>
          </a:prstGeom>
        </p:spPr>
        <p:txBody>
          <a:bodyPr vert="horz" lIns="92302" tIns="46151" rIns="92302" bIns="46151" rtlCol="0" anchor="b"/>
          <a:lstStyle>
            <a:lvl1pPr algn="r">
              <a:defRPr sz="1200"/>
            </a:lvl1pPr>
          </a:lstStyle>
          <a:p>
            <a:fld id="{DDC16026-C362-4386-9ABB-015A3A8BD643}" type="slidenum">
              <a:rPr kumimoji="1" lang="ja-JP" altLang="en-US" smtClean="0"/>
              <a:pPr/>
              <a:t>‹#›</a:t>
            </a:fld>
            <a:endParaRPr kumimoji="1" lang="ja-JP" altLang="en-US"/>
          </a:p>
        </p:txBody>
      </p:sp>
    </p:spTree>
    <p:extLst>
      <p:ext uri="{BB962C8B-B14F-4D97-AF65-F5344CB8AC3E}">
        <p14:creationId xmlns:p14="http://schemas.microsoft.com/office/powerpoint/2010/main" val="306930526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書に掲載されている各教訓は、様々な応用分野・業界に適用可能なように一般化・抽象化されている。すなわち、障害事例に含まれる本質（エッセンス）を保持しつつ、そのコンテキスト（背景や前提となる環境等）は普遍化されて説明されている。したがって、特定の分野・業界に属する各企業や組織において本書中の教訓を活用し上記のような点検や対応を行う場合には、教訓の説明に含まれている共通コンテキストと自システム・組織のコンテキストとを比較・照合し、適用可能と判断した教訓について、教訓中の対策を参考に、自身のコンテキストに合った具体的対策を検討・実施することになる。</a:t>
            </a:r>
          </a:p>
          <a:p>
            <a:endParaRPr kumimoji="1" lang="ja-JP" altLang="en-US" dirty="0"/>
          </a:p>
          <a:p>
            <a:r>
              <a:rPr kumimoji="1" lang="ja-JP" altLang="en-US" dirty="0"/>
              <a:t> 図　教訓の作成と活用の流れ</a:t>
            </a:r>
          </a:p>
          <a:p>
            <a:endParaRPr kumimoji="1" lang="ja-JP" altLang="en-US" dirty="0"/>
          </a:p>
          <a:p>
            <a:r>
              <a:rPr kumimoji="1" lang="ja-JP" altLang="en-US" dirty="0"/>
              <a:t>このような作業を適切に行うためには、“想像力”が要求される。教訓に含まれる本質を正しく見極め、それが自システム・組織のどこに対応するかをじっくりと考える力が必要である。そして、教訓ごとに着実にこの作業を実施するというシステマティックな取組みが、その企業や組織のシステムの信頼性向上のために極めて重要である。</a:t>
            </a:r>
          </a:p>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12</a:t>
            </a:fld>
            <a:endParaRPr kumimoji="1" lang="ja-JP" altLang="en-US"/>
          </a:p>
        </p:txBody>
      </p:sp>
    </p:spTree>
    <p:extLst>
      <p:ext uri="{BB962C8B-B14F-4D97-AF65-F5344CB8AC3E}">
        <p14:creationId xmlns:p14="http://schemas.microsoft.com/office/powerpoint/2010/main" val="1363746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4 </a:t>
            </a:r>
            <a:r>
              <a:rPr lang="ja-JP" altLang="en-US" dirty="0"/>
              <a:t>事例から見えてくる傾向</a:t>
            </a:r>
          </a:p>
          <a:p>
            <a:r>
              <a:rPr lang="en-US" altLang="ja-JP" dirty="0"/>
              <a:t>4.1 IT</a:t>
            </a:r>
            <a:r>
              <a:rPr lang="ja-JP" altLang="en-US" dirty="0"/>
              <a:t>サービスマネジメント（</a:t>
            </a:r>
            <a:r>
              <a:rPr lang="en-US" altLang="ja-JP" dirty="0"/>
              <a:t>ITSM</a:t>
            </a:r>
            <a:r>
              <a:rPr lang="ja-JP" altLang="en-US" dirty="0"/>
              <a:t>）プロセス観点での分類と傾向</a:t>
            </a:r>
          </a:p>
          <a:p>
            <a:r>
              <a:rPr lang="en-US" altLang="ja-JP" dirty="0"/>
              <a:t>4.2 </a:t>
            </a:r>
            <a:r>
              <a:rPr lang="ja-JP" altLang="en-US" dirty="0"/>
              <a:t>バックアップ切替え失敗の問題と対策（詳細説明）</a:t>
            </a:r>
          </a:p>
          <a:p>
            <a:r>
              <a:rPr lang="en-US" altLang="ja-JP" dirty="0"/>
              <a:t>4.3 </a:t>
            </a:r>
            <a:r>
              <a:rPr lang="ja-JP" altLang="en-US" dirty="0"/>
              <a:t>ヒューマンエラーの問題と対策（詳細説明）</a:t>
            </a:r>
          </a:p>
          <a:p>
            <a:r>
              <a:rPr lang="en-US" altLang="ja-JP" dirty="0"/>
              <a:t>4.4 </a:t>
            </a:r>
            <a:r>
              <a:rPr lang="ja-JP" altLang="en-US" dirty="0"/>
              <a:t>システムの高負荷／過負荷に関する問題と対策（詳細説明）</a:t>
            </a:r>
          </a:p>
          <a:p>
            <a:r>
              <a:rPr lang="en-US" altLang="ja-JP" dirty="0"/>
              <a:t>4.5 </a:t>
            </a:r>
            <a:r>
              <a:rPr lang="ja-JP" altLang="en-US" dirty="0"/>
              <a:t>「注意すべき観点」に基づく障害の分類</a:t>
            </a:r>
          </a:p>
          <a:p>
            <a:endParaRPr kumimoji="1" lang="ja-JP" altLang="en-US" dirty="0"/>
          </a:p>
        </p:txBody>
      </p:sp>
      <p:sp>
        <p:nvSpPr>
          <p:cNvPr id="4" name="スライド番号プレースホルダー 3"/>
          <p:cNvSpPr>
            <a:spLocks noGrp="1"/>
          </p:cNvSpPr>
          <p:nvPr>
            <p:ph type="sldNum" sz="quarter" idx="5"/>
          </p:nvPr>
        </p:nvSpPr>
        <p:spPr/>
        <p:txBody>
          <a:bodyPr/>
          <a:lstStyle/>
          <a:p>
            <a:fld id="{DDC16026-C362-4386-9ABB-015A3A8BD643}" type="slidenum">
              <a:rPr kumimoji="1" lang="ja-JP" altLang="en-US" smtClean="0"/>
              <a:pPr/>
              <a:t>48</a:t>
            </a:fld>
            <a:endParaRPr kumimoji="1" lang="ja-JP" altLang="en-US"/>
          </a:p>
        </p:txBody>
      </p:sp>
    </p:spTree>
    <p:extLst>
      <p:ext uri="{BB962C8B-B14F-4D97-AF65-F5344CB8AC3E}">
        <p14:creationId xmlns:p14="http://schemas.microsoft.com/office/powerpoint/2010/main" val="3940235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63</a:t>
            </a:fld>
            <a:endParaRPr kumimoji="1" lang="ja-JP" altLang="en-US"/>
          </a:p>
        </p:txBody>
      </p:sp>
    </p:spTree>
    <p:extLst>
      <p:ext uri="{BB962C8B-B14F-4D97-AF65-F5344CB8AC3E}">
        <p14:creationId xmlns:p14="http://schemas.microsoft.com/office/powerpoint/2010/main" val="2383009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65</a:t>
            </a:fld>
            <a:endParaRPr kumimoji="1" lang="ja-JP" altLang="en-US"/>
          </a:p>
        </p:txBody>
      </p:sp>
    </p:spTree>
    <p:extLst>
      <p:ext uri="{BB962C8B-B14F-4D97-AF65-F5344CB8AC3E}">
        <p14:creationId xmlns:p14="http://schemas.microsoft.com/office/powerpoint/2010/main" val="4043161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67</a:t>
            </a:fld>
            <a:endParaRPr kumimoji="1" lang="ja-JP" altLang="en-US"/>
          </a:p>
        </p:txBody>
      </p:sp>
    </p:spTree>
    <p:extLst>
      <p:ext uri="{BB962C8B-B14F-4D97-AF65-F5344CB8AC3E}">
        <p14:creationId xmlns:p14="http://schemas.microsoft.com/office/powerpoint/2010/main" val="2895688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69</a:t>
            </a:fld>
            <a:endParaRPr kumimoji="1" lang="ja-JP" altLang="en-US"/>
          </a:p>
        </p:txBody>
      </p:sp>
    </p:spTree>
    <p:extLst>
      <p:ext uri="{BB962C8B-B14F-4D97-AF65-F5344CB8AC3E}">
        <p14:creationId xmlns:p14="http://schemas.microsoft.com/office/powerpoint/2010/main" val="13288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72</a:t>
            </a:fld>
            <a:endParaRPr kumimoji="1" lang="ja-JP" altLang="en-US"/>
          </a:p>
        </p:txBody>
      </p:sp>
    </p:spTree>
    <p:extLst>
      <p:ext uri="{BB962C8B-B14F-4D97-AF65-F5344CB8AC3E}">
        <p14:creationId xmlns:p14="http://schemas.microsoft.com/office/powerpoint/2010/main" val="3006307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92</a:t>
            </a:fld>
            <a:endParaRPr kumimoji="1" lang="ja-JP" altLang="en-US"/>
          </a:p>
        </p:txBody>
      </p:sp>
    </p:spTree>
    <p:extLst>
      <p:ext uri="{BB962C8B-B14F-4D97-AF65-F5344CB8AC3E}">
        <p14:creationId xmlns:p14="http://schemas.microsoft.com/office/powerpoint/2010/main" val="264493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各教訓に含まれる障害対策事例を分析し，障害対策手法として一般化した．これは，その結果を整理したマップである．</a:t>
            </a:r>
            <a:r>
              <a:rPr kumimoji="1" lang="en-US" altLang="ja-JP" dirty="0"/>
              <a:t>PART Ⅱ</a:t>
            </a:r>
            <a:r>
              <a:rPr kumimoji="1" lang="ja-JP" altLang="en-US" dirty="0"/>
              <a:t>の「障害対策手法・事例集」では，各手法について簡単に説明している．</a:t>
            </a:r>
          </a:p>
          <a:p>
            <a:r>
              <a:rPr kumimoji="1" lang="ja-JP" altLang="en-US" dirty="0"/>
              <a:t>さらに，各障害対策手法に関連する解説が含まれている，過去の</a:t>
            </a:r>
            <a:r>
              <a:rPr kumimoji="1" lang="en-US" altLang="ja-JP" dirty="0"/>
              <a:t>SEC</a:t>
            </a:r>
            <a:r>
              <a:rPr kumimoji="1" lang="ja-JP" altLang="en-US" dirty="0"/>
              <a:t> </a:t>
            </a:r>
            <a:r>
              <a:rPr kumimoji="1" lang="en-US" altLang="ja-JP" dirty="0"/>
              <a:t>BOOKS</a:t>
            </a:r>
            <a:r>
              <a:rPr kumimoji="1" lang="ja-JP" altLang="en-US" dirty="0"/>
              <a:t>等を「文献」として付記した．これにより，特定の障害への対策を超えて，信頼性の高いソフトウェア開発を行うための手法として，幅広く理解・実践してもらうことを期待している．</a:t>
            </a:r>
          </a:p>
          <a:p>
            <a:r>
              <a:rPr kumimoji="1" lang="ja-JP" altLang="en-US" dirty="0"/>
              <a:t>なお，この分類は，</a:t>
            </a:r>
            <a:r>
              <a:rPr kumimoji="1" lang="en-US" altLang="ja-JP" dirty="0"/>
              <a:t>SEC</a:t>
            </a:r>
            <a:r>
              <a:rPr kumimoji="1" lang="ja-JP" altLang="en-US" dirty="0"/>
              <a:t>研究員が分担した．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96</a:t>
            </a:fld>
            <a:endParaRPr kumimoji="1" lang="ja-JP" altLang="en-US"/>
          </a:p>
        </p:txBody>
      </p:sp>
    </p:spTree>
    <p:extLst>
      <p:ext uri="{BB962C8B-B14F-4D97-AF65-F5344CB8AC3E}">
        <p14:creationId xmlns:p14="http://schemas.microsoft.com/office/powerpoint/2010/main" val="4254837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各教訓に含まれる障害対策事例を分析し，障害対策手法として一般化した．これは，その結果を整理したマップである．</a:t>
            </a:r>
            <a:r>
              <a:rPr kumimoji="1" lang="en-US" altLang="ja-JP" dirty="0"/>
              <a:t>PART Ⅱ</a:t>
            </a:r>
            <a:r>
              <a:rPr kumimoji="1" lang="ja-JP" altLang="en-US" dirty="0"/>
              <a:t>の「障害対策手法・事例集」では，各手法について簡単に説明している．</a:t>
            </a:r>
          </a:p>
          <a:p>
            <a:r>
              <a:rPr kumimoji="1" lang="ja-JP" altLang="en-US" dirty="0"/>
              <a:t>さらに，各障害対策手法に関連する解説が含まれている，過去の</a:t>
            </a:r>
            <a:r>
              <a:rPr kumimoji="1" lang="en-US" altLang="ja-JP" dirty="0"/>
              <a:t>SEC</a:t>
            </a:r>
            <a:r>
              <a:rPr kumimoji="1" lang="ja-JP" altLang="en-US" dirty="0"/>
              <a:t> </a:t>
            </a:r>
            <a:r>
              <a:rPr kumimoji="1" lang="en-US" altLang="ja-JP" dirty="0"/>
              <a:t>BOOKS</a:t>
            </a:r>
            <a:r>
              <a:rPr kumimoji="1" lang="ja-JP" altLang="en-US" dirty="0"/>
              <a:t>等を「文献」として付記した．これにより，特定の障害への対策を超えて，信頼性の高いソフトウェア開発を行うための手法として，幅広く理解・実践してもらうことを期待している．</a:t>
            </a:r>
          </a:p>
          <a:p>
            <a:r>
              <a:rPr kumimoji="1" lang="ja-JP" altLang="en-US" dirty="0"/>
              <a:t>なお，この分類は，</a:t>
            </a:r>
            <a:r>
              <a:rPr kumimoji="1" lang="en-US" altLang="ja-JP" dirty="0"/>
              <a:t>SEC</a:t>
            </a:r>
            <a:r>
              <a:rPr kumimoji="1" lang="ja-JP" altLang="en-US" dirty="0"/>
              <a:t>研究員が分担した．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97</a:t>
            </a:fld>
            <a:endParaRPr kumimoji="1" lang="ja-JP" altLang="en-US"/>
          </a:p>
        </p:txBody>
      </p:sp>
    </p:spTree>
    <p:extLst>
      <p:ext uri="{BB962C8B-B14F-4D97-AF65-F5344CB8AC3E}">
        <p14:creationId xmlns:p14="http://schemas.microsoft.com/office/powerpoint/2010/main" val="3382217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以上のような取組みを進める中で、適当な時期に、各社の組織体制や開発・運用標準等に、教訓の内容のうちから従来不十分であった事項を反映する。これにより、教訓を活用した半永久的な対策が施されることになる。</a:t>
            </a:r>
          </a:p>
          <a:p>
            <a:r>
              <a:rPr lang="ja-JP" altLang="en-US" dirty="0"/>
              <a:t>実際に実施される対策のカテゴリとしては、図に示すように、システム構築・運用の役割に応じ、いくつか考えられる。すなわち、ガバナンス／マネジメント系の教訓に関しては、経営層から業務部門を中心とする「組織・体制の整備」、業務部門を中心とする「運用手順の整備」が挙げられる。技術系の教訓に関しては、業務部門のＩＴ担当から情報システム部門、ベンダに至るまでを対象とする「開発手順の整備」や、情報システム部門からベンダを中心とする「レビュー・試験項目」の充実が挙げられる。また、調達に関係する教訓については、業務部門を中心とする「調達時の指示事項」及び「調達時の確認事項」の明確化が挙げられる。また、異なった種類の活用方法としては、トラブル発生時に、その事象内容と教訓に記載されている問題の内容とを比較することにより、その原因の推定に利用することも可能である。</a:t>
            </a:r>
          </a:p>
          <a:p>
            <a:r>
              <a:rPr lang="ja-JP" altLang="en-US" dirty="0"/>
              <a:t>さらに、これら全般について、社内教育のための教材として利用することも有効である。ＩＴ人材は、一般に、システム構築など大型プロジェクトを経験することにより育つが、近年はシステムの改修・維持保守案件が多くシステム構築から学ぶことが少なくなっている。このような状況において、各企業・組織では、幅広い経験に基づいて得られた本書の教訓を人材育成に活用することにより、若手担当者に技術を伝承することが可能となる。</a:t>
            </a:r>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103</a:t>
            </a:fld>
            <a:endParaRPr kumimoji="1" lang="ja-JP" altLang="en-US"/>
          </a:p>
        </p:txBody>
      </p:sp>
    </p:spTree>
    <p:extLst>
      <p:ext uri="{BB962C8B-B14F-4D97-AF65-F5344CB8AC3E}">
        <p14:creationId xmlns:p14="http://schemas.microsoft.com/office/powerpoint/2010/main" val="224585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20</a:t>
            </a:fld>
            <a:endParaRPr kumimoji="1" lang="ja-JP" altLang="en-US"/>
          </a:p>
        </p:txBody>
      </p:sp>
    </p:spTree>
    <p:extLst>
      <p:ext uri="{BB962C8B-B14F-4D97-AF65-F5344CB8AC3E}">
        <p14:creationId xmlns:p14="http://schemas.microsoft.com/office/powerpoint/2010/main" val="449280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23</a:t>
            </a:fld>
            <a:endParaRPr kumimoji="1" lang="ja-JP" altLang="en-US"/>
          </a:p>
        </p:txBody>
      </p:sp>
    </p:spTree>
    <p:extLst>
      <p:ext uri="{BB962C8B-B14F-4D97-AF65-F5344CB8AC3E}">
        <p14:creationId xmlns:p14="http://schemas.microsoft.com/office/powerpoint/2010/main" val="28072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lang="ja-JP" altLang="en-US" smtClean="0">
                <a:solidFill>
                  <a:prstClr val="black"/>
                </a:solidFill>
              </a:rPr>
              <a:pPr/>
              <a:t>31</a:t>
            </a:fld>
            <a:endParaRPr lang="ja-JP" altLang="en-US">
              <a:solidFill>
                <a:prstClr val="black"/>
              </a:solidFill>
            </a:endParaRPr>
          </a:p>
        </p:txBody>
      </p:sp>
    </p:spTree>
    <p:extLst>
      <p:ext uri="{BB962C8B-B14F-4D97-AF65-F5344CB8AC3E}">
        <p14:creationId xmlns:p14="http://schemas.microsoft.com/office/powerpoint/2010/main" val="740744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lang="ja-JP" altLang="en-US" smtClean="0">
                <a:solidFill>
                  <a:prstClr val="black"/>
                </a:solidFill>
              </a:rPr>
              <a:pPr/>
              <a:t>32</a:t>
            </a:fld>
            <a:endParaRPr lang="ja-JP" altLang="en-US">
              <a:solidFill>
                <a:prstClr val="black"/>
              </a:solidFill>
            </a:endParaRPr>
          </a:p>
        </p:txBody>
      </p:sp>
    </p:spTree>
    <p:extLst>
      <p:ext uri="{BB962C8B-B14F-4D97-AF65-F5344CB8AC3E}">
        <p14:creationId xmlns:p14="http://schemas.microsoft.com/office/powerpoint/2010/main" val="134669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r>
              <a:rPr lang="ja-JP" altLang="ja-JP" dirty="0"/>
              <a:t>オンラインサービス開始を最優先し予期せぬ事態が発生する場合を想定して、</a:t>
            </a:r>
            <a:endParaRPr lang="en-US" altLang="ja-JP" dirty="0"/>
          </a:p>
          <a:p>
            <a:r>
              <a:rPr lang="ja-JP" altLang="en-US" dirty="0"/>
              <a:t>・</a:t>
            </a:r>
            <a:r>
              <a:rPr lang="ja-JP" altLang="ja-JP" dirty="0"/>
              <a:t>旧システムへの戻し時間を確保した上で</a:t>
            </a:r>
            <a:endParaRPr lang="en-US" altLang="ja-JP" dirty="0"/>
          </a:p>
          <a:p>
            <a:r>
              <a:rPr lang="ja-JP" altLang="en-US" dirty="0"/>
              <a:t>・</a:t>
            </a:r>
            <a:r>
              <a:rPr lang="ja-JP" altLang="ja-JP" dirty="0"/>
              <a:t>保守作業計画書にチェックポイントと戻し判断のタイミング等を必ず盛り込</a:t>
            </a:r>
            <a:r>
              <a:rPr lang="ja-JP" altLang="en-US" dirty="0"/>
              <a:t>む</a:t>
            </a:r>
            <a:endParaRPr lang="en-US" altLang="ja-JP" dirty="0"/>
          </a:p>
          <a:p>
            <a:r>
              <a:rPr lang="ja-JP" altLang="en-US" dirty="0"/>
              <a:t>・非常時の戻し判断の意思決定体制</a:t>
            </a:r>
            <a:endParaRPr lang="en-US" altLang="ja-JP" dirty="0"/>
          </a:p>
        </p:txBody>
      </p:sp>
      <p:sp>
        <p:nvSpPr>
          <p:cNvPr id="4" name="スライド番号プレースホルダー 3"/>
          <p:cNvSpPr>
            <a:spLocks noGrp="1"/>
          </p:cNvSpPr>
          <p:nvPr>
            <p:ph type="sldNum" sz="quarter" idx="10"/>
          </p:nvPr>
        </p:nvSpPr>
        <p:spPr/>
        <p:txBody>
          <a:bodyPr/>
          <a:lstStyle/>
          <a:p>
            <a:fld id="{DDC16026-C362-4386-9ABB-015A3A8BD643}" type="slidenum">
              <a:rPr kumimoji="1" lang="ja-JP" altLang="en-US" smtClean="0"/>
              <a:pPr/>
              <a:t>33</a:t>
            </a:fld>
            <a:endParaRPr kumimoji="1" lang="ja-JP" altLang="en-US"/>
          </a:p>
        </p:txBody>
      </p:sp>
    </p:spTree>
    <p:extLst>
      <p:ext uri="{BB962C8B-B14F-4D97-AF65-F5344CB8AC3E}">
        <p14:creationId xmlns:p14="http://schemas.microsoft.com/office/powerpoint/2010/main" val="1396997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DC16026-C362-4386-9ABB-015A3A8BD643}" type="slidenum">
              <a:rPr kumimoji="1" lang="ja-JP" altLang="en-US" smtClean="0"/>
              <a:pPr/>
              <a:t>35</a:t>
            </a:fld>
            <a:endParaRPr kumimoji="1" lang="ja-JP" altLang="en-US"/>
          </a:p>
        </p:txBody>
      </p:sp>
    </p:spTree>
    <p:extLst>
      <p:ext uri="{BB962C8B-B14F-4D97-AF65-F5344CB8AC3E}">
        <p14:creationId xmlns:p14="http://schemas.microsoft.com/office/powerpoint/2010/main" val="68999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C16026-C362-4386-9ABB-015A3A8BD643}" type="slidenum">
              <a:rPr lang="ja-JP" altLang="en-US" smtClean="0">
                <a:solidFill>
                  <a:prstClr val="black"/>
                </a:solidFill>
              </a:rPr>
              <a:pPr/>
              <a:t>38</a:t>
            </a:fld>
            <a:endParaRPr lang="ja-JP" altLang="en-US">
              <a:solidFill>
                <a:prstClr val="black"/>
              </a:solidFill>
            </a:endParaRPr>
          </a:p>
        </p:txBody>
      </p:sp>
    </p:spTree>
    <p:extLst>
      <p:ext uri="{BB962C8B-B14F-4D97-AF65-F5344CB8AC3E}">
        <p14:creationId xmlns:p14="http://schemas.microsoft.com/office/powerpoint/2010/main" val="147180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DC16026-C362-4386-9ABB-015A3A8BD643}" type="slidenum">
              <a:rPr kumimoji="1" lang="ja-JP" altLang="en-US" smtClean="0"/>
              <a:pPr/>
              <a:t>47</a:t>
            </a:fld>
            <a:endParaRPr kumimoji="1" lang="ja-JP" altLang="en-US"/>
          </a:p>
        </p:txBody>
      </p:sp>
    </p:spTree>
    <p:extLst>
      <p:ext uri="{BB962C8B-B14F-4D97-AF65-F5344CB8AC3E}">
        <p14:creationId xmlns:p14="http://schemas.microsoft.com/office/powerpoint/2010/main" val="1849969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タイトル スライド">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96000" y="6664325"/>
            <a:ext cx="323850"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9"/>
          <p:cNvSpPr txBox="1">
            <a:spLocks noChangeArrowheads="1"/>
          </p:cNvSpPr>
          <p:nvPr/>
        </p:nvSpPr>
        <p:spPr bwMode="auto">
          <a:xfrm>
            <a:off x="7020000" y="6588000"/>
            <a:ext cx="2880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rgbClr val="003399"/>
                </a:solidFill>
                <a:latin typeface="ＭＳ Ｐゴシック" pitchFamily="50" charset="-128"/>
                <a:ea typeface="ＭＳ Ｐゴシック" pitchFamily="50" charset="-128"/>
              </a:defRPr>
            </a:lvl1pPr>
            <a:lvl2pPr marL="742950" indent="-285750" eaLnBrk="0" hangingPunct="0">
              <a:defRPr kumimoji="1" sz="2400">
                <a:solidFill>
                  <a:srgbClr val="003399"/>
                </a:solidFill>
                <a:latin typeface="ＭＳ Ｐゴシック" pitchFamily="50" charset="-128"/>
                <a:ea typeface="ＭＳ Ｐゴシック" pitchFamily="50" charset="-128"/>
              </a:defRPr>
            </a:lvl2pPr>
            <a:lvl3pPr marL="1143000" indent="-228600" eaLnBrk="0" hangingPunct="0">
              <a:defRPr kumimoji="1" sz="2400">
                <a:solidFill>
                  <a:srgbClr val="003399"/>
                </a:solidFill>
                <a:latin typeface="ＭＳ Ｐゴシック" pitchFamily="50" charset="-128"/>
                <a:ea typeface="ＭＳ Ｐゴシック" pitchFamily="50" charset="-128"/>
              </a:defRPr>
            </a:lvl3pPr>
            <a:lvl4pPr marL="1600200" indent="-228600" eaLnBrk="0" hangingPunct="0">
              <a:defRPr kumimoji="1" sz="2400">
                <a:solidFill>
                  <a:srgbClr val="003399"/>
                </a:solidFill>
                <a:latin typeface="ＭＳ Ｐゴシック" pitchFamily="50" charset="-128"/>
                <a:ea typeface="ＭＳ Ｐゴシック" pitchFamily="50" charset="-128"/>
              </a:defRPr>
            </a:lvl4pPr>
            <a:lvl5pPr marL="2057400" indent="-228600" eaLnBrk="0" hangingPunct="0">
              <a:defRPr kumimoji="1" sz="2400">
                <a:solidFill>
                  <a:srgbClr val="003399"/>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9pPr>
          </a:lstStyle>
          <a:p>
            <a:pPr eaLnBrk="1" hangingPunct="1">
              <a:defRPr/>
            </a:pPr>
            <a:r>
              <a:rPr lang="en-US" altLang="ja-JP" sz="1400" b="1" dirty="0">
                <a:solidFill>
                  <a:srgbClr val="000099"/>
                </a:solidFill>
                <a:latin typeface="Arial" charset="0"/>
              </a:rPr>
              <a:t>Digital Infrastructure Center</a:t>
            </a:r>
          </a:p>
        </p:txBody>
      </p:sp>
      <p:sp>
        <p:nvSpPr>
          <p:cNvPr id="36866" name="Rectangle 2"/>
          <p:cNvSpPr>
            <a:spLocks noGrp="1" noChangeArrowheads="1"/>
          </p:cNvSpPr>
          <p:nvPr>
            <p:ph type="ctrTitle"/>
          </p:nvPr>
        </p:nvSpPr>
        <p:spPr>
          <a:xfrm>
            <a:off x="410295" y="2514600"/>
            <a:ext cx="9085289" cy="1656229"/>
          </a:xfrm>
        </p:spPr>
        <p:txBody>
          <a:bodyPr/>
          <a:lstStyle>
            <a:lvl1pPr algn="ctr">
              <a:spcBef>
                <a:spcPts val="0"/>
              </a:spcBef>
              <a:spcAft>
                <a:spcPts val="0"/>
              </a:spcAft>
              <a:defRPr sz="3200"/>
            </a:lvl1pPr>
          </a:lstStyle>
          <a:p>
            <a:pPr lvl="0"/>
            <a:r>
              <a:rPr lang="ja-JP" altLang="en-US" noProof="0" dirty="0"/>
              <a:t>マスタ タイトルの書式設定</a:t>
            </a:r>
          </a:p>
        </p:txBody>
      </p:sp>
      <p:sp>
        <p:nvSpPr>
          <p:cNvPr id="36867" name="Rectangle 3"/>
          <p:cNvSpPr>
            <a:spLocks noGrp="1" noChangeArrowheads="1"/>
          </p:cNvSpPr>
          <p:nvPr>
            <p:ph type="subTitle" idx="1"/>
          </p:nvPr>
        </p:nvSpPr>
        <p:spPr>
          <a:xfrm>
            <a:off x="408422" y="4800600"/>
            <a:ext cx="9040237" cy="1224170"/>
          </a:xfrm>
        </p:spPr>
        <p:txBody>
          <a:bodyPr anchor="ctr"/>
          <a:lstStyle>
            <a:lvl1pPr marL="0" indent="0" algn="ctr">
              <a:buFont typeface="Wingdings" pitchFamily="2" charset="2"/>
              <a:buNone/>
              <a:defRPr sz="2400"/>
            </a:lvl1pPr>
          </a:lstStyle>
          <a:p>
            <a:pPr lvl="0"/>
            <a:r>
              <a:rPr lang="ja-JP" altLang="en-US" noProof="0" dirty="0"/>
              <a:t>マスタ サブタイトルの書式設定</a:t>
            </a:r>
          </a:p>
        </p:txBody>
      </p:sp>
      <p:sp>
        <p:nvSpPr>
          <p:cNvPr id="11" name="Line 8"/>
          <p:cNvSpPr>
            <a:spLocks noChangeShapeType="1"/>
          </p:cNvSpPr>
          <p:nvPr userDrawn="1"/>
        </p:nvSpPr>
        <p:spPr bwMode="auto">
          <a:xfrm>
            <a:off x="344361" y="6588000"/>
            <a:ext cx="921715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2400">
              <a:solidFill>
                <a:srgbClr val="003399"/>
              </a:solidFill>
              <a:latin typeface="ＭＳ Ｐゴシック" pitchFamily="50" charset="-128"/>
              <a:ea typeface="ＭＳ Ｐゴシック" pitchFamily="50" charset="-128"/>
            </a:endParaRPr>
          </a:p>
        </p:txBody>
      </p:sp>
      <p:sp>
        <p:nvSpPr>
          <p:cNvPr id="13" name="Rectangle 12"/>
          <p:cNvSpPr>
            <a:spLocks noChangeArrowheads="1"/>
          </p:cNvSpPr>
          <p:nvPr userDrawn="1"/>
        </p:nvSpPr>
        <p:spPr bwMode="auto">
          <a:xfrm>
            <a:off x="108000" y="6624000"/>
            <a:ext cx="31115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ja-JP" sz="1000" dirty="0">
                <a:solidFill>
                  <a:srgbClr val="000000"/>
                </a:solidFill>
                <a:latin typeface="HGP創英角ｺﾞｼｯｸUB"/>
                <a:ea typeface="メイリオ" pitchFamily="50" charset="-128"/>
                <a:cs typeface="メイリオ" pitchFamily="50" charset="-128"/>
              </a:rPr>
              <a:t>Copyright © 2013-2023  IPA, All Rights Reserved</a:t>
            </a:r>
          </a:p>
        </p:txBody>
      </p:sp>
      <p:sp>
        <p:nvSpPr>
          <p:cNvPr id="5" name="Text Box 5"/>
          <p:cNvSpPr txBox="1">
            <a:spLocks noChangeArrowheads="1"/>
          </p:cNvSpPr>
          <p:nvPr/>
        </p:nvSpPr>
        <p:spPr bwMode="auto">
          <a:xfrm>
            <a:off x="-15552" y="6093296"/>
            <a:ext cx="322876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rgbClr val="003399"/>
                </a:solidFill>
                <a:latin typeface="ＭＳ Ｐゴシック" pitchFamily="50" charset="-128"/>
                <a:ea typeface="ＭＳ Ｐゴシック" pitchFamily="50" charset="-128"/>
              </a:defRPr>
            </a:lvl1pPr>
            <a:lvl2pPr marL="742950" indent="-285750" eaLnBrk="0" hangingPunct="0">
              <a:defRPr kumimoji="1" sz="2400">
                <a:solidFill>
                  <a:srgbClr val="003399"/>
                </a:solidFill>
                <a:latin typeface="ＭＳ Ｐゴシック" pitchFamily="50" charset="-128"/>
                <a:ea typeface="ＭＳ Ｐゴシック" pitchFamily="50" charset="-128"/>
              </a:defRPr>
            </a:lvl2pPr>
            <a:lvl3pPr marL="1143000" indent="-228600" eaLnBrk="0" hangingPunct="0">
              <a:defRPr kumimoji="1" sz="2400">
                <a:solidFill>
                  <a:srgbClr val="003399"/>
                </a:solidFill>
                <a:latin typeface="ＭＳ Ｐゴシック" pitchFamily="50" charset="-128"/>
                <a:ea typeface="ＭＳ Ｐゴシック" pitchFamily="50" charset="-128"/>
              </a:defRPr>
            </a:lvl3pPr>
            <a:lvl4pPr marL="1600200" indent="-228600" eaLnBrk="0" hangingPunct="0">
              <a:defRPr kumimoji="1" sz="2400">
                <a:solidFill>
                  <a:srgbClr val="003399"/>
                </a:solidFill>
                <a:latin typeface="ＭＳ Ｐゴシック" pitchFamily="50" charset="-128"/>
                <a:ea typeface="ＭＳ Ｐゴシック" pitchFamily="50" charset="-128"/>
              </a:defRPr>
            </a:lvl4pPr>
            <a:lvl5pPr marL="2057400" indent="-228600" eaLnBrk="0" hangingPunct="0">
              <a:defRPr kumimoji="1" sz="2400">
                <a:solidFill>
                  <a:srgbClr val="003399"/>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9pPr>
          </a:lstStyle>
          <a:p>
            <a:pPr eaLnBrk="1" hangingPunct="1">
              <a:spcBef>
                <a:spcPct val="50000"/>
              </a:spcBef>
              <a:defRPr/>
            </a:pPr>
            <a:r>
              <a:rPr lang="en-US" altLang="ja-JP" sz="1000" b="1" dirty="0">
                <a:solidFill>
                  <a:srgbClr val="000000"/>
                </a:solidFill>
                <a:latin typeface="Arial" charset="0"/>
              </a:rPr>
              <a:t>Information-technology Promotion Agency, Japan</a:t>
            </a:r>
          </a:p>
        </p:txBody>
      </p:sp>
      <p:sp>
        <p:nvSpPr>
          <p:cNvPr id="17" name="テキスト ボックス 16"/>
          <p:cNvSpPr txBox="1"/>
          <p:nvPr userDrawn="1"/>
        </p:nvSpPr>
        <p:spPr>
          <a:xfrm>
            <a:off x="-15552" y="6293759"/>
            <a:ext cx="3384376" cy="297069"/>
          </a:xfrm>
          <a:prstGeom prst="rect">
            <a:avLst/>
          </a:prstGeom>
          <a:noFill/>
        </p:spPr>
        <p:txBody>
          <a:bodyPr wrap="square" rtlCol="0" anchor="ctr">
            <a:spAutoFit/>
          </a:bodyPr>
          <a:lstStyle/>
          <a:p>
            <a:pPr>
              <a:lnSpc>
                <a:spcPts val="1800"/>
              </a:lnSpc>
            </a:pPr>
            <a:r>
              <a:rPr kumimoji="1" lang="en-US" altLang="ja-JP" sz="1200" b="0" baseline="0" dirty="0">
                <a:solidFill>
                  <a:srgbClr val="0000A8"/>
                </a:solidFill>
                <a:latin typeface="Tahoma" pitchFamily="34" charset="0"/>
                <a:cs typeface="Tahoma" pitchFamily="34" charset="0"/>
              </a:rPr>
              <a:t>Digital</a:t>
            </a:r>
            <a:r>
              <a:rPr kumimoji="1" lang="ja-JP" altLang="en-US" sz="1200" b="0" baseline="0" dirty="0">
                <a:solidFill>
                  <a:srgbClr val="0000A8"/>
                </a:solidFill>
                <a:latin typeface="Tahoma" pitchFamily="34" charset="0"/>
                <a:cs typeface="Tahoma" pitchFamily="34" charset="0"/>
              </a:rPr>
              <a:t> </a:t>
            </a:r>
            <a:r>
              <a:rPr kumimoji="1" lang="en-US" altLang="ja-JP" sz="1200" b="0" baseline="0" dirty="0">
                <a:solidFill>
                  <a:srgbClr val="0000A8"/>
                </a:solidFill>
                <a:latin typeface="Tahoma" pitchFamily="34" charset="0"/>
                <a:cs typeface="Tahoma" pitchFamily="34" charset="0"/>
              </a:rPr>
              <a:t>Infrastructure Center</a:t>
            </a:r>
            <a:r>
              <a:rPr kumimoji="1" lang="ja-JP" altLang="en-US" sz="1200" b="0" baseline="0" dirty="0">
                <a:solidFill>
                  <a:srgbClr val="0000A8"/>
                </a:solidFill>
                <a:latin typeface="Tahoma" pitchFamily="34" charset="0"/>
                <a:cs typeface="Tahoma" pitchFamily="34" charset="0"/>
              </a:rPr>
              <a:t> </a:t>
            </a:r>
            <a:r>
              <a:rPr kumimoji="1" lang="en-US" altLang="ja-JP" sz="1200" b="0" baseline="0" dirty="0">
                <a:solidFill>
                  <a:srgbClr val="0000A8"/>
                </a:solidFill>
                <a:latin typeface="Tahoma" pitchFamily="34" charset="0"/>
                <a:cs typeface="Tahoma" pitchFamily="34" charset="0"/>
              </a:rPr>
              <a:t>(DISC)</a:t>
            </a:r>
            <a:endParaRPr kumimoji="1" lang="ja-JP" altLang="en-US" sz="1200" b="0" dirty="0">
              <a:solidFill>
                <a:srgbClr val="0000A8"/>
              </a:solidFill>
              <a:latin typeface="Tahoma" pitchFamily="34" charset="0"/>
              <a:cs typeface="Tahoma" pitchFamily="34" charset="0"/>
            </a:endParaRPr>
          </a:p>
        </p:txBody>
      </p:sp>
      <p:pic>
        <p:nvPicPr>
          <p:cNvPr id="1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2400" y="0"/>
            <a:ext cx="3368346" cy="11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99958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3" name="図 2" descr="グラフィカル ユーザー インターフェイス が含まれている画像&#10;&#10;自動的に生成された説明">
            <a:extLst>
              <a:ext uri="{FF2B5EF4-FFF2-40B4-BE49-F238E27FC236}">
                <a16:creationId xmlns:a16="http://schemas.microsoft.com/office/drawing/2014/main" id="{6B79D448-7F5B-A01B-32F2-52F7B899B6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906000" cy="6858000"/>
          </a:xfrm>
          <a:prstGeom prst="rect">
            <a:avLst/>
          </a:prstGeom>
          <a:solidFill>
            <a:schemeClr val="bg1">
              <a:alpha val="0"/>
            </a:schemeClr>
          </a:solidFill>
        </p:spPr>
      </p:pic>
      <p:sp>
        <p:nvSpPr>
          <p:cNvPr id="5123" name="Rectangle 3"/>
          <p:cNvSpPr>
            <a:spLocks noGrp="1" noChangeArrowheads="1"/>
          </p:cNvSpPr>
          <p:nvPr>
            <p:ph type="ctrTitle" hasCustomPrompt="1"/>
          </p:nvPr>
        </p:nvSpPr>
        <p:spPr>
          <a:xfrm>
            <a:off x="507339" y="1107698"/>
            <a:ext cx="7986030" cy="1191600"/>
          </a:xfrm>
          <a:solidFill>
            <a:schemeClr val="bg1">
              <a:alpha val="0"/>
            </a:schemeClr>
          </a:solidFill>
        </p:spPr>
        <p:txBody>
          <a:bodyPr anchor="b" anchorCtr="0"/>
          <a:lstStyle>
            <a:lvl1pPr>
              <a:defRPr sz="2800" b="1">
                <a:latin typeface="Meiryo UI" panose="020B0604030504040204" pitchFamily="34" charset="-128"/>
                <a:ea typeface="Meiryo UI" panose="020B0604030504040204" pitchFamily="34" charset="-128"/>
              </a:defRPr>
            </a:lvl1pPr>
          </a:lstStyle>
          <a:p>
            <a:r>
              <a:rPr lang="ja-JP" altLang="en-US"/>
              <a:t>タイトルを入力タイトルを入力</a:t>
            </a:r>
            <a:endParaRPr lang="ja-JP" altLang="en-US" dirty="0"/>
          </a:p>
        </p:txBody>
      </p:sp>
      <p:sp>
        <p:nvSpPr>
          <p:cNvPr id="5124" name="Rectangle 4"/>
          <p:cNvSpPr>
            <a:spLocks noGrp="1" noChangeArrowheads="1"/>
          </p:cNvSpPr>
          <p:nvPr>
            <p:ph type="subTitle" idx="1" hasCustomPrompt="1"/>
          </p:nvPr>
        </p:nvSpPr>
        <p:spPr>
          <a:xfrm>
            <a:off x="2304563" y="4396485"/>
            <a:ext cx="6188807" cy="757434"/>
          </a:xfrm>
          <a:solidFill>
            <a:schemeClr val="bg1">
              <a:alpha val="0"/>
            </a:schemeClr>
          </a:solidFill>
        </p:spPr>
        <p:txBody>
          <a:bodyPr anchor="ctr"/>
          <a:lstStyle>
            <a:lvl1pPr marL="0" indent="0" algn="r">
              <a:buFontTx/>
              <a:buNone/>
              <a:defRPr sz="2000" baseline="0">
                <a:solidFill>
                  <a:srgbClr val="24235C"/>
                </a:solidFill>
                <a:latin typeface="Meiryo UI" panose="020B0604030504040204" pitchFamily="34" charset="-128"/>
                <a:ea typeface="Meiryo UI" panose="020B0604030504040204" pitchFamily="34" charset="-128"/>
              </a:defRPr>
            </a:lvl1pPr>
          </a:lstStyle>
          <a:p>
            <a:pPr marL="0" marR="0" lvl="0" indent="0" algn="r" defTabSz="685800" rtl="0" eaLnBrk="1" fontAlgn="base" latinLnBrk="0" hangingPunct="1">
              <a:lnSpc>
                <a:spcPct val="100000"/>
              </a:lnSpc>
              <a:spcBef>
                <a:spcPct val="20000"/>
              </a:spcBef>
              <a:spcAft>
                <a:spcPct val="0"/>
              </a:spcAft>
              <a:buClr>
                <a:srgbClr val="000066"/>
              </a:buClr>
              <a:buSzTx/>
              <a:buFontTx/>
              <a:buNone/>
              <a:tabLst/>
              <a:defRPr/>
            </a:pPr>
            <a:r>
              <a:rPr kumimoji="1" lang="ja-JP" altLang="en-US"/>
              <a:t>サブタイトルを入力サブタイトルを入力</a:t>
            </a:r>
          </a:p>
        </p:txBody>
      </p:sp>
    </p:spTree>
    <p:extLst>
      <p:ext uri="{BB962C8B-B14F-4D97-AF65-F5344CB8AC3E}">
        <p14:creationId xmlns:p14="http://schemas.microsoft.com/office/powerpoint/2010/main" val="106778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テキスト">
    <p:spTree>
      <p:nvGrpSpPr>
        <p:cNvPr id="1" name=""/>
        <p:cNvGrpSpPr/>
        <p:nvPr/>
      </p:nvGrpSpPr>
      <p:grpSpPr>
        <a:xfrm>
          <a:off x="0" y="0"/>
          <a:ext cx="0" cy="0"/>
          <a:chOff x="0" y="0"/>
          <a:chExt cx="0" cy="0"/>
        </a:xfrm>
      </p:grpSpPr>
      <p:sp>
        <p:nvSpPr>
          <p:cNvPr id="7" name="日付プレースホルダー 6">
            <a:extLst>
              <a:ext uri="{FF2B5EF4-FFF2-40B4-BE49-F238E27FC236}">
                <a16:creationId xmlns:a16="http://schemas.microsoft.com/office/drawing/2014/main" id="{0AE3C8B9-3C4D-4F71-8D43-F061902EF52D}"/>
              </a:ext>
            </a:extLst>
          </p:cNvPr>
          <p:cNvSpPr>
            <a:spLocks noGrp="1"/>
          </p:cNvSpPr>
          <p:nvPr>
            <p:ph type="dt" sz="half" idx="10"/>
          </p:nvPr>
        </p:nvSpPr>
        <p:spPr/>
        <p:txBody>
          <a:bodyPr/>
          <a:lstStyle/>
          <a:p>
            <a:fld id="{8228271D-B0DC-964A-B573-F178493C22D0}" type="datetime1">
              <a:rPr lang="ja-JP" altLang="en-US" smtClean="0"/>
              <a:t>2023/8/28</a:t>
            </a:fld>
            <a:endParaRPr lang="ja-JP" altLang="en-US"/>
          </a:p>
        </p:txBody>
      </p:sp>
      <p:sp>
        <p:nvSpPr>
          <p:cNvPr id="8" name="フッター プレースホルダー 7">
            <a:extLst>
              <a:ext uri="{FF2B5EF4-FFF2-40B4-BE49-F238E27FC236}">
                <a16:creationId xmlns:a16="http://schemas.microsoft.com/office/drawing/2014/main" id="{E8B55238-83B7-47E8-B2E7-7E2749480E4C}"/>
              </a:ext>
            </a:extLst>
          </p:cNvPr>
          <p:cNvSpPr>
            <a:spLocks noGrp="1"/>
          </p:cNvSpPr>
          <p:nvPr>
            <p:ph type="ftr" sz="quarter" idx="11"/>
          </p:nvPr>
        </p:nvSpPr>
        <p:spPr/>
        <p:txBody>
          <a:bodyPr/>
          <a:lstStyle/>
          <a:p>
            <a:endParaRPr lang="ja-JP" altLang="en-US"/>
          </a:p>
        </p:txBody>
      </p:sp>
      <p:sp>
        <p:nvSpPr>
          <p:cNvPr id="9" name="スライド番号プレースホルダー 8">
            <a:extLst>
              <a:ext uri="{FF2B5EF4-FFF2-40B4-BE49-F238E27FC236}">
                <a16:creationId xmlns:a16="http://schemas.microsoft.com/office/drawing/2014/main" id="{3AF67035-8FE8-49E0-8684-E36815121AC6}"/>
              </a:ext>
            </a:extLst>
          </p:cNvPr>
          <p:cNvSpPr>
            <a:spLocks noGrp="1"/>
          </p:cNvSpPr>
          <p:nvPr>
            <p:ph type="sldNum" sz="quarter" idx="12"/>
          </p:nvPr>
        </p:nvSpPr>
        <p:spPr>
          <a:xfrm>
            <a:off x="7443803" y="6454033"/>
            <a:ext cx="2311400" cy="287337"/>
          </a:xfrm>
        </p:spPr>
        <p:txBody>
          <a:bodyPr/>
          <a:lstStyle/>
          <a:p>
            <a:fld id="{DBFB1F43-6F2E-4538-AABB-23AEDF146290}" type="slidenum">
              <a:rPr lang="ja-JP" altLang="en-US" smtClean="0"/>
              <a:pPr/>
              <a:t>‹#›</a:t>
            </a:fld>
            <a:endParaRPr lang="ja-JP" altLang="en-US"/>
          </a:p>
        </p:txBody>
      </p:sp>
      <p:sp>
        <p:nvSpPr>
          <p:cNvPr id="10" name="タイトル 9">
            <a:extLst>
              <a:ext uri="{FF2B5EF4-FFF2-40B4-BE49-F238E27FC236}">
                <a16:creationId xmlns:a16="http://schemas.microsoft.com/office/drawing/2014/main" id="{68FA7D42-151E-4FA2-8965-23F8C1B386FC}"/>
              </a:ext>
            </a:extLst>
          </p:cNvPr>
          <p:cNvSpPr>
            <a:spLocks noGrp="1"/>
          </p:cNvSpPr>
          <p:nvPr>
            <p:ph type="title" hasCustomPrompt="1"/>
          </p:nvPr>
        </p:nvSpPr>
        <p:spPr/>
        <p:txBody>
          <a:bodyPr/>
          <a:lstStyle/>
          <a:p>
            <a:r>
              <a:rPr lang="ja-JP" altLang="en-US"/>
              <a:t>タイトルを入力タイトルを入力</a:t>
            </a:r>
            <a:endParaRPr kumimoji="1" lang="ja-JP" altLang="en-US"/>
          </a:p>
        </p:txBody>
      </p:sp>
      <p:sp>
        <p:nvSpPr>
          <p:cNvPr id="11" name="コンテンツ プレースホルダー 1">
            <a:extLst>
              <a:ext uri="{FF2B5EF4-FFF2-40B4-BE49-F238E27FC236}">
                <a16:creationId xmlns:a16="http://schemas.microsoft.com/office/drawing/2014/main" id="{F6779F0E-F064-FE73-C401-D747385F19AB}"/>
              </a:ext>
            </a:extLst>
          </p:cNvPr>
          <p:cNvSpPr>
            <a:spLocks noGrp="1"/>
          </p:cNvSpPr>
          <p:nvPr>
            <p:ph idx="1" hasCustomPrompt="1"/>
          </p:nvPr>
        </p:nvSpPr>
        <p:spPr>
          <a:xfrm>
            <a:off x="528826" y="1832126"/>
            <a:ext cx="7771201" cy="460375"/>
          </a:xfrm>
        </p:spPr>
        <p:txBody>
          <a:bodyPr/>
          <a:lstStyle>
            <a:lvl1pPr marL="342900" indent="-342900">
              <a:buFont typeface="Wingdings" pitchFamily="2" charset="2"/>
              <a:buChar char="n"/>
              <a:defRPr sz="2300" baseline="0">
                <a:solidFill>
                  <a:srgbClr val="000066"/>
                </a:solidFill>
                <a:latin typeface="Meiryo UI" panose="020B0604030504040204" pitchFamily="34" charset="-128"/>
                <a:ea typeface="Meiryo UI" panose="020B0604030504040204" pitchFamily="34" charset="-128"/>
              </a:defRPr>
            </a:lvl1pPr>
          </a:lstStyle>
          <a:p>
            <a:pPr lvl="0"/>
            <a:r>
              <a:rPr kumimoji="1" lang="ja-JP" altLang="en-US"/>
              <a:t>テキストを入力テキストを入力</a:t>
            </a:r>
          </a:p>
        </p:txBody>
      </p:sp>
      <p:sp>
        <p:nvSpPr>
          <p:cNvPr id="12" name="コンテンツ プレースホルダー 2">
            <a:extLst>
              <a:ext uri="{FF2B5EF4-FFF2-40B4-BE49-F238E27FC236}">
                <a16:creationId xmlns:a16="http://schemas.microsoft.com/office/drawing/2014/main" id="{6DEB15CD-ACAF-5065-4CE9-0E0DF4F5D3F1}"/>
              </a:ext>
            </a:extLst>
          </p:cNvPr>
          <p:cNvSpPr>
            <a:spLocks noGrp="1"/>
          </p:cNvSpPr>
          <p:nvPr>
            <p:ph idx="14" hasCustomPrompt="1"/>
          </p:nvPr>
        </p:nvSpPr>
        <p:spPr>
          <a:xfrm>
            <a:off x="528826" y="2324173"/>
            <a:ext cx="8026356" cy="1415115"/>
          </a:xfrm>
        </p:spPr>
        <p:txBody>
          <a:bodyPr/>
          <a:lstStyle>
            <a:lvl1pPr marL="0" indent="0">
              <a:lnSpc>
                <a:spcPct val="150000"/>
              </a:lnSpc>
              <a:buNone/>
              <a:defRPr sz="1000">
                <a:latin typeface="Meiryo UI" panose="020B0604030504040204" pitchFamily="34" charset="-128"/>
                <a:ea typeface="Meiryo UI" panose="020B0604030504040204" pitchFamily="34" charset="-128"/>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1" lang="ja-JP" altLang="en-US"/>
              <a:t>テキストを入力テキストを入力テキストを入力テキストを入力テキストを入力テキストを入力テキストを入力テキストを入力テキストを入力テテキストを入力テキストを入力テキストを入力テキストを入力テキストを入力テキストを入力テキストを入力テキストを入力テキストを入力テテキストを入力テキストを入力テキストを入力テキストを入力テキストを入力テキストを入力テキストを入力テキストを入力テキストを入力テテキストを入力テキストを入力テキストを入力テキストを入力テキストを入力テキストを入力テキストを入力テキストを入力テキストを入力テキストを入力テキストを入力テキストを入力テキストを入力テキストを入力テキストを入力テキストを入力テキスト</a:t>
            </a:r>
            <a:endParaRPr kumimoji="1" lang="en-US" altLang="ja-JP" dirty="0"/>
          </a:p>
        </p:txBody>
      </p:sp>
      <p:sp>
        <p:nvSpPr>
          <p:cNvPr id="5" name="コンテンツ プレースホルダー 1">
            <a:extLst>
              <a:ext uri="{FF2B5EF4-FFF2-40B4-BE49-F238E27FC236}">
                <a16:creationId xmlns:a16="http://schemas.microsoft.com/office/drawing/2014/main" id="{32A9961D-CCC1-A7DA-1A89-6ED9594B4F87}"/>
              </a:ext>
            </a:extLst>
          </p:cNvPr>
          <p:cNvSpPr>
            <a:spLocks noGrp="1"/>
          </p:cNvSpPr>
          <p:nvPr>
            <p:ph idx="15" hasCustomPrompt="1"/>
          </p:nvPr>
        </p:nvSpPr>
        <p:spPr>
          <a:xfrm>
            <a:off x="528826" y="3818688"/>
            <a:ext cx="7771201" cy="460375"/>
          </a:xfrm>
        </p:spPr>
        <p:txBody>
          <a:bodyPr/>
          <a:lstStyle>
            <a:lvl1pPr marL="342900" indent="-342900">
              <a:buFont typeface="Wingdings" pitchFamily="2" charset="2"/>
              <a:buChar char="n"/>
              <a:defRPr sz="2300" baseline="0">
                <a:solidFill>
                  <a:srgbClr val="000066"/>
                </a:solidFill>
                <a:latin typeface="Meiryo UI" panose="020B0604030504040204" pitchFamily="34" charset="-128"/>
                <a:ea typeface="Meiryo UI" panose="020B0604030504040204" pitchFamily="34" charset="-128"/>
              </a:defRPr>
            </a:lvl1pPr>
          </a:lstStyle>
          <a:p>
            <a:pPr lvl="0"/>
            <a:r>
              <a:rPr kumimoji="1" lang="ja-JP" altLang="en-US"/>
              <a:t>テキストを入力テキストを入力</a:t>
            </a:r>
          </a:p>
        </p:txBody>
      </p:sp>
      <p:sp>
        <p:nvSpPr>
          <p:cNvPr id="15" name="コンテンツ プレースホルダー 2">
            <a:extLst>
              <a:ext uri="{FF2B5EF4-FFF2-40B4-BE49-F238E27FC236}">
                <a16:creationId xmlns:a16="http://schemas.microsoft.com/office/drawing/2014/main" id="{78A2A32C-A9BB-318D-9E6A-DD115FD487F7}"/>
              </a:ext>
            </a:extLst>
          </p:cNvPr>
          <p:cNvSpPr>
            <a:spLocks noGrp="1"/>
          </p:cNvSpPr>
          <p:nvPr>
            <p:ph idx="16" hasCustomPrompt="1"/>
          </p:nvPr>
        </p:nvSpPr>
        <p:spPr>
          <a:xfrm>
            <a:off x="528826" y="4310735"/>
            <a:ext cx="8026356" cy="1415115"/>
          </a:xfrm>
        </p:spPr>
        <p:txBody>
          <a:bodyPr/>
          <a:lstStyle>
            <a:lvl1pPr marL="0" indent="0">
              <a:lnSpc>
                <a:spcPct val="150000"/>
              </a:lnSpc>
              <a:buNone/>
              <a:defRPr sz="1000">
                <a:latin typeface="Meiryo UI" panose="020B0604030504040204" pitchFamily="34" charset="-128"/>
                <a:ea typeface="Meiryo UI" panose="020B0604030504040204" pitchFamily="34" charset="-128"/>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1" lang="ja-JP" altLang="en-US"/>
              <a:t>テキストを入力テキストを入力テキストを入力テキストを入力テキストを入力テキストを入力テキストを入力テキストを入力テキストを入力テテキストを入力テキストを入力テキストを入力テキストを入力テキストを入力テキストを入力テキストを入力テキストを入力テキストを入力テテキストを入力テキストを入力テキストを入力テキストを入力テキストを入力テキストを入力テキストを入力テキストを入力テキストを入力テテキストを入力テキストを入力テキストを入力テキストを入力テキストを入力テキストを入力テキストを入力テキストを入力テキストを入力テキストを入力テキストを入力テキストを入力テキストを入力テキストを入力テキストを入力テキストを入力テキスト</a:t>
            </a:r>
            <a:endParaRPr kumimoji="1" lang="en-US" altLang="ja-JP" dirty="0"/>
          </a:p>
        </p:txBody>
      </p:sp>
    </p:spTree>
    <p:extLst>
      <p:ext uri="{BB962C8B-B14F-4D97-AF65-F5344CB8AC3E}">
        <p14:creationId xmlns:p14="http://schemas.microsoft.com/office/powerpoint/2010/main" val="43270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521812" y="1382321"/>
            <a:ext cx="8042376" cy="4745463"/>
          </a:xfrm>
        </p:spPr>
        <p:txBody>
          <a:bodyPr/>
          <a:lstStyle>
            <a:lvl1pPr>
              <a:defRPr>
                <a:solidFill>
                  <a:srgbClr val="24235C"/>
                </a:solidFill>
                <a:latin typeface="Meiryo UI" panose="020B0604030504040204" pitchFamily="34" charset="-128"/>
                <a:ea typeface="Meiryo UI" panose="020B0604030504040204" pitchFamily="34" charset="-128"/>
              </a:defRPr>
            </a:lvl1pPr>
            <a:lvl2pPr>
              <a:defRPr>
                <a:latin typeface="Meiryo UI" panose="020B0604030504040204" pitchFamily="34" charset="-128"/>
                <a:ea typeface="Meiryo UI" panose="020B0604030504040204" pitchFamily="34" charset="-128"/>
              </a:defRPr>
            </a:lvl2pPr>
            <a:lvl3pPr>
              <a:defRPr>
                <a:latin typeface="Meiryo UI" panose="020B0604030504040204" pitchFamily="34" charset="-128"/>
                <a:ea typeface="Meiryo UI" panose="020B0604030504040204" pitchFamily="34" charset="-128"/>
              </a:defRPr>
            </a:lvl3pPr>
            <a:lvl4pPr>
              <a:defRPr>
                <a:latin typeface="Meiryo UI" panose="020B0604030504040204" pitchFamily="34" charset="-128"/>
                <a:ea typeface="Meiryo UI" panose="020B0604030504040204" pitchFamily="34" charset="-128"/>
              </a:defRPr>
            </a:lvl4pPr>
            <a:lvl5pPr>
              <a:defRPr>
                <a:latin typeface="Meiryo UI" panose="020B0604030504040204" pitchFamily="34" charset="-128"/>
                <a:ea typeface="Meiryo UI"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p>
        </p:txBody>
      </p:sp>
      <p:sp>
        <p:nvSpPr>
          <p:cNvPr id="7" name="日付プレースホルダー 6">
            <a:extLst>
              <a:ext uri="{FF2B5EF4-FFF2-40B4-BE49-F238E27FC236}">
                <a16:creationId xmlns:a16="http://schemas.microsoft.com/office/drawing/2014/main" id="{0AE3C8B9-3C4D-4F71-8D43-F061902EF52D}"/>
              </a:ext>
            </a:extLst>
          </p:cNvPr>
          <p:cNvSpPr>
            <a:spLocks noGrp="1"/>
          </p:cNvSpPr>
          <p:nvPr>
            <p:ph type="dt" sz="half" idx="10"/>
          </p:nvPr>
        </p:nvSpPr>
        <p:spPr/>
        <p:txBody>
          <a:bodyPr/>
          <a:lstStyle/>
          <a:p>
            <a:fld id="{986E7FBC-4CD7-D345-A0F0-52C622A6F2E9}" type="datetime1">
              <a:rPr lang="ja-JP" altLang="en-US" smtClean="0"/>
              <a:t>2023/8/28</a:t>
            </a:fld>
            <a:endParaRPr lang="ja-JP" altLang="en-US"/>
          </a:p>
        </p:txBody>
      </p:sp>
      <p:sp>
        <p:nvSpPr>
          <p:cNvPr id="8" name="フッター プレースホルダー 7">
            <a:extLst>
              <a:ext uri="{FF2B5EF4-FFF2-40B4-BE49-F238E27FC236}">
                <a16:creationId xmlns:a16="http://schemas.microsoft.com/office/drawing/2014/main" id="{E8B55238-83B7-47E8-B2E7-7E2749480E4C}"/>
              </a:ext>
            </a:extLst>
          </p:cNvPr>
          <p:cNvSpPr>
            <a:spLocks noGrp="1"/>
          </p:cNvSpPr>
          <p:nvPr>
            <p:ph type="ftr" sz="quarter" idx="11"/>
          </p:nvPr>
        </p:nvSpPr>
        <p:spPr/>
        <p:txBody>
          <a:bodyPr/>
          <a:lstStyle/>
          <a:p>
            <a:endParaRPr lang="ja-JP" altLang="en-US"/>
          </a:p>
        </p:txBody>
      </p:sp>
      <p:sp>
        <p:nvSpPr>
          <p:cNvPr id="9" name="スライド番号プレースホルダー 8">
            <a:extLst>
              <a:ext uri="{FF2B5EF4-FFF2-40B4-BE49-F238E27FC236}">
                <a16:creationId xmlns:a16="http://schemas.microsoft.com/office/drawing/2014/main" id="{3AF67035-8FE8-49E0-8684-E36815121AC6}"/>
              </a:ext>
            </a:extLst>
          </p:cNvPr>
          <p:cNvSpPr>
            <a:spLocks noGrp="1"/>
          </p:cNvSpPr>
          <p:nvPr>
            <p:ph type="sldNum" sz="quarter" idx="12"/>
          </p:nvPr>
        </p:nvSpPr>
        <p:spPr/>
        <p:txBody>
          <a:bodyPr/>
          <a:lstStyle/>
          <a:p>
            <a:fld id="{DBFB1F43-6F2E-4538-AABB-23AEDF146290}" type="slidenum">
              <a:rPr lang="ja-JP" altLang="en-US" smtClean="0"/>
              <a:pPr/>
              <a:t>‹#›</a:t>
            </a:fld>
            <a:endParaRPr lang="ja-JP" altLang="en-US"/>
          </a:p>
        </p:txBody>
      </p:sp>
      <p:sp>
        <p:nvSpPr>
          <p:cNvPr id="10" name="タイトル 9">
            <a:extLst>
              <a:ext uri="{FF2B5EF4-FFF2-40B4-BE49-F238E27FC236}">
                <a16:creationId xmlns:a16="http://schemas.microsoft.com/office/drawing/2014/main" id="{68FA7D42-151E-4FA2-8965-23F8C1B386FC}"/>
              </a:ext>
            </a:extLst>
          </p:cNvPr>
          <p:cNvSpPr>
            <a:spLocks noGrp="1"/>
          </p:cNvSpPr>
          <p:nvPr>
            <p:ph type="title" hasCustomPrompt="1"/>
          </p:nvPr>
        </p:nvSpPr>
        <p:spPr/>
        <p:txBody>
          <a:bodyPr/>
          <a:lstStyle>
            <a:lvl1pPr>
              <a:defRPr>
                <a:latin typeface="Meiryo UI" panose="020B0604030504040204" pitchFamily="34" charset="-128"/>
                <a:ea typeface="Meiryo UI" panose="020B0604030504040204" pitchFamily="34" charset="-128"/>
              </a:defRPr>
            </a:lvl1pPr>
          </a:lstStyle>
          <a:p>
            <a:r>
              <a:rPr lang="ja-JP" altLang="en-US"/>
              <a:t>タイトルを入力タイトルを入力</a:t>
            </a:r>
            <a:endParaRPr kumimoji="1" lang="ja-JP" altLang="en-US"/>
          </a:p>
        </p:txBody>
      </p:sp>
    </p:spTree>
    <p:extLst>
      <p:ext uri="{BB962C8B-B14F-4D97-AF65-F5344CB8AC3E}">
        <p14:creationId xmlns:p14="http://schemas.microsoft.com/office/powerpoint/2010/main" val="4070639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20986" y="4373039"/>
            <a:ext cx="8043202" cy="1362075"/>
          </a:xfrm>
        </p:spPr>
        <p:txBody>
          <a:bodyPr anchor="t"/>
          <a:lstStyle>
            <a:lvl1pPr algn="l">
              <a:defRPr sz="3000" b="1" cap="all">
                <a:latin typeface="Meiryo UI" panose="020B0604030504040204" pitchFamily="34" charset="-128"/>
                <a:ea typeface="Meiryo UI" panose="020B0604030504040204" pitchFamily="34" charset="-128"/>
              </a:defRPr>
            </a:lvl1pPr>
          </a:lstStyle>
          <a:p>
            <a:r>
              <a:rPr lang="ja-JP" altLang="en-US"/>
              <a:t>マスター タイトルの書式設定</a:t>
            </a:r>
            <a:endParaRPr lang="ja-JP" altLang="en-US" dirty="0"/>
          </a:p>
        </p:txBody>
      </p:sp>
      <p:sp>
        <p:nvSpPr>
          <p:cNvPr id="3" name="テキスト プレースホルダ 2"/>
          <p:cNvSpPr>
            <a:spLocks noGrp="1"/>
          </p:cNvSpPr>
          <p:nvPr>
            <p:ph type="body" idx="1"/>
          </p:nvPr>
        </p:nvSpPr>
        <p:spPr>
          <a:xfrm>
            <a:off x="520986" y="2872849"/>
            <a:ext cx="8043202" cy="1500187"/>
          </a:xfrm>
        </p:spPr>
        <p:txBody>
          <a:bodyPr anchor="b"/>
          <a:lstStyle>
            <a:lvl1pPr marL="0" indent="0">
              <a:buNone/>
              <a:defRPr sz="1500">
                <a:solidFill>
                  <a:srgbClr val="24235C"/>
                </a:solidFill>
                <a:latin typeface="Meiryo UI" panose="020B0604030504040204" pitchFamily="34" charset="-128"/>
                <a:ea typeface="Meiryo UI" panose="020B0604030504040204" pitchFamily="34" charset="-128"/>
              </a:defRPr>
            </a:lvl1pPr>
            <a:lvl2pPr marL="342899" indent="0">
              <a:buNone/>
              <a:defRPr sz="1350"/>
            </a:lvl2pPr>
            <a:lvl3pPr marL="685796" indent="0">
              <a:buNone/>
              <a:defRPr sz="1200"/>
            </a:lvl3pPr>
            <a:lvl4pPr marL="1028694" indent="0">
              <a:buNone/>
              <a:defRPr sz="1050"/>
            </a:lvl4pPr>
            <a:lvl5pPr marL="1371592" indent="0">
              <a:buNone/>
              <a:defRPr sz="1050"/>
            </a:lvl5pPr>
            <a:lvl6pPr marL="1714490" indent="0">
              <a:buNone/>
              <a:defRPr sz="1050"/>
            </a:lvl6pPr>
            <a:lvl7pPr marL="2057389" indent="0">
              <a:buNone/>
              <a:defRPr sz="1050"/>
            </a:lvl7pPr>
            <a:lvl8pPr marL="2400286" indent="0">
              <a:buNone/>
              <a:defRPr sz="1050"/>
            </a:lvl8pPr>
            <a:lvl9pPr marL="2743184" indent="0">
              <a:buNone/>
              <a:defRPr sz="1050"/>
            </a:lvl9pPr>
          </a:lstStyle>
          <a:p>
            <a:pPr lvl="0"/>
            <a:r>
              <a:rPr lang="ja-JP" altLang="en-US"/>
              <a:t>マスター テキストの書式設定</a:t>
            </a:r>
          </a:p>
        </p:txBody>
      </p:sp>
      <p:sp>
        <p:nvSpPr>
          <p:cNvPr id="4" name="Rectangle 5"/>
          <p:cNvSpPr>
            <a:spLocks noGrp="1" noChangeArrowheads="1"/>
          </p:cNvSpPr>
          <p:nvPr>
            <p:ph type="dt" sz="half" idx="10"/>
          </p:nvPr>
        </p:nvSpPr>
        <p:spPr>
          <a:ln/>
        </p:spPr>
        <p:txBody>
          <a:bodyPr/>
          <a:lstStyle>
            <a:lvl1pPr>
              <a:defRPr>
                <a:latin typeface="Meiryo UI" panose="020B0604030504040204" pitchFamily="34" charset="-128"/>
                <a:ea typeface="Meiryo UI" panose="020B0604030504040204" pitchFamily="34" charset="-128"/>
              </a:defRPr>
            </a:lvl1pPr>
          </a:lstStyle>
          <a:p>
            <a:fld id="{431EA7E4-FDE3-3041-8856-5979033DB303}" type="datetime1">
              <a:rPr lang="ja-JP" altLang="en-US" smtClean="0"/>
              <a:pPr/>
              <a:t>2023/8/28</a:t>
            </a:fld>
            <a:endParaRPr lang="ja-JP" altLang="en-US"/>
          </a:p>
        </p:txBody>
      </p:sp>
      <p:sp>
        <p:nvSpPr>
          <p:cNvPr id="5" name="Rectangle 6"/>
          <p:cNvSpPr>
            <a:spLocks noGrp="1" noChangeArrowheads="1"/>
          </p:cNvSpPr>
          <p:nvPr>
            <p:ph type="ftr" sz="quarter" idx="11"/>
          </p:nvPr>
        </p:nvSpPr>
        <p:spPr>
          <a:ln/>
        </p:spPr>
        <p:txBody>
          <a:bodyPr/>
          <a:lstStyle>
            <a:lvl1pPr>
              <a:defRPr>
                <a:latin typeface="Meiryo UI" panose="020B0604030504040204" pitchFamily="34" charset="-128"/>
                <a:ea typeface="Meiryo UI" panose="020B0604030504040204" pitchFamily="34" charset="-128"/>
              </a:defRPr>
            </a:lvl1pPr>
          </a:lstStyle>
          <a:p>
            <a:endParaRPr lang="ja-JP" altLang="en-US"/>
          </a:p>
        </p:txBody>
      </p:sp>
      <p:sp>
        <p:nvSpPr>
          <p:cNvPr id="6" name="Rectangle 7"/>
          <p:cNvSpPr>
            <a:spLocks noGrp="1" noChangeArrowheads="1"/>
          </p:cNvSpPr>
          <p:nvPr>
            <p:ph type="sldNum" sz="quarter" idx="12"/>
          </p:nvPr>
        </p:nvSpPr>
        <p:spPr>
          <a:ln/>
        </p:spPr>
        <p:txBody>
          <a:bodyPr/>
          <a:lstStyle>
            <a:lvl1pPr>
              <a:defRPr>
                <a:latin typeface="Meiryo UI" panose="020B0604030504040204" pitchFamily="34" charset="-128"/>
                <a:ea typeface="Meiryo UI" panose="020B0604030504040204" pitchFamily="34" charset="-128"/>
              </a:defRPr>
            </a:lvl1pPr>
          </a:lstStyle>
          <a:p>
            <a:fld id="{DBFB1F43-6F2E-4538-AABB-23AEDF146290}" type="slidenum">
              <a:rPr lang="ja-JP" altLang="en-US" smtClean="0"/>
              <a:pPr/>
              <a:t>‹#›</a:t>
            </a:fld>
            <a:endParaRPr lang="ja-JP" altLang="en-US"/>
          </a:p>
        </p:txBody>
      </p:sp>
    </p:spTree>
    <p:extLst>
      <p:ext uri="{BB962C8B-B14F-4D97-AF65-F5344CB8AC3E}">
        <p14:creationId xmlns:p14="http://schemas.microsoft.com/office/powerpoint/2010/main" val="1815662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chor="b"/>
          <a:lstStyle>
            <a:lvl1pPr>
              <a:defRPr>
                <a:latin typeface="Meiryo UI" panose="020B0604030504040204" pitchFamily="34" charset="-128"/>
                <a:ea typeface="Meiryo UI" panose="020B0604030504040204" pitchFamily="34" charset="-128"/>
              </a:defRPr>
            </a:lvl1pPr>
          </a:lstStyle>
          <a:p>
            <a:r>
              <a:rPr lang="ja-JP" altLang="en-US"/>
              <a:t>タイトルを入力タイトルを入力</a:t>
            </a:r>
            <a:endParaRPr lang="ja-JP" altLang="en-US" dirty="0"/>
          </a:p>
        </p:txBody>
      </p:sp>
      <p:sp>
        <p:nvSpPr>
          <p:cNvPr id="3" name="コンテンツ プレースホルダ 2"/>
          <p:cNvSpPr>
            <a:spLocks noGrp="1"/>
          </p:cNvSpPr>
          <p:nvPr>
            <p:ph sz="half" idx="1"/>
          </p:nvPr>
        </p:nvSpPr>
        <p:spPr>
          <a:xfrm>
            <a:off x="519154" y="1412880"/>
            <a:ext cx="3767442" cy="4547655"/>
          </a:xfrm>
        </p:spPr>
        <p:txBody>
          <a:bodyPr/>
          <a:lstStyle>
            <a:lvl1pPr>
              <a:defRPr sz="2100">
                <a:solidFill>
                  <a:srgbClr val="24235C"/>
                </a:solidFill>
                <a:latin typeface="Meiryo UI" panose="020B0604030504040204" pitchFamily="34" charset="-128"/>
                <a:ea typeface="Meiryo UI" panose="020B0604030504040204" pitchFamily="34" charset="-128"/>
              </a:defRPr>
            </a:lvl1pPr>
            <a:lvl2pPr>
              <a:defRPr sz="1800">
                <a:latin typeface="Meiryo UI" panose="020B0604030504040204" pitchFamily="34" charset="-128"/>
                <a:ea typeface="Meiryo UI" panose="020B0604030504040204" pitchFamily="34" charset="-128"/>
              </a:defRPr>
            </a:lvl2pPr>
            <a:lvl3pPr>
              <a:defRPr sz="1500">
                <a:latin typeface="Meiryo UI" panose="020B0604030504040204" pitchFamily="34" charset="-128"/>
                <a:ea typeface="Meiryo UI" panose="020B0604030504040204" pitchFamily="34" charset="-128"/>
              </a:defRPr>
            </a:lvl3pPr>
            <a:lvl4pPr>
              <a:defRPr sz="1350">
                <a:latin typeface="Meiryo UI" panose="020B0604030504040204" pitchFamily="34" charset="-128"/>
                <a:ea typeface="Meiryo UI" panose="020B0604030504040204" pitchFamily="34" charset="-128"/>
              </a:defRPr>
            </a:lvl4pPr>
            <a:lvl5pPr>
              <a:defRPr sz="1350">
                <a:latin typeface="Meiryo UI" panose="020B0604030504040204" pitchFamily="34" charset="-128"/>
                <a:ea typeface="Meiryo UI" panose="020B0604030504040204" pitchFamily="34" charset="-128"/>
              </a:defRPr>
            </a:lvl5pPr>
            <a:lvl6pPr>
              <a:defRPr sz="1350"/>
            </a:lvl6pPr>
            <a:lvl7pPr>
              <a:defRPr sz="1350"/>
            </a:lvl7pPr>
            <a:lvl8pPr>
              <a:defRPr sz="1350"/>
            </a:lvl8pPr>
            <a:lvl9pPr>
              <a:defRPr sz="1350"/>
            </a:lvl9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p>
        </p:txBody>
      </p:sp>
      <p:sp>
        <p:nvSpPr>
          <p:cNvPr id="4" name="コンテンツ プレースホルダ 3"/>
          <p:cNvSpPr>
            <a:spLocks noGrp="1"/>
          </p:cNvSpPr>
          <p:nvPr>
            <p:ph sz="half" idx="2"/>
          </p:nvPr>
        </p:nvSpPr>
        <p:spPr>
          <a:xfrm>
            <a:off x="4765389" y="1412880"/>
            <a:ext cx="3767442" cy="4547655"/>
          </a:xfrm>
        </p:spPr>
        <p:txBody>
          <a:bodyPr/>
          <a:lstStyle>
            <a:lvl1pPr>
              <a:defRPr sz="2100">
                <a:solidFill>
                  <a:srgbClr val="24235C"/>
                </a:solidFill>
                <a:latin typeface="Meiryo UI" panose="020B0604030504040204" pitchFamily="34" charset="-128"/>
                <a:ea typeface="Meiryo UI" panose="020B0604030504040204" pitchFamily="34" charset="-128"/>
              </a:defRPr>
            </a:lvl1pPr>
            <a:lvl2pPr>
              <a:defRPr sz="1800">
                <a:latin typeface="Meiryo UI" panose="020B0604030504040204" pitchFamily="34" charset="-128"/>
                <a:ea typeface="Meiryo UI" panose="020B0604030504040204" pitchFamily="34" charset="-128"/>
              </a:defRPr>
            </a:lvl2pPr>
            <a:lvl3pPr>
              <a:defRPr sz="1500">
                <a:latin typeface="Meiryo UI" panose="020B0604030504040204" pitchFamily="34" charset="-128"/>
                <a:ea typeface="Meiryo UI" panose="020B0604030504040204" pitchFamily="34" charset="-128"/>
              </a:defRPr>
            </a:lvl3pPr>
            <a:lvl4pPr>
              <a:defRPr sz="1350">
                <a:latin typeface="Meiryo UI" panose="020B0604030504040204" pitchFamily="34" charset="-128"/>
                <a:ea typeface="Meiryo UI" panose="020B0604030504040204" pitchFamily="34" charset="-128"/>
              </a:defRPr>
            </a:lvl4pPr>
            <a:lvl5pPr>
              <a:defRPr sz="1350">
                <a:latin typeface="Meiryo UI" panose="020B0604030504040204" pitchFamily="34" charset="-128"/>
                <a:ea typeface="Meiryo UI" panose="020B0604030504040204" pitchFamily="34" charset="-128"/>
              </a:defRPr>
            </a:lvl5pPr>
            <a:lvl6pPr>
              <a:defRPr sz="1350"/>
            </a:lvl6pPr>
            <a:lvl7pPr>
              <a:defRPr sz="1350"/>
            </a:lvl7pPr>
            <a:lvl8pPr>
              <a:defRPr sz="1350"/>
            </a:lvl8pPr>
            <a:lvl9pPr>
              <a:defRPr sz="1350"/>
            </a:lvl9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p>
        </p:txBody>
      </p:sp>
      <p:sp>
        <p:nvSpPr>
          <p:cNvPr id="5" name="Rectangle 5"/>
          <p:cNvSpPr>
            <a:spLocks noGrp="1" noChangeArrowheads="1"/>
          </p:cNvSpPr>
          <p:nvPr>
            <p:ph type="dt" sz="half" idx="10"/>
          </p:nvPr>
        </p:nvSpPr>
        <p:spPr>
          <a:ln/>
        </p:spPr>
        <p:txBody>
          <a:bodyPr/>
          <a:lstStyle>
            <a:lvl1pPr>
              <a:defRPr>
                <a:latin typeface="Meiryo UI" panose="020B0604030504040204" pitchFamily="34" charset="-128"/>
                <a:ea typeface="Meiryo UI" panose="020B0604030504040204" pitchFamily="34" charset="-128"/>
              </a:defRPr>
            </a:lvl1pPr>
          </a:lstStyle>
          <a:p>
            <a:fld id="{14A47CAC-1C34-4E49-9BE6-EAE6FCEB2024}" type="datetime1">
              <a:rPr lang="ja-JP" altLang="en-US" smtClean="0"/>
              <a:pPr/>
              <a:t>2023/8/28</a:t>
            </a:fld>
            <a:endParaRPr lang="ja-JP" altLang="en-US"/>
          </a:p>
        </p:txBody>
      </p:sp>
      <p:sp>
        <p:nvSpPr>
          <p:cNvPr id="6" name="Rectangle 6"/>
          <p:cNvSpPr>
            <a:spLocks noGrp="1" noChangeArrowheads="1"/>
          </p:cNvSpPr>
          <p:nvPr>
            <p:ph type="ftr" sz="quarter" idx="11"/>
          </p:nvPr>
        </p:nvSpPr>
        <p:spPr>
          <a:ln/>
        </p:spPr>
        <p:txBody>
          <a:bodyPr/>
          <a:lstStyle>
            <a:lvl1pPr>
              <a:defRPr>
                <a:latin typeface="Meiryo UI" panose="020B0604030504040204" pitchFamily="34" charset="-128"/>
                <a:ea typeface="Meiryo UI" panose="020B0604030504040204" pitchFamily="34" charset="-128"/>
              </a:defRPr>
            </a:lvl1pPr>
          </a:lstStyle>
          <a:p>
            <a:endParaRPr lang="ja-JP" altLang="en-US"/>
          </a:p>
        </p:txBody>
      </p:sp>
      <p:sp>
        <p:nvSpPr>
          <p:cNvPr id="7" name="Rectangle 7"/>
          <p:cNvSpPr>
            <a:spLocks noGrp="1" noChangeArrowheads="1"/>
          </p:cNvSpPr>
          <p:nvPr>
            <p:ph type="sldNum" sz="quarter" idx="12"/>
          </p:nvPr>
        </p:nvSpPr>
        <p:spPr>
          <a:ln/>
        </p:spPr>
        <p:txBody>
          <a:bodyPr/>
          <a:lstStyle>
            <a:lvl1pPr>
              <a:defRPr>
                <a:latin typeface="Meiryo UI" panose="020B0604030504040204" pitchFamily="34" charset="-128"/>
                <a:ea typeface="Meiryo UI" panose="020B0604030504040204" pitchFamily="34" charset="-128"/>
              </a:defRPr>
            </a:lvl1pPr>
          </a:lstStyle>
          <a:p>
            <a:fld id="{DBFB1F43-6F2E-4538-AABB-23AEDF146290}" type="slidenum">
              <a:rPr lang="ja-JP" altLang="en-US" smtClean="0"/>
              <a:pPr/>
              <a:t>‹#›</a:t>
            </a:fld>
            <a:endParaRPr lang="ja-JP" altLang="en-US"/>
          </a:p>
        </p:txBody>
      </p:sp>
    </p:spTree>
    <p:extLst>
      <p:ext uri="{BB962C8B-B14F-4D97-AF65-F5344CB8AC3E}">
        <p14:creationId xmlns:p14="http://schemas.microsoft.com/office/powerpoint/2010/main" val="2478541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7" name="日付プレースホルダー 6">
            <a:extLst>
              <a:ext uri="{FF2B5EF4-FFF2-40B4-BE49-F238E27FC236}">
                <a16:creationId xmlns:a16="http://schemas.microsoft.com/office/drawing/2014/main" id="{0AE3C8B9-3C4D-4F71-8D43-F061902EF52D}"/>
              </a:ext>
            </a:extLst>
          </p:cNvPr>
          <p:cNvSpPr>
            <a:spLocks noGrp="1"/>
          </p:cNvSpPr>
          <p:nvPr>
            <p:ph type="dt" sz="half" idx="10"/>
          </p:nvPr>
        </p:nvSpPr>
        <p:spPr/>
        <p:txBody>
          <a:bodyPr/>
          <a:lstStyle/>
          <a:p>
            <a:fld id="{97EA84A3-1D0C-0749-B94A-C843FE53A7B3}" type="datetime1">
              <a:rPr lang="ja-JP" altLang="en-US" smtClean="0"/>
              <a:t>2023/8/28</a:t>
            </a:fld>
            <a:endParaRPr lang="ja-JP" altLang="en-US"/>
          </a:p>
        </p:txBody>
      </p:sp>
      <p:sp>
        <p:nvSpPr>
          <p:cNvPr id="8" name="フッター プレースホルダー 7">
            <a:extLst>
              <a:ext uri="{FF2B5EF4-FFF2-40B4-BE49-F238E27FC236}">
                <a16:creationId xmlns:a16="http://schemas.microsoft.com/office/drawing/2014/main" id="{E8B55238-83B7-47E8-B2E7-7E2749480E4C}"/>
              </a:ext>
            </a:extLst>
          </p:cNvPr>
          <p:cNvSpPr>
            <a:spLocks noGrp="1"/>
          </p:cNvSpPr>
          <p:nvPr>
            <p:ph type="ftr" sz="quarter" idx="11"/>
          </p:nvPr>
        </p:nvSpPr>
        <p:spPr/>
        <p:txBody>
          <a:bodyPr/>
          <a:lstStyle/>
          <a:p>
            <a:endParaRPr lang="ja-JP" altLang="en-US"/>
          </a:p>
        </p:txBody>
      </p:sp>
      <p:sp>
        <p:nvSpPr>
          <p:cNvPr id="9" name="スライド番号プレースホルダー 8">
            <a:extLst>
              <a:ext uri="{FF2B5EF4-FFF2-40B4-BE49-F238E27FC236}">
                <a16:creationId xmlns:a16="http://schemas.microsoft.com/office/drawing/2014/main" id="{3AF67035-8FE8-49E0-8684-E36815121AC6}"/>
              </a:ext>
            </a:extLst>
          </p:cNvPr>
          <p:cNvSpPr>
            <a:spLocks noGrp="1"/>
          </p:cNvSpPr>
          <p:nvPr>
            <p:ph type="sldNum" sz="quarter" idx="12"/>
          </p:nvPr>
        </p:nvSpPr>
        <p:spPr/>
        <p:txBody>
          <a:bodyPr/>
          <a:lstStyle/>
          <a:p>
            <a:fld id="{DBFB1F43-6F2E-4538-AABB-23AEDF146290}" type="slidenum">
              <a:rPr lang="ja-JP" altLang="en-US" smtClean="0"/>
              <a:pPr/>
              <a:t>‹#›</a:t>
            </a:fld>
            <a:endParaRPr lang="ja-JP" altLang="en-US"/>
          </a:p>
        </p:txBody>
      </p:sp>
      <p:sp>
        <p:nvSpPr>
          <p:cNvPr id="10" name="タイトル 9">
            <a:extLst>
              <a:ext uri="{FF2B5EF4-FFF2-40B4-BE49-F238E27FC236}">
                <a16:creationId xmlns:a16="http://schemas.microsoft.com/office/drawing/2014/main" id="{68FA7D42-151E-4FA2-8965-23F8C1B386FC}"/>
              </a:ext>
            </a:extLst>
          </p:cNvPr>
          <p:cNvSpPr>
            <a:spLocks noGrp="1"/>
          </p:cNvSpPr>
          <p:nvPr>
            <p:ph type="title" hasCustomPrompt="1"/>
          </p:nvPr>
        </p:nvSpPr>
        <p:spPr/>
        <p:txBody>
          <a:bodyPr/>
          <a:lstStyle>
            <a:lvl1pPr>
              <a:defRPr>
                <a:latin typeface="Meiryo UI" panose="020B0604030504040204" pitchFamily="34" charset="-128"/>
                <a:ea typeface="Meiryo UI" panose="020B0604030504040204" pitchFamily="34" charset="-128"/>
              </a:defRPr>
            </a:lvl1pPr>
          </a:lstStyle>
          <a:p>
            <a:r>
              <a:rPr lang="ja-JP" altLang="en-US"/>
              <a:t>タイトルを入力タイトルを入力</a:t>
            </a:r>
            <a:endParaRPr kumimoji="1" lang="ja-JP" altLang="en-US"/>
          </a:p>
        </p:txBody>
      </p:sp>
      <p:sp>
        <p:nvSpPr>
          <p:cNvPr id="17" name="コンテンツ プレースホルダー 1">
            <a:extLst>
              <a:ext uri="{FF2B5EF4-FFF2-40B4-BE49-F238E27FC236}">
                <a16:creationId xmlns:a16="http://schemas.microsoft.com/office/drawing/2014/main" id="{CB4BF5C3-D547-C112-F341-911B6F2AF162}"/>
              </a:ext>
            </a:extLst>
          </p:cNvPr>
          <p:cNvSpPr>
            <a:spLocks noGrp="1"/>
          </p:cNvSpPr>
          <p:nvPr>
            <p:ph idx="1"/>
          </p:nvPr>
        </p:nvSpPr>
        <p:spPr>
          <a:xfrm>
            <a:off x="528827" y="1652232"/>
            <a:ext cx="3903075" cy="505775"/>
          </a:xfrm>
        </p:spPr>
        <p:txBody>
          <a:bodyPr/>
          <a:lstStyle>
            <a:lvl1pPr marL="257175" indent="-257175">
              <a:buFont typeface="Wingdings" pitchFamily="2" charset="2"/>
              <a:buChar char="n"/>
              <a:defRPr sz="1800">
                <a:latin typeface="Meiryo UI" panose="020B0604030504040204" pitchFamily="34" charset="-128"/>
                <a:ea typeface="Meiryo UI" panose="020B0604030504040204" pitchFamily="34" charset="-128"/>
              </a:defRPr>
            </a:lvl1pPr>
          </a:lstStyle>
          <a:p>
            <a:pPr lvl="0"/>
            <a:r>
              <a:rPr kumimoji="1" lang="ja-JP" altLang="en-US"/>
              <a:t>マスター テキストの書式設定</a:t>
            </a:r>
          </a:p>
        </p:txBody>
      </p:sp>
      <p:sp>
        <p:nvSpPr>
          <p:cNvPr id="18" name="コンテンツ プレースホルダー 2">
            <a:extLst>
              <a:ext uri="{FF2B5EF4-FFF2-40B4-BE49-F238E27FC236}">
                <a16:creationId xmlns:a16="http://schemas.microsoft.com/office/drawing/2014/main" id="{89817553-19E8-0D02-1EEC-CB3BEE8A1315}"/>
              </a:ext>
            </a:extLst>
          </p:cNvPr>
          <p:cNvSpPr>
            <a:spLocks noGrp="1"/>
          </p:cNvSpPr>
          <p:nvPr>
            <p:ph idx="14" hasCustomPrompt="1"/>
          </p:nvPr>
        </p:nvSpPr>
        <p:spPr>
          <a:xfrm>
            <a:off x="528827" y="2240328"/>
            <a:ext cx="3903075" cy="3889540"/>
          </a:xfrm>
        </p:spPr>
        <p:txBody>
          <a:bodyPr/>
          <a:lstStyle>
            <a:lvl1pPr marL="0" indent="0">
              <a:buNone/>
              <a:defRPr sz="1000">
                <a:solidFill>
                  <a:srgbClr val="24235C"/>
                </a:solidFill>
                <a:latin typeface="Meiryo UI" panose="020B0604030504040204" pitchFamily="34" charset="-128"/>
                <a:ea typeface="Meiryo UI" panose="020B0604030504040204" pitchFamily="34" charset="-128"/>
              </a:defRPr>
            </a:lvl1pPr>
          </a:lstStyle>
          <a:p>
            <a:pPr lvl="0"/>
            <a:r>
              <a:rPr kumimoji="1" lang="ja-JP" altLang="en-US"/>
              <a:t>マスター トの書式設定</a:t>
            </a:r>
          </a:p>
        </p:txBody>
      </p:sp>
      <p:sp>
        <p:nvSpPr>
          <p:cNvPr id="20" name="コンテンツ プレースホルダー 1">
            <a:extLst>
              <a:ext uri="{FF2B5EF4-FFF2-40B4-BE49-F238E27FC236}">
                <a16:creationId xmlns:a16="http://schemas.microsoft.com/office/drawing/2014/main" id="{41DF0F5E-7E85-7AE7-3FA3-97C4D3194299}"/>
              </a:ext>
            </a:extLst>
          </p:cNvPr>
          <p:cNvSpPr>
            <a:spLocks noGrp="1"/>
          </p:cNvSpPr>
          <p:nvPr>
            <p:ph idx="15"/>
          </p:nvPr>
        </p:nvSpPr>
        <p:spPr>
          <a:xfrm>
            <a:off x="4652108" y="1652232"/>
            <a:ext cx="3903075" cy="505775"/>
          </a:xfrm>
        </p:spPr>
        <p:txBody>
          <a:bodyPr/>
          <a:lstStyle>
            <a:lvl1pPr marL="257175" indent="-257175">
              <a:buFont typeface="Wingdings" pitchFamily="2" charset="2"/>
              <a:buChar char="n"/>
              <a:defRPr sz="1800">
                <a:solidFill>
                  <a:srgbClr val="24235C"/>
                </a:solidFill>
                <a:latin typeface="Meiryo UI" panose="020B0604030504040204" pitchFamily="34" charset="-128"/>
                <a:ea typeface="Meiryo UI" panose="020B0604030504040204" pitchFamily="34" charset="-128"/>
              </a:defRPr>
            </a:lvl1pPr>
          </a:lstStyle>
          <a:p>
            <a:pPr lvl="0"/>
            <a:r>
              <a:rPr kumimoji="1" lang="ja-JP" altLang="en-US"/>
              <a:t>マスター テキストの書式設定</a:t>
            </a:r>
          </a:p>
        </p:txBody>
      </p:sp>
      <p:sp>
        <p:nvSpPr>
          <p:cNvPr id="21" name="コンテンツ プレースホルダー 2">
            <a:extLst>
              <a:ext uri="{FF2B5EF4-FFF2-40B4-BE49-F238E27FC236}">
                <a16:creationId xmlns:a16="http://schemas.microsoft.com/office/drawing/2014/main" id="{6A2281D9-6F6F-5B3C-8867-50EEE9DC8654}"/>
              </a:ext>
            </a:extLst>
          </p:cNvPr>
          <p:cNvSpPr>
            <a:spLocks noGrp="1"/>
          </p:cNvSpPr>
          <p:nvPr>
            <p:ph idx="16" hasCustomPrompt="1"/>
          </p:nvPr>
        </p:nvSpPr>
        <p:spPr>
          <a:xfrm>
            <a:off x="4652108" y="2240328"/>
            <a:ext cx="3903075" cy="3889540"/>
          </a:xfrm>
        </p:spPr>
        <p:txBody>
          <a:bodyPr/>
          <a:lstStyle>
            <a:lvl1pPr marL="0" indent="0">
              <a:buNone/>
              <a:defRPr sz="1000">
                <a:latin typeface="Meiryo UI" panose="020B0604030504040204" pitchFamily="34" charset="-128"/>
                <a:ea typeface="Meiryo UI" panose="020B0604030504040204" pitchFamily="34" charset="-128"/>
              </a:defRPr>
            </a:lvl1pPr>
          </a:lstStyle>
          <a:p>
            <a:pPr lvl="0"/>
            <a:r>
              <a:rPr kumimoji="1" lang="ja-JP" altLang="en-US"/>
              <a:t>マスター トの書式設定</a:t>
            </a:r>
          </a:p>
        </p:txBody>
      </p:sp>
    </p:spTree>
    <p:extLst>
      <p:ext uri="{BB962C8B-B14F-4D97-AF65-F5344CB8AC3E}">
        <p14:creationId xmlns:p14="http://schemas.microsoft.com/office/powerpoint/2010/main" val="11167001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chor="b"/>
          <a:lstStyle/>
          <a:p>
            <a:r>
              <a:rPr lang="ja-JP" altLang="en-US"/>
              <a:t>タイトルを入力タイトルを入力</a:t>
            </a:r>
          </a:p>
        </p:txBody>
      </p:sp>
      <p:sp>
        <p:nvSpPr>
          <p:cNvPr id="3" name="Rectangle 5"/>
          <p:cNvSpPr>
            <a:spLocks noGrp="1" noChangeArrowheads="1"/>
          </p:cNvSpPr>
          <p:nvPr>
            <p:ph type="dt" sz="half" idx="10"/>
          </p:nvPr>
        </p:nvSpPr>
        <p:spPr>
          <a:ln/>
        </p:spPr>
        <p:txBody>
          <a:bodyPr/>
          <a:lstStyle>
            <a:lvl1pPr>
              <a:defRPr>
                <a:latin typeface="Meiryo UI" panose="020B0604030504040204" pitchFamily="34" charset="-128"/>
                <a:ea typeface="Meiryo UI" panose="020B0604030504040204" pitchFamily="34" charset="-128"/>
              </a:defRPr>
            </a:lvl1pPr>
          </a:lstStyle>
          <a:p>
            <a:fld id="{D31929FE-337A-A94E-9275-11A6C3A3B5EC}" type="datetime1">
              <a:rPr lang="ja-JP" altLang="en-US" smtClean="0"/>
              <a:pPr/>
              <a:t>2023/8/28</a:t>
            </a:fld>
            <a:endParaRPr lang="ja-JP" altLang="en-US"/>
          </a:p>
        </p:txBody>
      </p:sp>
      <p:sp>
        <p:nvSpPr>
          <p:cNvPr id="4" name="Rectangle 6"/>
          <p:cNvSpPr>
            <a:spLocks noGrp="1" noChangeArrowheads="1"/>
          </p:cNvSpPr>
          <p:nvPr>
            <p:ph type="ftr" sz="quarter" idx="11"/>
          </p:nvPr>
        </p:nvSpPr>
        <p:spPr>
          <a:ln/>
        </p:spPr>
        <p:txBody>
          <a:bodyPr/>
          <a:lstStyle>
            <a:lvl1pPr>
              <a:defRPr>
                <a:latin typeface="Meiryo UI" panose="020B0604030504040204" pitchFamily="34" charset="-128"/>
                <a:ea typeface="Meiryo UI" panose="020B0604030504040204" pitchFamily="34" charset="-128"/>
              </a:defRPr>
            </a:lvl1pPr>
          </a:lstStyle>
          <a:p>
            <a:endParaRPr lang="ja-JP" altLang="en-US"/>
          </a:p>
        </p:txBody>
      </p:sp>
      <p:sp>
        <p:nvSpPr>
          <p:cNvPr id="5" name="Rectangle 7"/>
          <p:cNvSpPr>
            <a:spLocks noGrp="1" noChangeArrowheads="1"/>
          </p:cNvSpPr>
          <p:nvPr>
            <p:ph type="sldNum" sz="quarter" idx="12"/>
          </p:nvPr>
        </p:nvSpPr>
        <p:spPr>
          <a:ln/>
        </p:spPr>
        <p:txBody>
          <a:bodyPr/>
          <a:lstStyle>
            <a:lvl1pPr>
              <a:defRPr>
                <a:latin typeface="Meiryo UI" panose="020B0604030504040204" pitchFamily="34" charset="-128"/>
                <a:ea typeface="Meiryo UI" panose="020B0604030504040204" pitchFamily="34" charset="-128"/>
              </a:defRPr>
            </a:lvl1pPr>
          </a:lstStyle>
          <a:p>
            <a:fld id="{DBFB1F43-6F2E-4538-AABB-23AEDF146290}" type="slidenum">
              <a:rPr lang="ja-JP" altLang="en-US" smtClean="0"/>
              <a:pPr/>
              <a:t>‹#›</a:t>
            </a:fld>
            <a:endParaRPr lang="ja-JP" altLang="en-US"/>
          </a:p>
        </p:txBody>
      </p:sp>
    </p:spTree>
    <p:extLst>
      <p:ext uri="{BB962C8B-B14F-4D97-AF65-F5344CB8AC3E}">
        <p14:creationId xmlns:p14="http://schemas.microsoft.com/office/powerpoint/2010/main" val="1535138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ミッション・ビジョン・バリュー">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chor="b"/>
          <a:lstStyle/>
          <a:p>
            <a:r>
              <a:rPr lang="ja-JP" altLang="en-US"/>
              <a:t>タイトルを入力タイトルを入力</a:t>
            </a:r>
          </a:p>
        </p:txBody>
      </p:sp>
      <p:sp>
        <p:nvSpPr>
          <p:cNvPr id="3" name="Rectangle 5"/>
          <p:cNvSpPr>
            <a:spLocks noGrp="1" noChangeArrowheads="1"/>
          </p:cNvSpPr>
          <p:nvPr>
            <p:ph type="dt" sz="half" idx="10"/>
          </p:nvPr>
        </p:nvSpPr>
        <p:spPr>
          <a:ln/>
        </p:spPr>
        <p:txBody>
          <a:bodyPr/>
          <a:lstStyle>
            <a:lvl1pPr>
              <a:defRPr>
                <a:latin typeface="Meiryo UI" panose="020B0604030504040204" pitchFamily="34" charset="-128"/>
                <a:ea typeface="Meiryo UI" panose="020B0604030504040204" pitchFamily="34" charset="-128"/>
              </a:defRPr>
            </a:lvl1pPr>
          </a:lstStyle>
          <a:p>
            <a:fld id="{D31929FE-337A-A94E-9275-11A6C3A3B5EC}" type="datetime1">
              <a:rPr lang="ja-JP" altLang="en-US" smtClean="0"/>
              <a:pPr/>
              <a:t>2023/8/28</a:t>
            </a:fld>
            <a:endParaRPr lang="ja-JP" altLang="en-US"/>
          </a:p>
        </p:txBody>
      </p:sp>
      <p:sp>
        <p:nvSpPr>
          <p:cNvPr id="4" name="Rectangle 6"/>
          <p:cNvSpPr>
            <a:spLocks noGrp="1" noChangeArrowheads="1"/>
          </p:cNvSpPr>
          <p:nvPr>
            <p:ph type="ftr" sz="quarter" idx="11"/>
          </p:nvPr>
        </p:nvSpPr>
        <p:spPr>
          <a:ln/>
        </p:spPr>
        <p:txBody>
          <a:bodyPr/>
          <a:lstStyle>
            <a:lvl1pPr>
              <a:defRPr>
                <a:latin typeface="Meiryo UI" panose="020B0604030504040204" pitchFamily="34" charset="-128"/>
                <a:ea typeface="Meiryo UI" panose="020B0604030504040204" pitchFamily="34" charset="-128"/>
              </a:defRPr>
            </a:lvl1pPr>
          </a:lstStyle>
          <a:p>
            <a:endParaRPr lang="ja-JP" altLang="en-US"/>
          </a:p>
        </p:txBody>
      </p:sp>
      <p:sp>
        <p:nvSpPr>
          <p:cNvPr id="5" name="Rectangle 7"/>
          <p:cNvSpPr>
            <a:spLocks noGrp="1" noChangeArrowheads="1"/>
          </p:cNvSpPr>
          <p:nvPr>
            <p:ph type="sldNum" sz="quarter" idx="12"/>
          </p:nvPr>
        </p:nvSpPr>
        <p:spPr>
          <a:ln/>
        </p:spPr>
        <p:txBody>
          <a:bodyPr/>
          <a:lstStyle>
            <a:lvl1pPr>
              <a:defRPr>
                <a:latin typeface="Meiryo UI" panose="020B0604030504040204" pitchFamily="34" charset="-128"/>
                <a:ea typeface="Meiryo UI" panose="020B0604030504040204" pitchFamily="34" charset="-128"/>
              </a:defRPr>
            </a:lvl1pPr>
          </a:lstStyle>
          <a:p>
            <a:fld id="{DBFB1F43-6F2E-4538-AABB-23AEDF146290}" type="slidenum">
              <a:rPr lang="ja-JP" altLang="en-US" smtClean="0"/>
              <a:pPr/>
              <a:t>‹#›</a:t>
            </a:fld>
            <a:endParaRPr lang="ja-JP" altLang="en-US"/>
          </a:p>
        </p:txBody>
      </p:sp>
      <p:pic>
        <p:nvPicPr>
          <p:cNvPr id="8" name="図 7" descr="タイムライン&#10;&#10;自動的に生成された説明">
            <a:extLst>
              <a:ext uri="{FF2B5EF4-FFF2-40B4-BE49-F238E27FC236}">
                <a16:creationId xmlns:a16="http://schemas.microsoft.com/office/drawing/2014/main" id="{83D1C1DB-DE26-96BA-2CC3-301F19E036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1989" y="1224020"/>
            <a:ext cx="8420100" cy="4888726"/>
          </a:xfrm>
          <a:prstGeom prst="rect">
            <a:avLst/>
          </a:prstGeom>
        </p:spPr>
      </p:pic>
    </p:spTree>
    <p:extLst>
      <p:ext uri="{BB962C8B-B14F-4D97-AF65-F5344CB8AC3E}">
        <p14:creationId xmlns:p14="http://schemas.microsoft.com/office/powerpoint/2010/main" val="40845812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第五期事業ポートフォリオ">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20986" y="217504"/>
            <a:ext cx="6551895" cy="676276"/>
          </a:xfrm>
        </p:spPr>
        <p:txBody>
          <a:bodyPr anchor="b"/>
          <a:lstStyle/>
          <a:p>
            <a:r>
              <a:rPr lang="ja-JP" altLang="en-US"/>
              <a:t>タイトルを入力タイトルを入力</a:t>
            </a:r>
          </a:p>
        </p:txBody>
      </p:sp>
      <p:sp>
        <p:nvSpPr>
          <p:cNvPr id="3" name="Rectangle 5"/>
          <p:cNvSpPr>
            <a:spLocks noGrp="1" noChangeArrowheads="1"/>
          </p:cNvSpPr>
          <p:nvPr>
            <p:ph type="dt" sz="half" idx="10"/>
          </p:nvPr>
        </p:nvSpPr>
        <p:spPr>
          <a:ln/>
        </p:spPr>
        <p:txBody>
          <a:bodyPr/>
          <a:lstStyle>
            <a:lvl1pPr>
              <a:defRPr>
                <a:latin typeface="Meiryo UI" panose="020B0604030504040204" pitchFamily="34" charset="-128"/>
                <a:ea typeface="Meiryo UI" panose="020B0604030504040204" pitchFamily="34" charset="-128"/>
              </a:defRPr>
            </a:lvl1pPr>
          </a:lstStyle>
          <a:p>
            <a:fld id="{D31929FE-337A-A94E-9275-11A6C3A3B5EC}" type="datetime1">
              <a:rPr lang="ja-JP" altLang="en-US" smtClean="0"/>
              <a:pPr/>
              <a:t>2023/8/28</a:t>
            </a:fld>
            <a:endParaRPr lang="ja-JP" altLang="en-US"/>
          </a:p>
        </p:txBody>
      </p:sp>
      <p:sp>
        <p:nvSpPr>
          <p:cNvPr id="4" name="Rectangle 6"/>
          <p:cNvSpPr>
            <a:spLocks noGrp="1" noChangeArrowheads="1"/>
          </p:cNvSpPr>
          <p:nvPr>
            <p:ph type="ftr" sz="quarter" idx="11"/>
          </p:nvPr>
        </p:nvSpPr>
        <p:spPr>
          <a:ln/>
        </p:spPr>
        <p:txBody>
          <a:bodyPr/>
          <a:lstStyle>
            <a:lvl1pPr>
              <a:defRPr>
                <a:latin typeface="Meiryo UI" panose="020B0604030504040204" pitchFamily="34" charset="-128"/>
                <a:ea typeface="Meiryo UI" panose="020B0604030504040204" pitchFamily="34" charset="-128"/>
              </a:defRPr>
            </a:lvl1pPr>
          </a:lstStyle>
          <a:p>
            <a:endParaRPr lang="ja-JP" altLang="en-US"/>
          </a:p>
        </p:txBody>
      </p:sp>
      <p:sp>
        <p:nvSpPr>
          <p:cNvPr id="5" name="Rectangle 7"/>
          <p:cNvSpPr>
            <a:spLocks noGrp="1" noChangeArrowheads="1"/>
          </p:cNvSpPr>
          <p:nvPr>
            <p:ph type="sldNum" sz="quarter" idx="12"/>
          </p:nvPr>
        </p:nvSpPr>
        <p:spPr>
          <a:ln/>
        </p:spPr>
        <p:txBody>
          <a:bodyPr/>
          <a:lstStyle>
            <a:lvl1pPr>
              <a:defRPr>
                <a:latin typeface="Meiryo UI" panose="020B0604030504040204" pitchFamily="34" charset="-128"/>
                <a:ea typeface="Meiryo UI" panose="020B0604030504040204" pitchFamily="34" charset="-128"/>
              </a:defRPr>
            </a:lvl1pPr>
          </a:lstStyle>
          <a:p>
            <a:fld id="{DBFB1F43-6F2E-4538-AABB-23AEDF146290}" type="slidenum">
              <a:rPr lang="ja-JP" altLang="en-US" smtClean="0"/>
              <a:pPr/>
              <a:t>‹#›</a:t>
            </a:fld>
            <a:endParaRPr lang="ja-JP" altLang="en-US"/>
          </a:p>
        </p:txBody>
      </p:sp>
      <p:pic>
        <p:nvPicPr>
          <p:cNvPr id="47" name="図 46" descr="ダイアグラム&#10;&#10;自動的に生成された説明">
            <a:extLst>
              <a:ext uri="{FF2B5EF4-FFF2-40B4-BE49-F238E27FC236}">
                <a16:creationId xmlns:a16="http://schemas.microsoft.com/office/drawing/2014/main" id="{8310D3A5-EC5A-78D2-C9E2-AC661362E4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875" y="1342736"/>
            <a:ext cx="8124251" cy="4839607"/>
          </a:xfrm>
          <a:prstGeom prst="rect">
            <a:avLst/>
          </a:prstGeom>
        </p:spPr>
      </p:pic>
    </p:spTree>
    <p:extLst>
      <p:ext uri="{BB962C8B-B14F-4D97-AF65-F5344CB8AC3E}">
        <p14:creationId xmlns:p14="http://schemas.microsoft.com/office/powerpoint/2010/main" val="255582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atin typeface="Meiryo UI" panose="020B0604030504040204" pitchFamily="34" charset="-128"/>
                <a:ea typeface="Meiryo UI" panose="020B0604030504040204" pitchFamily="34" charset="-128"/>
              </a:defRPr>
            </a:lvl1pPr>
          </a:lstStyle>
          <a:p>
            <a:fld id="{10A7C1D4-3D66-D048-8804-739B927DAA39}" type="datetime1">
              <a:rPr lang="ja-JP" altLang="en-US" smtClean="0"/>
              <a:pPr/>
              <a:t>2023/8/28</a:t>
            </a:fld>
            <a:endParaRPr lang="ja-JP" altLang="en-US"/>
          </a:p>
        </p:txBody>
      </p:sp>
      <p:sp>
        <p:nvSpPr>
          <p:cNvPr id="3" name="Rectangle 6"/>
          <p:cNvSpPr>
            <a:spLocks noGrp="1" noChangeArrowheads="1"/>
          </p:cNvSpPr>
          <p:nvPr>
            <p:ph type="ftr" sz="quarter" idx="11"/>
          </p:nvPr>
        </p:nvSpPr>
        <p:spPr>
          <a:ln/>
        </p:spPr>
        <p:txBody>
          <a:bodyPr/>
          <a:lstStyle>
            <a:lvl1pPr>
              <a:defRPr>
                <a:latin typeface="Meiryo UI" panose="020B0604030504040204" pitchFamily="34" charset="-128"/>
                <a:ea typeface="Meiryo UI" panose="020B0604030504040204" pitchFamily="34" charset="-128"/>
              </a:defRPr>
            </a:lvl1pPr>
          </a:lstStyle>
          <a:p>
            <a:endParaRPr lang="ja-JP" altLang="en-US"/>
          </a:p>
        </p:txBody>
      </p:sp>
      <p:sp>
        <p:nvSpPr>
          <p:cNvPr id="4" name="Rectangle 7"/>
          <p:cNvSpPr>
            <a:spLocks noGrp="1" noChangeArrowheads="1"/>
          </p:cNvSpPr>
          <p:nvPr>
            <p:ph type="sldNum" sz="quarter" idx="12"/>
          </p:nvPr>
        </p:nvSpPr>
        <p:spPr>
          <a:ln/>
        </p:spPr>
        <p:txBody>
          <a:bodyPr/>
          <a:lstStyle>
            <a:lvl1pPr>
              <a:defRPr>
                <a:latin typeface="Meiryo UI" panose="020B0604030504040204" pitchFamily="34" charset="-128"/>
                <a:ea typeface="Meiryo UI" panose="020B0604030504040204" pitchFamily="34" charset="-128"/>
              </a:defRPr>
            </a:lvl1pPr>
          </a:lstStyle>
          <a:p>
            <a:fld id="{DBFB1F43-6F2E-4538-AABB-23AEDF146290}" type="slidenum">
              <a:rPr lang="ja-JP" altLang="en-US" smtClean="0"/>
              <a:pPr/>
              <a:t>‹#›</a:t>
            </a:fld>
            <a:endParaRPr lang="ja-JP" altLang="en-US"/>
          </a:p>
        </p:txBody>
      </p:sp>
    </p:spTree>
    <p:extLst>
      <p:ext uri="{BB962C8B-B14F-4D97-AF65-F5344CB8AC3E}">
        <p14:creationId xmlns:p14="http://schemas.microsoft.com/office/powerpoint/2010/main" val="1964927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タイトル スライド">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410295" y="2514600"/>
            <a:ext cx="9085289" cy="1656229"/>
          </a:xfrm>
        </p:spPr>
        <p:txBody>
          <a:bodyPr/>
          <a:lstStyle>
            <a:lvl1pPr algn="ctr">
              <a:spcBef>
                <a:spcPts val="0"/>
              </a:spcBef>
              <a:spcAft>
                <a:spcPts val="0"/>
              </a:spcAft>
              <a:defRPr sz="3200"/>
            </a:lvl1pPr>
          </a:lstStyle>
          <a:p>
            <a:pPr lvl="0"/>
            <a:r>
              <a:rPr lang="ja-JP" altLang="en-US" noProof="0" dirty="0"/>
              <a:t>マスタ タイトルの書式設定</a:t>
            </a:r>
          </a:p>
        </p:txBody>
      </p:sp>
      <p:sp>
        <p:nvSpPr>
          <p:cNvPr id="36867" name="Rectangle 3"/>
          <p:cNvSpPr>
            <a:spLocks noGrp="1" noChangeArrowheads="1"/>
          </p:cNvSpPr>
          <p:nvPr>
            <p:ph type="subTitle" idx="1"/>
          </p:nvPr>
        </p:nvSpPr>
        <p:spPr>
          <a:xfrm>
            <a:off x="408422" y="4800600"/>
            <a:ext cx="9040237" cy="1224170"/>
          </a:xfrm>
        </p:spPr>
        <p:txBody>
          <a:bodyPr anchor="ctr"/>
          <a:lstStyle>
            <a:lvl1pPr marL="0" indent="0" algn="ctr">
              <a:buFont typeface="Wingdings" pitchFamily="2" charset="2"/>
              <a:buNone/>
              <a:defRPr sz="2400"/>
            </a:lvl1pPr>
          </a:lstStyle>
          <a:p>
            <a:pPr lvl="0"/>
            <a:r>
              <a:rPr lang="ja-JP" altLang="en-US" noProof="0" dirty="0"/>
              <a:t>マスタ サブタイトルの書式設定</a:t>
            </a:r>
          </a:p>
        </p:txBody>
      </p:sp>
      <p:sp>
        <p:nvSpPr>
          <p:cNvPr id="11" name="Line 8"/>
          <p:cNvSpPr>
            <a:spLocks noChangeShapeType="1"/>
          </p:cNvSpPr>
          <p:nvPr userDrawn="1"/>
        </p:nvSpPr>
        <p:spPr bwMode="auto">
          <a:xfrm>
            <a:off x="344361" y="6597650"/>
            <a:ext cx="921715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2400">
              <a:solidFill>
                <a:srgbClr val="003399"/>
              </a:solidFill>
              <a:latin typeface="ＭＳ Ｐゴシック" pitchFamily="50" charset="-128"/>
              <a:ea typeface="ＭＳ Ｐゴシック" pitchFamily="50" charset="-128"/>
            </a:endParaRPr>
          </a:p>
        </p:txBody>
      </p:sp>
      <p:sp>
        <p:nvSpPr>
          <p:cNvPr id="13" name="Rectangle 12"/>
          <p:cNvSpPr>
            <a:spLocks noChangeArrowheads="1"/>
          </p:cNvSpPr>
          <p:nvPr userDrawn="1"/>
        </p:nvSpPr>
        <p:spPr bwMode="auto">
          <a:xfrm>
            <a:off x="108000" y="6624000"/>
            <a:ext cx="31115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ja-JP" sz="1000" dirty="0">
                <a:solidFill>
                  <a:srgbClr val="000000"/>
                </a:solidFill>
                <a:latin typeface="HGP創英角ｺﾞｼｯｸUB"/>
                <a:ea typeface="メイリオ" pitchFamily="50" charset="-128"/>
                <a:cs typeface="メイリオ" pitchFamily="50" charset="-128"/>
              </a:rPr>
              <a:t>Copyright © 2013-2023  IPA, All Rights Reserved</a:t>
            </a:r>
          </a:p>
        </p:txBody>
      </p:sp>
      <p:sp>
        <p:nvSpPr>
          <p:cNvPr id="5" name="Text Box 5"/>
          <p:cNvSpPr txBox="1">
            <a:spLocks noChangeArrowheads="1"/>
          </p:cNvSpPr>
          <p:nvPr/>
        </p:nvSpPr>
        <p:spPr bwMode="auto">
          <a:xfrm>
            <a:off x="228600" y="990600"/>
            <a:ext cx="322876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rgbClr val="003399"/>
                </a:solidFill>
                <a:latin typeface="ＭＳ Ｐゴシック" pitchFamily="50" charset="-128"/>
                <a:ea typeface="ＭＳ Ｐゴシック" pitchFamily="50" charset="-128"/>
              </a:defRPr>
            </a:lvl1pPr>
            <a:lvl2pPr marL="742950" indent="-285750" eaLnBrk="0" hangingPunct="0">
              <a:defRPr kumimoji="1" sz="2400">
                <a:solidFill>
                  <a:srgbClr val="003399"/>
                </a:solidFill>
                <a:latin typeface="ＭＳ Ｐゴシック" pitchFamily="50" charset="-128"/>
                <a:ea typeface="ＭＳ Ｐゴシック" pitchFamily="50" charset="-128"/>
              </a:defRPr>
            </a:lvl2pPr>
            <a:lvl3pPr marL="1143000" indent="-228600" eaLnBrk="0" hangingPunct="0">
              <a:defRPr kumimoji="1" sz="2400">
                <a:solidFill>
                  <a:srgbClr val="003399"/>
                </a:solidFill>
                <a:latin typeface="ＭＳ Ｐゴシック" pitchFamily="50" charset="-128"/>
                <a:ea typeface="ＭＳ Ｐゴシック" pitchFamily="50" charset="-128"/>
              </a:defRPr>
            </a:lvl3pPr>
            <a:lvl4pPr marL="1600200" indent="-228600" eaLnBrk="0" hangingPunct="0">
              <a:defRPr kumimoji="1" sz="2400">
                <a:solidFill>
                  <a:srgbClr val="003399"/>
                </a:solidFill>
                <a:latin typeface="ＭＳ Ｐゴシック" pitchFamily="50" charset="-128"/>
                <a:ea typeface="ＭＳ Ｐゴシック" pitchFamily="50" charset="-128"/>
              </a:defRPr>
            </a:lvl4pPr>
            <a:lvl5pPr marL="2057400" indent="-228600" eaLnBrk="0" hangingPunct="0">
              <a:defRPr kumimoji="1" sz="2400">
                <a:solidFill>
                  <a:srgbClr val="003399"/>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9pPr>
          </a:lstStyle>
          <a:p>
            <a:pPr eaLnBrk="1" hangingPunct="1">
              <a:spcBef>
                <a:spcPct val="50000"/>
              </a:spcBef>
              <a:defRPr/>
            </a:pPr>
            <a:r>
              <a:rPr lang="en-US" altLang="ja-JP" sz="1000" b="1" dirty="0">
                <a:solidFill>
                  <a:srgbClr val="000000"/>
                </a:solidFill>
                <a:latin typeface="Arial" charset="0"/>
              </a:rPr>
              <a:t>Information-technology Promotion Agency, Japan</a:t>
            </a:r>
          </a:p>
        </p:txBody>
      </p:sp>
      <p:sp>
        <p:nvSpPr>
          <p:cNvPr id="17" name="テキスト ボックス 16"/>
          <p:cNvSpPr txBox="1"/>
          <p:nvPr userDrawn="1"/>
        </p:nvSpPr>
        <p:spPr>
          <a:xfrm>
            <a:off x="228600" y="1211254"/>
            <a:ext cx="3060000" cy="302327"/>
          </a:xfrm>
          <a:prstGeom prst="rect">
            <a:avLst/>
          </a:prstGeom>
          <a:noFill/>
        </p:spPr>
        <p:txBody>
          <a:bodyPr wrap="square" rtlCol="0" anchor="ctr">
            <a:spAutoFit/>
          </a:bodyPr>
          <a:lstStyle/>
          <a:p>
            <a:pPr>
              <a:lnSpc>
                <a:spcPts val="1800"/>
              </a:lnSpc>
            </a:pPr>
            <a:r>
              <a:rPr kumimoji="1" lang="en-US" altLang="ja-JP" sz="1400" b="0" dirty="0">
                <a:solidFill>
                  <a:srgbClr val="0000A8"/>
                </a:solidFill>
                <a:latin typeface="Tahoma" pitchFamily="34" charset="0"/>
                <a:cs typeface="Tahoma" pitchFamily="34" charset="0"/>
              </a:rPr>
              <a:t>Digital Infrastructure Center</a:t>
            </a:r>
            <a:endParaRPr kumimoji="1" lang="ja-JP" altLang="en-US" sz="1400" b="0" dirty="0">
              <a:solidFill>
                <a:srgbClr val="0000A8"/>
              </a:solidFill>
              <a:latin typeface="Tahoma" pitchFamily="34" charset="0"/>
              <a:cs typeface="Tahoma" pitchFamily="34" charset="0"/>
            </a:endParaRPr>
          </a:p>
        </p:txBody>
      </p:sp>
      <p:pic>
        <p:nvPicPr>
          <p:cNvPr id="1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 y="0"/>
            <a:ext cx="3368346" cy="11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7">
            <a:extLst>
              <a:ext uri="{FF2B5EF4-FFF2-40B4-BE49-F238E27FC236}">
                <a16:creationId xmlns:a16="http://schemas.microsoft.com/office/drawing/2014/main" id="{BBC9D53B-46AF-93E3-D21F-5F58B72ABCD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6696000" y="6664325"/>
            <a:ext cx="323850"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9">
            <a:extLst>
              <a:ext uri="{FF2B5EF4-FFF2-40B4-BE49-F238E27FC236}">
                <a16:creationId xmlns:a16="http://schemas.microsoft.com/office/drawing/2014/main" id="{AB32BB93-4929-48A7-5601-7EB95AFE5095}"/>
              </a:ext>
            </a:extLst>
          </p:cNvPr>
          <p:cNvSpPr txBox="1">
            <a:spLocks noChangeArrowheads="1"/>
          </p:cNvSpPr>
          <p:nvPr userDrawn="1"/>
        </p:nvSpPr>
        <p:spPr bwMode="auto">
          <a:xfrm>
            <a:off x="7020000" y="6588000"/>
            <a:ext cx="2880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rgbClr val="003399"/>
                </a:solidFill>
                <a:latin typeface="ＭＳ Ｐゴシック" pitchFamily="50" charset="-128"/>
                <a:ea typeface="ＭＳ Ｐゴシック" pitchFamily="50" charset="-128"/>
              </a:defRPr>
            </a:lvl1pPr>
            <a:lvl2pPr marL="742950" indent="-285750" eaLnBrk="0" hangingPunct="0">
              <a:defRPr kumimoji="1" sz="2400">
                <a:solidFill>
                  <a:srgbClr val="003399"/>
                </a:solidFill>
                <a:latin typeface="ＭＳ Ｐゴシック" pitchFamily="50" charset="-128"/>
                <a:ea typeface="ＭＳ Ｐゴシック" pitchFamily="50" charset="-128"/>
              </a:defRPr>
            </a:lvl2pPr>
            <a:lvl3pPr marL="1143000" indent="-228600" eaLnBrk="0" hangingPunct="0">
              <a:defRPr kumimoji="1" sz="2400">
                <a:solidFill>
                  <a:srgbClr val="003399"/>
                </a:solidFill>
                <a:latin typeface="ＭＳ Ｐゴシック" pitchFamily="50" charset="-128"/>
                <a:ea typeface="ＭＳ Ｐゴシック" pitchFamily="50" charset="-128"/>
              </a:defRPr>
            </a:lvl3pPr>
            <a:lvl4pPr marL="1600200" indent="-228600" eaLnBrk="0" hangingPunct="0">
              <a:defRPr kumimoji="1" sz="2400">
                <a:solidFill>
                  <a:srgbClr val="003399"/>
                </a:solidFill>
                <a:latin typeface="ＭＳ Ｐゴシック" pitchFamily="50" charset="-128"/>
                <a:ea typeface="ＭＳ Ｐゴシック" pitchFamily="50" charset="-128"/>
              </a:defRPr>
            </a:lvl4pPr>
            <a:lvl5pPr marL="2057400" indent="-228600" eaLnBrk="0" hangingPunct="0">
              <a:defRPr kumimoji="1" sz="2400">
                <a:solidFill>
                  <a:srgbClr val="003399"/>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9pPr>
          </a:lstStyle>
          <a:p>
            <a:pPr eaLnBrk="1" hangingPunct="1">
              <a:defRPr/>
            </a:pPr>
            <a:r>
              <a:rPr lang="en-US" altLang="ja-JP" sz="1400" b="1" dirty="0">
                <a:solidFill>
                  <a:srgbClr val="000099"/>
                </a:solidFill>
                <a:latin typeface="Arial" charset="0"/>
              </a:rPr>
              <a:t>Digital Infrastructure Center</a:t>
            </a:r>
          </a:p>
        </p:txBody>
      </p:sp>
    </p:spTree>
    <p:extLst>
      <p:ext uri="{BB962C8B-B14F-4D97-AF65-F5344CB8AC3E}">
        <p14:creationId xmlns:p14="http://schemas.microsoft.com/office/powerpoint/2010/main" val="119899958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8909C-8621-ABA6-183D-463C7012AF76}"/>
              </a:ext>
            </a:extLst>
          </p:cNvPr>
          <p:cNvSpPr>
            <a:spLocks noGrp="1"/>
          </p:cNvSpPr>
          <p:nvPr>
            <p:ph type="title" hasCustomPrompt="1"/>
          </p:nvPr>
        </p:nvSpPr>
        <p:spPr/>
        <p:txBody>
          <a:bodyPr/>
          <a:lstStyle>
            <a:lvl1pPr>
              <a:defRPr>
                <a:latin typeface="Meiryo UI" panose="020B0604030504040204" pitchFamily="34" charset="-128"/>
                <a:ea typeface="Meiryo UI" panose="020B0604030504040204" pitchFamily="34" charset="-128"/>
              </a:defRPr>
            </a:lvl1pPr>
          </a:lstStyle>
          <a:p>
            <a:r>
              <a:rPr lang="ja-JP" altLang="en-US"/>
              <a:t>タイトルを入力タイトルを入力</a:t>
            </a:r>
            <a:endParaRPr kumimoji="1" lang="ja-JP" altLang="en-US"/>
          </a:p>
        </p:txBody>
      </p:sp>
      <p:sp>
        <p:nvSpPr>
          <p:cNvPr id="3" name="日付プレースホルダー 2">
            <a:extLst>
              <a:ext uri="{FF2B5EF4-FFF2-40B4-BE49-F238E27FC236}">
                <a16:creationId xmlns:a16="http://schemas.microsoft.com/office/drawing/2014/main" id="{33A82078-6839-1A03-5E74-80B4B6BBBCDE}"/>
              </a:ext>
            </a:extLst>
          </p:cNvPr>
          <p:cNvSpPr>
            <a:spLocks noGrp="1"/>
          </p:cNvSpPr>
          <p:nvPr>
            <p:ph type="dt" sz="half" idx="10"/>
          </p:nvPr>
        </p:nvSpPr>
        <p:spPr/>
        <p:txBody>
          <a:bodyPr/>
          <a:lstStyle/>
          <a:p>
            <a:fld id="{EAF7B99B-EE61-554D-ADDE-1BE8873B1F62}" type="datetime1">
              <a:rPr lang="ja-JP" altLang="en-US" smtClean="0"/>
              <a:t>2023/8/28</a:t>
            </a:fld>
            <a:endParaRPr lang="ja-JP" altLang="en-US"/>
          </a:p>
        </p:txBody>
      </p:sp>
      <p:sp>
        <p:nvSpPr>
          <p:cNvPr id="4" name="フッター プレースホルダー 3">
            <a:extLst>
              <a:ext uri="{FF2B5EF4-FFF2-40B4-BE49-F238E27FC236}">
                <a16:creationId xmlns:a16="http://schemas.microsoft.com/office/drawing/2014/main" id="{EDB42A8C-73A3-5190-B295-1FB7B134C5D8}"/>
              </a:ext>
            </a:extLst>
          </p:cNvPr>
          <p:cNvSpPr>
            <a:spLocks noGrp="1"/>
          </p:cNvSpPr>
          <p:nvPr>
            <p:ph type="ftr" sz="quarter" idx="11"/>
          </p:nvPr>
        </p:nvSpPr>
        <p:spPr/>
        <p:txBody>
          <a:bodyPr/>
          <a:lstStyle/>
          <a:p>
            <a:endParaRPr lang="ja-JP" altLang="en-US"/>
          </a:p>
        </p:txBody>
      </p:sp>
      <p:sp>
        <p:nvSpPr>
          <p:cNvPr id="5" name="スライド番号プレースホルダー 4">
            <a:extLst>
              <a:ext uri="{FF2B5EF4-FFF2-40B4-BE49-F238E27FC236}">
                <a16:creationId xmlns:a16="http://schemas.microsoft.com/office/drawing/2014/main" id="{7E1B04D9-1260-ED19-8055-A4C8F0465ABD}"/>
              </a:ext>
            </a:extLst>
          </p:cNvPr>
          <p:cNvSpPr>
            <a:spLocks noGrp="1"/>
          </p:cNvSpPr>
          <p:nvPr>
            <p:ph type="sldNum" sz="quarter" idx="12"/>
          </p:nvPr>
        </p:nvSpPr>
        <p:spPr/>
        <p:txBody>
          <a:bodyPr/>
          <a:lstStyle/>
          <a:p>
            <a:fld id="{DBFB1F43-6F2E-4538-AABB-23AEDF146290}" type="slidenum">
              <a:rPr lang="ja-JP" altLang="en-US" smtClean="0"/>
              <a:pPr/>
              <a:t>‹#›</a:t>
            </a:fld>
            <a:endParaRPr lang="ja-JP" altLang="en-US"/>
          </a:p>
        </p:txBody>
      </p:sp>
      <p:sp>
        <p:nvSpPr>
          <p:cNvPr id="6" name="コンテンツ プレースホルダー 2">
            <a:extLst>
              <a:ext uri="{FF2B5EF4-FFF2-40B4-BE49-F238E27FC236}">
                <a16:creationId xmlns:a16="http://schemas.microsoft.com/office/drawing/2014/main" id="{49DB83D1-A824-C593-83C4-654268DFF3CE}"/>
              </a:ext>
            </a:extLst>
          </p:cNvPr>
          <p:cNvSpPr>
            <a:spLocks noGrp="1"/>
          </p:cNvSpPr>
          <p:nvPr>
            <p:ph idx="1" hasCustomPrompt="1"/>
          </p:nvPr>
        </p:nvSpPr>
        <p:spPr>
          <a:xfrm>
            <a:off x="4055271" y="1409520"/>
            <a:ext cx="4508918" cy="4691063"/>
          </a:xfrm>
        </p:spPr>
        <p:txBody>
          <a:bodyPr/>
          <a:lstStyle>
            <a:lvl1pPr marL="0" indent="0">
              <a:buNone/>
              <a:defRPr baseline="0">
                <a:solidFill>
                  <a:srgbClr val="24235C"/>
                </a:solidFill>
                <a:latin typeface="Meiryo UI" panose="020B0604030504040204" pitchFamily="34" charset="-128"/>
                <a:ea typeface="Meiryo UI" panose="020B0604030504040204" pitchFamily="34" charset="-128"/>
              </a:defRPr>
            </a:lvl1pPr>
          </a:lstStyle>
          <a:p>
            <a:r>
              <a:rPr kumimoji="1" lang="ja-JP" altLang="en-US"/>
              <a:t>テキストを入力</a:t>
            </a:r>
          </a:p>
        </p:txBody>
      </p:sp>
      <p:sp>
        <p:nvSpPr>
          <p:cNvPr id="7" name="テキスト プレースホルダー 3">
            <a:extLst>
              <a:ext uri="{FF2B5EF4-FFF2-40B4-BE49-F238E27FC236}">
                <a16:creationId xmlns:a16="http://schemas.microsoft.com/office/drawing/2014/main" id="{83557190-D0A6-F172-F598-C588F9829EF0}"/>
              </a:ext>
            </a:extLst>
          </p:cNvPr>
          <p:cNvSpPr>
            <a:spLocks noGrp="1"/>
          </p:cNvSpPr>
          <p:nvPr>
            <p:ph type="body" sz="half" idx="2" hasCustomPrompt="1"/>
          </p:nvPr>
        </p:nvSpPr>
        <p:spPr>
          <a:xfrm>
            <a:off x="520985" y="1409521"/>
            <a:ext cx="3333068" cy="4691063"/>
          </a:xfrm>
        </p:spPr>
        <p:txBody>
          <a:bodyPr/>
          <a:lstStyle>
            <a:lvl1pPr marL="0" indent="0">
              <a:buNone/>
              <a:defRPr baseline="0">
                <a:solidFill>
                  <a:srgbClr val="24235C"/>
                </a:solidFill>
                <a:latin typeface="Meiryo UI" panose="020B0604030504040204" pitchFamily="34" charset="-128"/>
                <a:ea typeface="Meiryo UI" panose="020B0604030504040204" pitchFamily="34" charset="-128"/>
              </a:defRPr>
            </a:lvl1pPr>
          </a:lstStyle>
          <a:p>
            <a:r>
              <a:rPr kumimoji="1" lang="ja-JP" altLang="en-US"/>
              <a:t>テキストを入力</a:t>
            </a:r>
          </a:p>
        </p:txBody>
      </p:sp>
    </p:spTree>
    <p:extLst>
      <p:ext uri="{BB962C8B-B14F-4D97-AF65-F5344CB8AC3E}">
        <p14:creationId xmlns:p14="http://schemas.microsoft.com/office/powerpoint/2010/main" val="1038953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97B23F0F-09AA-941E-F922-22034250DF33}"/>
              </a:ext>
            </a:extLst>
          </p:cNvPr>
          <p:cNvSpPr>
            <a:spLocks noGrp="1"/>
          </p:cNvSpPr>
          <p:nvPr>
            <p:ph type="dt" sz="half" idx="10"/>
          </p:nvPr>
        </p:nvSpPr>
        <p:spPr/>
        <p:txBody>
          <a:bodyPr/>
          <a:lstStyle/>
          <a:p>
            <a:fld id="{C8B6247D-9A13-D548-B67B-9A012379A535}" type="datetime1">
              <a:rPr lang="ja-JP" altLang="en-US" smtClean="0"/>
              <a:t>2023/8/28</a:t>
            </a:fld>
            <a:endParaRPr lang="ja-JP" altLang="en-US"/>
          </a:p>
        </p:txBody>
      </p:sp>
      <p:sp>
        <p:nvSpPr>
          <p:cNvPr id="4" name="フッター プレースホルダー 3">
            <a:extLst>
              <a:ext uri="{FF2B5EF4-FFF2-40B4-BE49-F238E27FC236}">
                <a16:creationId xmlns:a16="http://schemas.microsoft.com/office/drawing/2014/main" id="{80176F45-0B73-F10B-10B1-6CF95AB34868}"/>
              </a:ext>
            </a:extLst>
          </p:cNvPr>
          <p:cNvSpPr>
            <a:spLocks noGrp="1"/>
          </p:cNvSpPr>
          <p:nvPr>
            <p:ph type="ftr" sz="quarter" idx="11"/>
          </p:nvPr>
        </p:nvSpPr>
        <p:spPr/>
        <p:txBody>
          <a:bodyPr/>
          <a:lstStyle/>
          <a:p>
            <a:endParaRPr lang="ja-JP" altLang="en-US"/>
          </a:p>
        </p:txBody>
      </p:sp>
      <p:sp>
        <p:nvSpPr>
          <p:cNvPr id="5" name="スライド番号プレースホルダー 4">
            <a:extLst>
              <a:ext uri="{FF2B5EF4-FFF2-40B4-BE49-F238E27FC236}">
                <a16:creationId xmlns:a16="http://schemas.microsoft.com/office/drawing/2014/main" id="{04A7E5BE-AF6C-B910-24C6-C89F2F758006}"/>
              </a:ext>
            </a:extLst>
          </p:cNvPr>
          <p:cNvSpPr>
            <a:spLocks noGrp="1"/>
          </p:cNvSpPr>
          <p:nvPr>
            <p:ph type="sldNum" sz="quarter" idx="12"/>
          </p:nvPr>
        </p:nvSpPr>
        <p:spPr/>
        <p:txBody>
          <a:bodyPr/>
          <a:lstStyle/>
          <a:p>
            <a:fld id="{DBFB1F43-6F2E-4538-AABB-23AEDF146290}" type="slidenum">
              <a:rPr lang="ja-JP" altLang="en-US" smtClean="0"/>
              <a:pPr/>
              <a:t>‹#›</a:t>
            </a:fld>
            <a:endParaRPr lang="ja-JP" altLang="en-US"/>
          </a:p>
        </p:txBody>
      </p:sp>
      <p:sp>
        <p:nvSpPr>
          <p:cNvPr id="6" name="タイトル 1">
            <a:extLst>
              <a:ext uri="{FF2B5EF4-FFF2-40B4-BE49-F238E27FC236}">
                <a16:creationId xmlns:a16="http://schemas.microsoft.com/office/drawing/2014/main" id="{76087650-A42E-F9E5-E21F-1147D4F86C96}"/>
              </a:ext>
            </a:extLst>
          </p:cNvPr>
          <p:cNvSpPr txBox="1">
            <a:spLocks/>
          </p:cNvSpPr>
          <p:nvPr userDrawn="1"/>
        </p:nvSpPr>
        <p:spPr bwMode="auto">
          <a:xfrm>
            <a:off x="520986" y="4895850"/>
            <a:ext cx="8341584"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prstTxWarp prst="textNoShape">
              <a:avLst/>
            </a:prstTxWarp>
          </a:bodyPr>
          <a:lstStyle>
            <a:lvl1pPr algn="l" rtl="0" eaLnBrk="1" fontAlgn="base" hangingPunct="1">
              <a:spcBef>
                <a:spcPct val="0"/>
              </a:spcBef>
              <a:spcAft>
                <a:spcPct val="0"/>
              </a:spcAft>
              <a:defRPr kumimoji="1" sz="2000" b="1" baseline="0">
                <a:solidFill>
                  <a:srgbClr val="140858"/>
                </a:solidFill>
                <a:latin typeface="メイリオ" panose="020B0604030504040204" pitchFamily="50" charset="-128"/>
                <a:ea typeface="メイリオ" panose="020B0604030504040204" pitchFamily="50" charset="-128"/>
                <a:cs typeface="+mj-cs"/>
              </a:defRPr>
            </a:lvl1pPr>
            <a:lvl2pPr algn="l" rtl="0" eaLnBrk="1" fontAlgn="base" hangingPunct="1">
              <a:spcBef>
                <a:spcPct val="0"/>
              </a:spcBef>
              <a:spcAft>
                <a:spcPct val="0"/>
              </a:spcAft>
              <a:defRPr kumimoji="1" sz="3600">
                <a:solidFill>
                  <a:srgbClr val="000066"/>
                </a:solidFill>
                <a:latin typeface="Arial" charset="0"/>
                <a:ea typeface="ＭＳ Ｐゴシック" charset="-128"/>
              </a:defRPr>
            </a:lvl2pPr>
            <a:lvl3pPr algn="l" rtl="0" eaLnBrk="1" fontAlgn="base" hangingPunct="1">
              <a:spcBef>
                <a:spcPct val="0"/>
              </a:spcBef>
              <a:spcAft>
                <a:spcPct val="0"/>
              </a:spcAft>
              <a:defRPr kumimoji="1" sz="3600">
                <a:solidFill>
                  <a:srgbClr val="000066"/>
                </a:solidFill>
                <a:latin typeface="Arial" charset="0"/>
                <a:ea typeface="ＭＳ Ｐゴシック" charset="-128"/>
              </a:defRPr>
            </a:lvl3pPr>
            <a:lvl4pPr algn="l" rtl="0" eaLnBrk="1" fontAlgn="base" hangingPunct="1">
              <a:spcBef>
                <a:spcPct val="0"/>
              </a:spcBef>
              <a:spcAft>
                <a:spcPct val="0"/>
              </a:spcAft>
              <a:defRPr kumimoji="1" sz="3600">
                <a:solidFill>
                  <a:srgbClr val="000066"/>
                </a:solidFill>
                <a:latin typeface="Arial" charset="0"/>
                <a:ea typeface="ＭＳ Ｐゴシック" charset="-128"/>
              </a:defRPr>
            </a:lvl4pPr>
            <a:lvl5pPr algn="l" rtl="0" eaLnBrk="1" fontAlgn="base" hangingPunct="1">
              <a:spcBef>
                <a:spcPct val="0"/>
              </a:spcBef>
              <a:spcAft>
                <a:spcPct val="0"/>
              </a:spcAft>
              <a:defRPr kumimoji="1" sz="3600">
                <a:solidFill>
                  <a:srgbClr val="000066"/>
                </a:solidFill>
                <a:latin typeface="Arial" charset="0"/>
                <a:ea typeface="ＭＳ Ｐゴシック" charset="-128"/>
              </a:defRPr>
            </a:lvl5pPr>
            <a:lvl6pPr marL="457198" algn="l" rtl="0" eaLnBrk="1" fontAlgn="base" hangingPunct="1">
              <a:spcBef>
                <a:spcPct val="0"/>
              </a:spcBef>
              <a:spcAft>
                <a:spcPct val="0"/>
              </a:spcAft>
              <a:defRPr kumimoji="1" sz="3600">
                <a:solidFill>
                  <a:srgbClr val="003399"/>
                </a:solidFill>
                <a:latin typeface="Arial" charset="0"/>
                <a:ea typeface="ＭＳ Ｐゴシック" charset="-128"/>
              </a:defRPr>
            </a:lvl6pPr>
            <a:lvl7pPr marL="914395" algn="l" rtl="0" eaLnBrk="1" fontAlgn="base" hangingPunct="1">
              <a:spcBef>
                <a:spcPct val="0"/>
              </a:spcBef>
              <a:spcAft>
                <a:spcPct val="0"/>
              </a:spcAft>
              <a:defRPr kumimoji="1" sz="3600">
                <a:solidFill>
                  <a:srgbClr val="003399"/>
                </a:solidFill>
                <a:latin typeface="Arial" charset="0"/>
                <a:ea typeface="ＭＳ Ｐゴシック" charset="-128"/>
              </a:defRPr>
            </a:lvl7pPr>
            <a:lvl8pPr marL="1371592" algn="l" rtl="0" eaLnBrk="1" fontAlgn="base" hangingPunct="1">
              <a:spcBef>
                <a:spcPct val="0"/>
              </a:spcBef>
              <a:spcAft>
                <a:spcPct val="0"/>
              </a:spcAft>
              <a:defRPr kumimoji="1" sz="3600">
                <a:solidFill>
                  <a:srgbClr val="003399"/>
                </a:solidFill>
                <a:latin typeface="Arial" charset="0"/>
                <a:ea typeface="ＭＳ Ｐゴシック" charset="-128"/>
              </a:defRPr>
            </a:lvl8pPr>
            <a:lvl9pPr marL="1828789" algn="l" rtl="0" eaLnBrk="1" fontAlgn="base" hangingPunct="1">
              <a:spcBef>
                <a:spcPct val="0"/>
              </a:spcBef>
              <a:spcAft>
                <a:spcPct val="0"/>
              </a:spcAft>
              <a:defRPr kumimoji="1" sz="3600">
                <a:solidFill>
                  <a:srgbClr val="003399"/>
                </a:solidFill>
                <a:latin typeface="Arial" charset="0"/>
                <a:ea typeface="ＭＳ Ｐゴシック" charset="-128"/>
              </a:defRPr>
            </a:lvl9pPr>
          </a:lstStyle>
          <a:p>
            <a:r>
              <a:rPr lang="ja-JP" altLang="en-US" sz="1500" kern="0">
                <a:solidFill>
                  <a:srgbClr val="24235C"/>
                </a:solidFill>
                <a:latin typeface="Meiryo UI" panose="020B0604030504040204" pitchFamily="34" charset="-128"/>
                <a:ea typeface="Meiryo UI" panose="020B0604030504040204" pitchFamily="34" charset="-128"/>
              </a:rPr>
              <a:t>マスター タイトルの書式設定</a:t>
            </a:r>
          </a:p>
        </p:txBody>
      </p:sp>
      <p:sp>
        <p:nvSpPr>
          <p:cNvPr id="7" name="図プレースホルダ 2">
            <a:extLst>
              <a:ext uri="{FF2B5EF4-FFF2-40B4-BE49-F238E27FC236}">
                <a16:creationId xmlns:a16="http://schemas.microsoft.com/office/drawing/2014/main" id="{D272A2FB-7CDA-9CEC-0125-D93A6FD493AF}"/>
              </a:ext>
            </a:extLst>
          </p:cNvPr>
          <p:cNvSpPr>
            <a:spLocks noGrp="1"/>
          </p:cNvSpPr>
          <p:nvPr>
            <p:ph type="pic" idx="1"/>
          </p:nvPr>
        </p:nvSpPr>
        <p:spPr>
          <a:xfrm>
            <a:off x="520986" y="1287053"/>
            <a:ext cx="8034196" cy="3535773"/>
          </a:xfrm>
        </p:spPr>
        <p:txBody>
          <a:bodyPr/>
          <a:lstStyle>
            <a:lvl1pPr marL="0" indent="0">
              <a:buNone/>
              <a:defRPr sz="2400" baseline="0">
                <a:solidFill>
                  <a:srgbClr val="24235C"/>
                </a:solidFill>
                <a:latin typeface="Meiryo UI" panose="020B0604030504040204" pitchFamily="34" charset="-128"/>
                <a:ea typeface="Meiryo UI" panose="020B0604030504040204" pitchFamily="34" charset="-128"/>
              </a:defRPr>
            </a:lvl1pPr>
            <a:lvl2pPr marL="342899" indent="0">
              <a:buNone/>
              <a:defRPr sz="2100"/>
            </a:lvl2pPr>
            <a:lvl3pPr marL="685796" indent="0">
              <a:buNone/>
              <a:defRPr sz="1800"/>
            </a:lvl3pPr>
            <a:lvl4pPr marL="1028694" indent="0">
              <a:buNone/>
              <a:defRPr sz="1500"/>
            </a:lvl4pPr>
            <a:lvl5pPr marL="1371592" indent="0">
              <a:buNone/>
              <a:defRPr sz="1500"/>
            </a:lvl5pPr>
            <a:lvl6pPr marL="1714490" indent="0">
              <a:buNone/>
              <a:defRPr sz="1500"/>
            </a:lvl6pPr>
            <a:lvl7pPr marL="2057389" indent="0">
              <a:buNone/>
              <a:defRPr sz="1500"/>
            </a:lvl7pPr>
            <a:lvl8pPr marL="2400286" indent="0">
              <a:buNone/>
              <a:defRPr sz="1500"/>
            </a:lvl8pPr>
            <a:lvl9pPr marL="2743184" indent="0">
              <a:buNone/>
              <a:defRPr sz="1500"/>
            </a:lvl9pPr>
          </a:lstStyle>
          <a:p>
            <a:pPr lvl="0"/>
            <a:r>
              <a:rPr lang="ja-JP" altLang="en-US" noProof="0"/>
              <a:t>アイコンをクリックして図を追加</a:t>
            </a:r>
          </a:p>
        </p:txBody>
      </p:sp>
      <p:sp>
        <p:nvSpPr>
          <p:cNvPr id="8" name="テキスト プレースホルダ 3">
            <a:extLst>
              <a:ext uri="{FF2B5EF4-FFF2-40B4-BE49-F238E27FC236}">
                <a16:creationId xmlns:a16="http://schemas.microsoft.com/office/drawing/2014/main" id="{54AFDCB3-9209-E735-B6CF-1BF7EB7F8727}"/>
              </a:ext>
            </a:extLst>
          </p:cNvPr>
          <p:cNvSpPr>
            <a:spLocks noGrp="1"/>
          </p:cNvSpPr>
          <p:nvPr>
            <p:ph type="body" sz="half" idx="2"/>
          </p:nvPr>
        </p:nvSpPr>
        <p:spPr>
          <a:xfrm>
            <a:off x="520986" y="5462588"/>
            <a:ext cx="8034196" cy="804862"/>
          </a:xfrm>
        </p:spPr>
        <p:txBody>
          <a:bodyPr/>
          <a:lstStyle>
            <a:lvl1pPr marL="0" indent="0">
              <a:buNone/>
              <a:defRPr sz="1000" baseline="0">
                <a:solidFill>
                  <a:srgbClr val="24235C"/>
                </a:solidFill>
                <a:latin typeface="Meiryo UI" panose="020B0604030504040204" pitchFamily="34" charset="-128"/>
                <a:ea typeface="Meiryo UI" panose="020B0604030504040204" pitchFamily="34" charset="-128"/>
              </a:defRPr>
            </a:lvl1pPr>
            <a:lvl2pPr marL="342899" indent="0">
              <a:buNone/>
              <a:defRPr sz="900"/>
            </a:lvl2pPr>
            <a:lvl3pPr marL="685796" indent="0">
              <a:buNone/>
              <a:defRPr sz="750"/>
            </a:lvl3pPr>
            <a:lvl4pPr marL="1028694" indent="0">
              <a:buNone/>
              <a:defRPr sz="675"/>
            </a:lvl4pPr>
            <a:lvl5pPr marL="1371592" indent="0">
              <a:buNone/>
              <a:defRPr sz="675"/>
            </a:lvl5pPr>
            <a:lvl6pPr marL="1714490" indent="0">
              <a:buNone/>
              <a:defRPr sz="675"/>
            </a:lvl6pPr>
            <a:lvl7pPr marL="2057389" indent="0">
              <a:buNone/>
              <a:defRPr sz="675"/>
            </a:lvl7pPr>
            <a:lvl8pPr marL="2400286" indent="0">
              <a:buNone/>
              <a:defRPr sz="675"/>
            </a:lvl8pPr>
            <a:lvl9pPr marL="2743184" indent="0">
              <a:buNone/>
              <a:defRPr sz="675"/>
            </a:lvl9pPr>
          </a:lstStyle>
          <a:p>
            <a:pPr lvl="0"/>
            <a:r>
              <a:rPr lang="ja-JP" altLang="en-US"/>
              <a:t>マスター テキストの書式設定</a:t>
            </a:r>
          </a:p>
        </p:txBody>
      </p:sp>
    </p:spTree>
    <p:extLst>
      <p:ext uri="{BB962C8B-B14F-4D97-AF65-F5344CB8AC3E}">
        <p14:creationId xmlns:p14="http://schemas.microsoft.com/office/powerpoint/2010/main" val="1653634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56D918-E540-AC2A-C0D6-CA0ACA8BF951}"/>
              </a:ext>
            </a:extLst>
          </p:cNvPr>
          <p:cNvSpPr>
            <a:spLocks noGrp="1"/>
          </p:cNvSpPr>
          <p:nvPr>
            <p:ph type="title" hasCustomPrompt="1"/>
          </p:nvPr>
        </p:nvSpPr>
        <p:spPr/>
        <p:txBody>
          <a:bodyPr/>
          <a:lstStyle>
            <a:lvl1pPr>
              <a:defRPr>
                <a:latin typeface="Meiryo UI" panose="020B0604030504040204" pitchFamily="34" charset="-128"/>
                <a:ea typeface="Meiryo UI" panose="020B0604030504040204" pitchFamily="34" charset="-128"/>
              </a:defRPr>
            </a:lvl1pPr>
          </a:lstStyle>
          <a:p>
            <a:r>
              <a:rPr lang="ja-JP" altLang="en-US"/>
              <a:t>タイトルを入力タイトルを入力</a:t>
            </a:r>
            <a:endParaRPr kumimoji="1" lang="ja-JP" altLang="en-US"/>
          </a:p>
        </p:txBody>
      </p:sp>
      <p:sp>
        <p:nvSpPr>
          <p:cNvPr id="3" name="日付プレースホルダー 2">
            <a:extLst>
              <a:ext uri="{FF2B5EF4-FFF2-40B4-BE49-F238E27FC236}">
                <a16:creationId xmlns:a16="http://schemas.microsoft.com/office/drawing/2014/main" id="{7D5DF95E-0A0E-799E-7888-00961DB21750}"/>
              </a:ext>
            </a:extLst>
          </p:cNvPr>
          <p:cNvSpPr>
            <a:spLocks noGrp="1"/>
          </p:cNvSpPr>
          <p:nvPr>
            <p:ph type="dt" sz="half" idx="10"/>
          </p:nvPr>
        </p:nvSpPr>
        <p:spPr/>
        <p:txBody>
          <a:bodyPr/>
          <a:lstStyle/>
          <a:p>
            <a:fld id="{5FFD0F5D-8CE1-BF4C-9966-32C322FB19D7}" type="datetime1">
              <a:rPr lang="ja-JP" altLang="en-US" smtClean="0"/>
              <a:t>2023/8/28</a:t>
            </a:fld>
            <a:endParaRPr lang="ja-JP" altLang="en-US"/>
          </a:p>
        </p:txBody>
      </p:sp>
      <p:sp>
        <p:nvSpPr>
          <p:cNvPr id="4" name="フッター プレースホルダー 3">
            <a:extLst>
              <a:ext uri="{FF2B5EF4-FFF2-40B4-BE49-F238E27FC236}">
                <a16:creationId xmlns:a16="http://schemas.microsoft.com/office/drawing/2014/main" id="{8D5F24FB-9EA2-BF39-C3EF-6FC07B241178}"/>
              </a:ext>
            </a:extLst>
          </p:cNvPr>
          <p:cNvSpPr>
            <a:spLocks noGrp="1"/>
          </p:cNvSpPr>
          <p:nvPr>
            <p:ph type="ftr" sz="quarter" idx="11"/>
          </p:nvPr>
        </p:nvSpPr>
        <p:spPr/>
        <p:txBody>
          <a:bodyPr/>
          <a:lstStyle/>
          <a:p>
            <a:endParaRPr lang="ja-JP" altLang="en-US"/>
          </a:p>
        </p:txBody>
      </p:sp>
      <p:sp>
        <p:nvSpPr>
          <p:cNvPr id="5" name="スライド番号プレースホルダー 4">
            <a:extLst>
              <a:ext uri="{FF2B5EF4-FFF2-40B4-BE49-F238E27FC236}">
                <a16:creationId xmlns:a16="http://schemas.microsoft.com/office/drawing/2014/main" id="{82D60226-15B9-2A74-FE70-526B03C8D01B}"/>
              </a:ext>
            </a:extLst>
          </p:cNvPr>
          <p:cNvSpPr>
            <a:spLocks noGrp="1"/>
          </p:cNvSpPr>
          <p:nvPr>
            <p:ph type="sldNum" sz="quarter" idx="12"/>
          </p:nvPr>
        </p:nvSpPr>
        <p:spPr/>
        <p:txBody>
          <a:bodyPr/>
          <a:lstStyle/>
          <a:p>
            <a:fld id="{DBFB1F43-6F2E-4538-AABB-23AEDF146290}" type="slidenum">
              <a:rPr lang="ja-JP" altLang="en-US" smtClean="0"/>
              <a:pPr/>
              <a:t>‹#›</a:t>
            </a:fld>
            <a:endParaRPr lang="ja-JP" altLang="en-US"/>
          </a:p>
        </p:txBody>
      </p:sp>
      <p:sp>
        <p:nvSpPr>
          <p:cNvPr id="6" name="縦書きテキスト プレースホルダー 2">
            <a:extLst>
              <a:ext uri="{FF2B5EF4-FFF2-40B4-BE49-F238E27FC236}">
                <a16:creationId xmlns:a16="http://schemas.microsoft.com/office/drawing/2014/main" id="{68FCDCC6-B4D2-858A-660F-B5AA74C357A4}"/>
              </a:ext>
            </a:extLst>
          </p:cNvPr>
          <p:cNvSpPr>
            <a:spLocks noGrp="1"/>
          </p:cNvSpPr>
          <p:nvPr>
            <p:ph type="body" orient="vert" idx="1"/>
          </p:nvPr>
        </p:nvSpPr>
        <p:spPr>
          <a:xfrm>
            <a:off x="520986" y="1579381"/>
            <a:ext cx="8043202" cy="4351338"/>
          </a:xfrm>
        </p:spPr>
        <p:txBody>
          <a:bodyPr vert="eaVert"/>
          <a:lstStyle>
            <a:lvl1pPr>
              <a:defRPr baseline="0">
                <a:solidFill>
                  <a:srgbClr val="24235C"/>
                </a:solidFill>
                <a:latin typeface="Meiryo UI" panose="020B0604030504040204" pitchFamily="34" charset="-128"/>
                <a:ea typeface="Meiryo UI" panose="020B0604030504040204" pitchFamily="34" charset="-128"/>
              </a:defRPr>
            </a:lvl1pPr>
            <a:lvl2pPr>
              <a:defRPr>
                <a:latin typeface="Meiryo UI" panose="020B0604030504040204" pitchFamily="34" charset="-128"/>
                <a:ea typeface="Meiryo UI" panose="020B0604030504040204" pitchFamily="34" charset="-128"/>
              </a:defRPr>
            </a:lvl2pPr>
            <a:lvl3pPr>
              <a:defRPr>
                <a:latin typeface="Meiryo UI" panose="020B0604030504040204" pitchFamily="34" charset="-128"/>
                <a:ea typeface="Meiryo UI" panose="020B0604030504040204" pitchFamily="34" charset="-128"/>
              </a:defRPr>
            </a:lvl3pPr>
            <a:lvl4pPr>
              <a:defRPr>
                <a:latin typeface="Meiryo UI" panose="020B0604030504040204" pitchFamily="34" charset="-128"/>
                <a:ea typeface="Meiryo UI" panose="020B0604030504040204" pitchFamily="34" charset="-128"/>
              </a:defRPr>
            </a:lvl4pPr>
            <a:lvl5pPr>
              <a:defRPr>
                <a:latin typeface="Meiryo UI" panose="020B0604030504040204" pitchFamily="34" charset="-128"/>
                <a:ea typeface="Meiryo UI"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709207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F83F9A-E336-2687-2870-E876CF38A617}"/>
              </a:ext>
            </a:extLst>
          </p:cNvPr>
          <p:cNvSpPr>
            <a:spLocks noGrp="1"/>
          </p:cNvSpPr>
          <p:nvPr>
            <p:ph type="title" hasCustomPrompt="1"/>
          </p:nvPr>
        </p:nvSpPr>
        <p:spPr/>
        <p:txBody>
          <a:bodyPr/>
          <a:lstStyle>
            <a:lvl1pPr>
              <a:defRPr>
                <a:latin typeface="Meiryo UI" panose="020B0604030504040204" pitchFamily="34" charset="-128"/>
                <a:ea typeface="Meiryo UI" panose="020B0604030504040204" pitchFamily="34" charset="-128"/>
              </a:defRPr>
            </a:lvl1pPr>
          </a:lstStyle>
          <a:p>
            <a:r>
              <a:rPr lang="ja-JP" altLang="en-US"/>
              <a:t>タイトルを入力タイトルを入力</a:t>
            </a:r>
            <a:endParaRPr kumimoji="1" lang="ja-JP" altLang="en-US"/>
          </a:p>
        </p:txBody>
      </p:sp>
      <p:sp>
        <p:nvSpPr>
          <p:cNvPr id="3" name="日付プレースホルダー 2">
            <a:extLst>
              <a:ext uri="{FF2B5EF4-FFF2-40B4-BE49-F238E27FC236}">
                <a16:creationId xmlns:a16="http://schemas.microsoft.com/office/drawing/2014/main" id="{345073AF-1FE6-3A84-2A43-4FC20E255AFA}"/>
              </a:ext>
            </a:extLst>
          </p:cNvPr>
          <p:cNvSpPr>
            <a:spLocks noGrp="1"/>
          </p:cNvSpPr>
          <p:nvPr>
            <p:ph type="dt" sz="half" idx="10"/>
          </p:nvPr>
        </p:nvSpPr>
        <p:spPr/>
        <p:txBody>
          <a:bodyPr/>
          <a:lstStyle/>
          <a:p>
            <a:fld id="{5B93FB17-366F-F040-9FCD-8C845C1EB05C}" type="datetime1">
              <a:rPr lang="ja-JP" altLang="en-US" smtClean="0"/>
              <a:t>2023/8/28</a:t>
            </a:fld>
            <a:endParaRPr lang="ja-JP" altLang="en-US"/>
          </a:p>
        </p:txBody>
      </p:sp>
      <p:sp>
        <p:nvSpPr>
          <p:cNvPr id="4" name="フッター プレースホルダー 3">
            <a:extLst>
              <a:ext uri="{FF2B5EF4-FFF2-40B4-BE49-F238E27FC236}">
                <a16:creationId xmlns:a16="http://schemas.microsoft.com/office/drawing/2014/main" id="{A2C31FF9-CBC6-87B3-4A27-E466CD1D32C3}"/>
              </a:ext>
            </a:extLst>
          </p:cNvPr>
          <p:cNvSpPr>
            <a:spLocks noGrp="1"/>
          </p:cNvSpPr>
          <p:nvPr>
            <p:ph type="ftr" sz="quarter" idx="11"/>
          </p:nvPr>
        </p:nvSpPr>
        <p:spPr/>
        <p:txBody>
          <a:bodyPr/>
          <a:lstStyle/>
          <a:p>
            <a:endParaRPr lang="ja-JP" altLang="en-US"/>
          </a:p>
        </p:txBody>
      </p:sp>
      <p:sp>
        <p:nvSpPr>
          <p:cNvPr id="5" name="スライド番号プレースホルダー 4">
            <a:extLst>
              <a:ext uri="{FF2B5EF4-FFF2-40B4-BE49-F238E27FC236}">
                <a16:creationId xmlns:a16="http://schemas.microsoft.com/office/drawing/2014/main" id="{970D26B1-D3AB-CFBC-4382-9AA6D565230F}"/>
              </a:ext>
            </a:extLst>
          </p:cNvPr>
          <p:cNvSpPr>
            <a:spLocks noGrp="1"/>
          </p:cNvSpPr>
          <p:nvPr>
            <p:ph type="sldNum" sz="quarter" idx="12"/>
          </p:nvPr>
        </p:nvSpPr>
        <p:spPr/>
        <p:txBody>
          <a:bodyPr/>
          <a:lstStyle/>
          <a:p>
            <a:fld id="{DBFB1F43-6F2E-4538-AABB-23AEDF146290}" type="slidenum">
              <a:rPr lang="ja-JP" altLang="en-US" smtClean="0"/>
              <a:pPr/>
              <a:t>‹#›</a:t>
            </a:fld>
            <a:endParaRPr lang="ja-JP" altLang="en-US"/>
          </a:p>
        </p:txBody>
      </p:sp>
      <p:sp>
        <p:nvSpPr>
          <p:cNvPr id="6" name="縦書きタイトル 1">
            <a:extLst>
              <a:ext uri="{FF2B5EF4-FFF2-40B4-BE49-F238E27FC236}">
                <a16:creationId xmlns:a16="http://schemas.microsoft.com/office/drawing/2014/main" id="{7785F06B-55EC-DA97-FC0C-F297A878E521}"/>
              </a:ext>
            </a:extLst>
          </p:cNvPr>
          <p:cNvSpPr txBox="1">
            <a:spLocks/>
          </p:cNvSpPr>
          <p:nvPr userDrawn="1"/>
        </p:nvSpPr>
        <p:spPr bwMode="auto">
          <a:xfrm>
            <a:off x="7088982" y="1345915"/>
            <a:ext cx="2135981" cy="483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68580" tIns="34290" rIns="68580" bIns="34290" numCol="1" anchor="b" anchorCtr="0" compatLnSpc="1">
            <a:prstTxWarp prst="textNoShape">
              <a:avLst/>
            </a:prstTxWarp>
          </a:bodyPr>
          <a:lstStyle>
            <a:lvl1pPr algn="l" rtl="0" eaLnBrk="1" fontAlgn="base" hangingPunct="1">
              <a:spcBef>
                <a:spcPct val="0"/>
              </a:spcBef>
              <a:spcAft>
                <a:spcPct val="0"/>
              </a:spcAft>
              <a:defRPr kumimoji="1" sz="3600" b="1">
                <a:solidFill>
                  <a:schemeClr val="bg1"/>
                </a:solidFill>
                <a:latin typeface="メイリオ" panose="020B0604030504040204" pitchFamily="50" charset="-128"/>
                <a:ea typeface="メイリオ" panose="020B0604030504040204" pitchFamily="50" charset="-128"/>
                <a:cs typeface="+mj-cs"/>
              </a:defRPr>
            </a:lvl1pPr>
            <a:lvl2pPr algn="l" rtl="0" eaLnBrk="1" fontAlgn="base" hangingPunct="1">
              <a:spcBef>
                <a:spcPct val="0"/>
              </a:spcBef>
              <a:spcAft>
                <a:spcPct val="0"/>
              </a:spcAft>
              <a:defRPr kumimoji="1" sz="3600">
                <a:solidFill>
                  <a:srgbClr val="000066"/>
                </a:solidFill>
                <a:latin typeface="Arial" charset="0"/>
                <a:ea typeface="ＭＳ Ｐゴシック" charset="-128"/>
              </a:defRPr>
            </a:lvl2pPr>
            <a:lvl3pPr algn="l" rtl="0" eaLnBrk="1" fontAlgn="base" hangingPunct="1">
              <a:spcBef>
                <a:spcPct val="0"/>
              </a:spcBef>
              <a:spcAft>
                <a:spcPct val="0"/>
              </a:spcAft>
              <a:defRPr kumimoji="1" sz="3600">
                <a:solidFill>
                  <a:srgbClr val="000066"/>
                </a:solidFill>
                <a:latin typeface="Arial" charset="0"/>
                <a:ea typeface="ＭＳ Ｐゴシック" charset="-128"/>
              </a:defRPr>
            </a:lvl3pPr>
            <a:lvl4pPr algn="l" rtl="0" eaLnBrk="1" fontAlgn="base" hangingPunct="1">
              <a:spcBef>
                <a:spcPct val="0"/>
              </a:spcBef>
              <a:spcAft>
                <a:spcPct val="0"/>
              </a:spcAft>
              <a:defRPr kumimoji="1" sz="3600">
                <a:solidFill>
                  <a:srgbClr val="000066"/>
                </a:solidFill>
                <a:latin typeface="Arial" charset="0"/>
                <a:ea typeface="ＭＳ Ｐゴシック" charset="-128"/>
              </a:defRPr>
            </a:lvl4pPr>
            <a:lvl5pPr algn="l" rtl="0" eaLnBrk="1" fontAlgn="base" hangingPunct="1">
              <a:spcBef>
                <a:spcPct val="0"/>
              </a:spcBef>
              <a:spcAft>
                <a:spcPct val="0"/>
              </a:spcAft>
              <a:defRPr kumimoji="1" sz="3600">
                <a:solidFill>
                  <a:srgbClr val="000066"/>
                </a:solidFill>
                <a:latin typeface="Arial" charset="0"/>
                <a:ea typeface="ＭＳ Ｐゴシック" charset="-128"/>
              </a:defRPr>
            </a:lvl5pPr>
            <a:lvl6pPr marL="457198" algn="l" rtl="0" eaLnBrk="1" fontAlgn="base" hangingPunct="1">
              <a:spcBef>
                <a:spcPct val="0"/>
              </a:spcBef>
              <a:spcAft>
                <a:spcPct val="0"/>
              </a:spcAft>
              <a:defRPr kumimoji="1" sz="3600">
                <a:solidFill>
                  <a:srgbClr val="003399"/>
                </a:solidFill>
                <a:latin typeface="Arial" charset="0"/>
                <a:ea typeface="ＭＳ Ｐゴシック" charset="-128"/>
              </a:defRPr>
            </a:lvl6pPr>
            <a:lvl7pPr marL="914395" algn="l" rtl="0" eaLnBrk="1" fontAlgn="base" hangingPunct="1">
              <a:spcBef>
                <a:spcPct val="0"/>
              </a:spcBef>
              <a:spcAft>
                <a:spcPct val="0"/>
              </a:spcAft>
              <a:defRPr kumimoji="1" sz="3600">
                <a:solidFill>
                  <a:srgbClr val="003399"/>
                </a:solidFill>
                <a:latin typeface="Arial" charset="0"/>
                <a:ea typeface="ＭＳ Ｐゴシック" charset="-128"/>
              </a:defRPr>
            </a:lvl7pPr>
            <a:lvl8pPr marL="1371592" algn="l" rtl="0" eaLnBrk="1" fontAlgn="base" hangingPunct="1">
              <a:spcBef>
                <a:spcPct val="0"/>
              </a:spcBef>
              <a:spcAft>
                <a:spcPct val="0"/>
              </a:spcAft>
              <a:defRPr kumimoji="1" sz="3600">
                <a:solidFill>
                  <a:srgbClr val="003399"/>
                </a:solidFill>
                <a:latin typeface="Arial" charset="0"/>
                <a:ea typeface="ＭＳ Ｐゴシック" charset="-128"/>
              </a:defRPr>
            </a:lvl8pPr>
            <a:lvl9pPr marL="1828789" algn="l" rtl="0" eaLnBrk="1" fontAlgn="base" hangingPunct="1">
              <a:spcBef>
                <a:spcPct val="0"/>
              </a:spcBef>
              <a:spcAft>
                <a:spcPct val="0"/>
              </a:spcAft>
              <a:defRPr kumimoji="1" sz="3600">
                <a:solidFill>
                  <a:srgbClr val="003399"/>
                </a:solidFill>
                <a:latin typeface="Arial" charset="0"/>
                <a:ea typeface="ＭＳ Ｐゴシック" charset="-128"/>
              </a:defRPr>
            </a:lvl9pPr>
          </a:lstStyle>
          <a:p>
            <a:r>
              <a:rPr lang="ja-JP" altLang="en-US" sz="2700" kern="0"/>
              <a:t>マスター タイトルの書式設定</a:t>
            </a:r>
          </a:p>
        </p:txBody>
      </p:sp>
      <p:sp>
        <p:nvSpPr>
          <p:cNvPr id="8" name="縦書きタイトル 1">
            <a:extLst>
              <a:ext uri="{FF2B5EF4-FFF2-40B4-BE49-F238E27FC236}">
                <a16:creationId xmlns:a16="http://schemas.microsoft.com/office/drawing/2014/main" id="{D5F9B07B-F440-2F33-E048-F5F0E9DA2113}"/>
              </a:ext>
            </a:extLst>
          </p:cNvPr>
          <p:cNvSpPr txBox="1">
            <a:spLocks/>
          </p:cNvSpPr>
          <p:nvPr userDrawn="1"/>
        </p:nvSpPr>
        <p:spPr bwMode="auto">
          <a:xfrm>
            <a:off x="7088982" y="1345915"/>
            <a:ext cx="1773589" cy="483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68580" tIns="34290" rIns="68580" bIns="34290" numCol="1" anchor="b" anchorCtr="0" compatLnSpc="1">
            <a:prstTxWarp prst="textNoShape">
              <a:avLst/>
            </a:prstTxWarp>
          </a:bodyPr>
          <a:lstStyle>
            <a:lvl1pPr algn="l" rtl="0" eaLnBrk="1" fontAlgn="base" hangingPunct="1">
              <a:spcBef>
                <a:spcPct val="0"/>
              </a:spcBef>
              <a:spcAft>
                <a:spcPct val="0"/>
              </a:spcAft>
              <a:defRPr kumimoji="1" sz="3600" b="1">
                <a:solidFill>
                  <a:schemeClr val="bg1"/>
                </a:solidFill>
                <a:latin typeface="メイリオ" panose="020B0604030504040204" pitchFamily="50" charset="-128"/>
                <a:ea typeface="メイリオ" panose="020B0604030504040204" pitchFamily="50" charset="-128"/>
                <a:cs typeface="+mj-cs"/>
              </a:defRPr>
            </a:lvl1pPr>
            <a:lvl2pPr algn="l" rtl="0" eaLnBrk="1" fontAlgn="base" hangingPunct="1">
              <a:spcBef>
                <a:spcPct val="0"/>
              </a:spcBef>
              <a:spcAft>
                <a:spcPct val="0"/>
              </a:spcAft>
              <a:defRPr kumimoji="1" sz="3600">
                <a:solidFill>
                  <a:srgbClr val="000066"/>
                </a:solidFill>
                <a:latin typeface="Arial" charset="0"/>
                <a:ea typeface="ＭＳ Ｐゴシック" charset="-128"/>
              </a:defRPr>
            </a:lvl2pPr>
            <a:lvl3pPr algn="l" rtl="0" eaLnBrk="1" fontAlgn="base" hangingPunct="1">
              <a:spcBef>
                <a:spcPct val="0"/>
              </a:spcBef>
              <a:spcAft>
                <a:spcPct val="0"/>
              </a:spcAft>
              <a:defRPr kumimoji="1" sz="3600">
                <a:solidFill>
                  <a:srgbClr val="000066"/>
                </a:solidFill>
                <a:latin typeface="Arial" charset="0"/>
                <a:ea typeface="ＭＳ Ｐゴシック" charset="-128"/>
              </a:defRPr>
            </a:lvl3pPr>
            <a:lvl4pPr algn="l" rtl="0" eaLnBrk="1" fontAlgn="base" hangingPunct="1">
              <a:spcBef>
                <a:spcPct val="0"/>
              </a:spcBef>
              <a:spcAft>
                <a:spcPct val="0"/>
              </a:spcAft>
              <a:defRPr kumimoji="1" sz="3600">
                <a:solidFill>
                  <a:srgbClr val="000066"/>
                </a:solidFill>
                <a:latin typeface="Arial" charset="0"/>
                <a:ea typeface="ＭＳ Ｐゴシック" charset="-128"/>
              </a:defRPr>
            </a:lvl4pPr>
            <a:lvl5pPr algn="l" rtl="0" eaLnBrk="1" fontAlgn="base" hangingPunct="1">
              <a:spcBef>
                <a:spcPct val="0"/>
              </a:spcBef>
              <a:spcAft>
                <a:spcPct val="0"/>
              </a:spcAft>
              <a:defRPr kumimoji="1" sz="3600">
                <a:solidFill>
                  <a:srgbClr val="000066"/>
                </a:solidFill>
                <a:latin typeface="Arial" charset="0"/>
                <a:ea typeface="ＭＳ Ｐゴシック" charset="-128"/>
              </a:defRPr>
            </a:lvl5pPr>
            <a:lvl6pPr marL="457198" algn="l" rtl="0" eaLnBrk="1" fontAlgn="base" hangingPunct="1">
              <a:spcBef>
                <a:spcPct val="0"/>
              </a:spcBef>
              <a:spcAft>
                <a:spcPct val="0"/>
              </a:spcAft>
              <a:defRPr kumimoji="1" sz="3600">
                <a:solidFill>
                  <a:srgbClr val="003399"/>
                </a:solidFill>
                <a:latin typeface="Arial" charset="0"/>
                <a:ea typeface="ＭＳ Ｐゴシック" charset="-128"/>
              </a:defRPr>
            </a:lvl6pPr>
            <a:lvl7pPr marL="914395" algn="l" rtl="0" eaLnBrk="1" fontAlgn="base" hangingPunct="1">
              <a:spcBef>
                <a:spcPct val="0"/>
              </a:spcBef>
              <a:spcAft>
                <a:spcPct val="0"/>
              </a:spcAft>
              <a:defRPr kumimoji="1" sz="3600">
                <a:solidFill>
                  <a:srgbClr val="003399"/>
                </a:solidFill>
                <a:latin typeface="Arial" charset="0"/>
                <a:ea typeface="ＭＳ Ｐゴシック" charset="-128"/>
              </a:defRPr>
            </a:lvl7pPr>
            <a:lvl8pPr marL="1371592" algn="l" rtl="0" eaLnBrk="1" fontAlgn="base" hangingPunct="1">
              <a:spcBef>
                <a:spcPct val="0"/>
              </a:spcBef>
              <a:spcAft>
                <a:spcPct val="0"/>
              </a:spcAft>
              <a:defRPr kumimoji="1" sz="3600">
                <a:solidFill>
                  <a:srgbClr val="003399"/>
                </a:solidFill>
                <a:latin typeface="Arial" charset="0"/>
                <a:ea typeface="ＭＳ Ｐゴシック" charset="-128"/>
              </a:defRPr>
            </a:lvl8pPr>
            <a:lvl9pPr marL="1828789" algn="l" rtl="0" eaLnBrk="1" fontAlgn="base" hangingPunct="1">
              <a:spcBef>
                <a:spcPct val="0"/>
              </a:spcBef>
              <a:spcAft>
                <a:spcPct val="0"/>
              </a:spcAft>
              <a:defRPr kumimoji="1" sz="3600">
                <a:solidFill>
                  <a:srgbClr val="003399"/>
                </a:solidFill>
                <a:latin typeface="Arial" charset="0"/>
                <a:ea typeface="ＭＳ Ｐゴシック" charset="-128"/>
              </a:defRPr>
            </a:lvl9pPr>
          </a:lstStyle>
          <a:p>
            <a:r>
              <a:rPr lang="ja-JP" altLang="en-US" sz="2700" kern="0" baseline="0">
                <a:solidFill>
                  <a:srgbClr val="24235C"/>
                </a:solidFill>
                <a:latin typeface="Meiryo UI" panose="020B0604030504040204" pitchFamily="34" charset="-128"/>
                <a:ea typeface="Meiryo UI" panose="020B0604030504040204" pitchFamily="34" charset="-128"/>
              </a:rPr>
              <a:t>マスター タイトルの書式設定</a:t>
            </a:r>
          </a:p>
        </p:txBody>
      </p:sp>
      <p:sp>
        <p:nvSpPr>
          <p:cNvPr id="9" name="縦書きテキスト プレースホルダー 2">
            <a:extLst>
              <a:ext uri="{FF2B5EF4-FFF2-40B4-BE49-F238E27FC236}">
                <a16:creationId xmlns:a16="http://schemas.microsoft.com/office/drawing/2014/main" id="{D7964AC2-FF7B-65D6-85E1-270E8AD36F89}"/>
              </a:ext>
            </a:extLst>
          </p:cNvPr>
          <p:cNvSpPr>
            <a:spLocks noGrp="1"/>
          </p:cNvSpPr>
          <p:nvPr>
            <p:ph type="body" orient="vert" idx="1"/>
          </p:nvPr>
        </p:nvSpPr>
        <p:spPr>
          <a:xfrm>
            <a:off x="520986" y="1345915"/>
            <a:ext cx="6284119" cy="4831048"/>
          </a:xfrm>
        </p:spPr>
        <p:txBody>
          <a:bodyPr vert="eaVert"/>
          <a:lstStyle>
            <a:lvl1pPr>
              <a:defRPr baseline="0">
                <a:solidFill>
                  <a:srgbClr val="24235C"/>
                </a:solidFill>
                <a:latin typeface="Meiryo UI" panose="020B0604030504040204" pitchFamily="34" charset="-128"/>
                <a:ea typeface="Meiryo UI" panose="020B0604030504040204" pitchFamily="34" charset="-128"/>
              </a:defRPr>
            </a:lvl1pPr>
            <a:lvl2pPr>
              <a:defRPr>
                <a:latin typeface="Meiryo UI" panose="020B0604030504040204" pitchFamily="34" charset="-128"/>
                <a:ea typeface="Meiryo UI" panose="020B0604030504040204" pitchFamily="34" charset="-128"/>
              </a:defRPr>
            </a:lvl2pPr>
            <a:lvl3pPr>
              <a:defRPr>
                <a:latin typeface="Meiryo UI" panose="020B0604030504040204" pitchFamily="34" charset="-128"/>
                <a:ea typeface="Meiryo UI" panose="020B0604030504040204" pitchFamily="34" charset="-128"/>
              </a:defRPr>
            </a:lvl3pPr>
            <a:lvl4pPr>
              <a:defRPr baseline="0">
                <a:solidFill>
                  <a:srgbClr val="000000"/>
                </a:solidFill>
                <a:latin typeface="Meiryo UI" panose="020B0604030504040204" pitchFamily="34" charset="-128"/>
                <a:ea typeface="Meiryo UI" panose="020B0604030504040204" pitchFamily="34" charset="-128"/>
              </a:defRPr>
            </a:lvl4pPr>
            <a:lvl5pPr>
              <a:defRPr>
                <a:latin typeface="Meiryo UI" panose="020B0604030504040204" pitchFamily="34" charset="-128"/>
                <a:ea typeface="Meiryo UI"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051315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裏表紙">
    <p:spTree>
      <p:nvGrpSpPr>
        <p:cNvPr id="1" name=""/>
        <p:cNvGrpSpPr/>
        <p:nvPr/>
      </p:nvGrpSpPr>
      <p:grpSpPr>
        <a:xfrm>
          <a:off x="0" y="0"/>
          <a:ext cx="0" cy="0"/>
          <a:chOff x="0" y="0"/>
          <a:chExt cx="0" cy="0"/>
        </a:xfrm>
      </p:grpSpPr>
      <p:pic>
        <p:nvPicPr>
          <p:cNvPr id="3" name="図 2" descr="ロゴ, 会社名&#10;&#10;中程度の精度で自動的に生成された説明">
            <a:extLst>
              <a:ext uri="{FF2B5EF4-FFF2-40B4-BE49-F238E27FC236}">
                <a16:creationId xmlns:a16="http://schemas.microsoft.com/office/drawing/2014/main" id="{60156A0B-4A44-CEA3-855F-F578A9F222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906000" cy="6858000"/>
          </a:xfrm>
          <a:prstGeom prst="rect">
            <a:avLst/>
          </a:prstGeom>
        </p:spPr>
      </p:pic>
      <p:sp>
        <p:nvSpPr>
          <p:cNvPr id="9" name="日付プレースホルダー 2">
            <a:extLst>
              <a:ext uri="{FF2B5EF4-FFF2-40B4-BE49-F238E27FC236}">
                <a16:creationId xmlns:a16="http://schemas.microsoft.com/office/drawing/2014/main" id="{3C3E7E20-5C1C-354E-7378-4AB2E12EFDC1}"/>
              </a:ext>
            </a:extLst>
          </p:cNvPr>
          <p:cNvSpPr>
            <a:spLocks noGrp="1"/>
          </p:cNvSpPr>
          <p:nvPr>
            <p:ph type="dt" sz="half" idx="10"/>
          </p:nvPr>
        </p:nvSpPr>
        <p:spPr>
          <a:xfrm>
            <a:off x="213974" y="6465080"/>
            <a:ext cx="2311400" cy="287337"/>
          </a:xfrm>
        </p:spPr>
        <p:txBody>
          <a:bodyPr/>
          <a:lstStyle>
            <a:lvl1pPr>
              <a:defRPr baseline="0">
                <a:solidFill>
                  <a:srgbClr val="000066"/>
                </a:solidFill>
              </a:defRPr>
            </a:lvl1pPr>
          </a:lstStyle>
          <a:p>
            <a:fld id="{5B93FB17-366F-F040-9FCD-8C845C1EB05C}" type="datetime1">
              <a:rPr lang="ja-JP" altLang="en-US" smtClean="0"/>
              <a:pPr/>
              <a:t>2023/8/28</a:t>
            </a:fld>
            <a:endParaRPr lang="ja-JP" altLang="en-US"/>
          </a:p>
        </p:txBody>
      </p:sp>
      <p:sp>
        <p:nvSpPr>
          <p:cNvPr id="10" name="フッター プレースホルダー 3">
            <a:extLst>
              <a:ext uri="{FF2B5EF4-FFF2-40B4-BE49-F238E27FC236}">
                <a16:creationId xmlns:a16="http://schemas.microsoft.com/office/drawing/2014/main" id="{219C1246-4C3B-080D-9F9F-CAD707FA11EA}"/>
              </a:ext>
            </a:extLst>
          </p:cNvPr>
          <p:cNvSpPr>
            <a:spLocks noGrp="1"/>
          </p:cNvSpPr>
          <p:nvPr>
            <p:ph type="ftr" sz="quarter" idx="11"/>
          </p:nvPr>
        </p:nvSpPr>
        <p:spPr>
          <a:xfrm>
            <a:off x="3384550" y="6458934"/>
            <a:ext cx="3136900" cy="287337"/>
          </a:xfrm>
        </p:spPr>
        <p:txBody>
          <a:bodyPr/>
          <a:lstStyle/>
          <a:p>
            <a:endParaRPr lang="ja-JP" altLang="en-US"/>
          </a:p>
        </p:txBody>
      </p:sp>
      <p:sp>
        <p:nvSpPr>
          <p:cNvPr id="11" name="スライド番号プレースホルダー 4">
            <a:extLst>
              <a:ext uri="{FF2B5EF4-FFF2-40B4-BE49-F238E27FC236}">
                <a16:creationId xmlns:a16="http://schemas.microsoft.com/office/drawing/2014/main" id="{BBC5AFC1-67C0-DA2E-3B5B-49FE2489FBF9}"/>
              </a:ext>
            </a:extLst>
          </p:cNvPr>
          <p:cNvSpPr>
            <a:spLocks noGrp="1"/>
          </p:cNvSpPr>
          <p:nvPr>
            <p:ph type="sldNum" sz="quarter" idx="12"/>
          </p:nvPr>
        </p:nvSpPr>
        <p:spPr>
          <a:xfrm>
            <a:off x="7497640" y="6454033"/>
            <a:ext cx="2311400" cy="287337"/>
          </a:xfrm>
        </p:spPr>
        <p:txBody>
          <a:bodyPr/>
          <a:lstStyle>
            <a:lvl1pPr>
              <a:defRPr baseline="0">
                <a:solidFill>
                  <a:srgbClr val="000066"/>
                </a:solidFill>
              </a:defRPr>
            </a:lvl1pPr>
          </a:lstStyle>
          <a:p>
            <a:fld id="{DBFB1F43-6F2E-4538-AABB-23AEDF146290}" type="slidenum">
              <a:rPr lang="ja-JP" altLang="en-US" smtClean="0"/>
              <a:pPr/>
              <a:t>‹#›</a:t>
            </a:fld>
            <a:endParaRPr lang="ja-JP" altLang="en-US"/>
          </a:p>
        </p:txBody>
      </p:sp>
    </p:spTree>
    <p:extLst>
      <p:ext uri="{BB962C8B-B14F-4D97-AF65-F5344CB8AC3E}">
        <p14:creationId xmlns:p14="http://schemas.microsoft.com/office/powerpoint/2010/main" val="3344324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タイトル スライド">
    <p:spTree>
      <p:nvGrpSpPr>
        <p:cNvPr id="1" name=""/>
        <p:cNvGrpSpPr/>
        <p:nvPr/>
      </p:nvGrpSpPr>
      <p:grpSpPr>
        <a:xfrm>
          <a:off x="0" y="0"/>
          <a:ext cx="0" cy="0"/>
          <a:chOff x="0" y="0"/>
          <a:chExt cx="0" cy="0"/>
        </a:xfrm>
      </p:grpSpPr>
      <p:pic>
        <p:nvPicPr>
          <p:cNvPr id="4"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953" y="202198"/>
            <a:ext cx="1404937" cy="744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272353" y="944571"/>
            <a:ext cx="322876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rgbClr val="003399"/>
                </a:solidFill>
                <a:latin typeface="ＭＳ Ｐゴシック" pitchFamily="50" charset="-128"/>
                <a:ea typeface="ＭＳ Ｐゴシック" pitchFamily="50" charset="-128"/>
              </a:defRPr>
            </a:lvl1pPr>
            <a:lvl2pPr marL="742950" indent="-285750" eaLnBrk="0" hangingPunct="0">
              <a:defRPr kumimoji="1" sz="2400">
                <a:solidFill>
                  <a:srgbClr val="003399"/>
                </a:solidFill>
                <a:latin typeface="ＭＳ Ｐゴシック" pitchFamily="50" charset="-128"/>
                <a:ea typeface="ＭＳ Ｐゴシック" pitchFamily="50" charset="-128"/>
              </a:defRPr>
            </a:lvl2pPr>
            <a:lvl3pPr marL="1143000" indent="-228600" eaLnBrk="0" hangingPunct="0">
              <a:defRPr kumimoji="1" sz="2400">
                <a:solidFill>
                  <a:srgbClr val="003399"/>
                </a:solidFill>
                <a:latin typeface="ＭＳ Ｐゴシック" pitchFamily="50" charset="-128"/>
                <a:ea typeface="ＭＳ Ｐゴシック" pitchFamily="50" charset="-128"/>
              </a:defRPr>
            </a:lvl3pPr>
            <a:lvl4pPr marL="1600200" indent="-228600" eaLnBrk="0" hangingPunct="0">
              <a:defRPr kumimoji="1" sz="2400">
                <a:solidFill>
                  <a:srgbClr val="003399"/>
                </a:solidFill>
                <a:latin typeface="ＭＳ Ｐゴシック" pitchFamily="50" charset="-128"/>
                <a:ea typeface="ＭＳ Ｐゴシック" pitchFamily="50" charset="-128"/>
              </a:defRPr>
            </a:lvl4pPr>
            <a:lvl5pPr marL="2057400" indent="-228600" eaLnBrk="0" hangingPunct="0">
              <a:defRPr kumimoji="1" sz="2400">
                <a:solidFill>
                  <a:srgbClr val="003399"/>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9pPr>
          </a:lstStyle>
          <a:p>
            <a:pPr eaLnBrk="1" hangingPunct="1">
              <a:spcBef>
                <a:spcPct val="50000"/>
              </a:spcBef>
              <a:defRPr/>
            </a:pPr>
            <a:r>
              <a:rPr lang="en-US" altLang="ja-JP" sz="1000" b="1">
                <a:solidFill>
                  <a:srgbClr val="000000"/>
                </a:solidFill>
                <a:latin typeface="Arial" charset="0"/>
              </a:rPr>
              <a:t>Information-technology Promotion Agency, Japan</a:t>
            </a:r>
          </a:p>
        </p:txBody>
      </p:sp>
      <p:sp>
        <p:nvSpPr>
          <p:cNvPr id="36866" name="Rectangle 2"/>
          <p:cNvSpPr>
            <a:spLocks noGrp="1" noChangeArrowheads="1"/>
          </p:cNvSpPr>
          <p:nvPr>
            <p:ph type="ctrTitle"/>
          </p:nvPr>
        </p:nvSpPr>
        <p:spPr>
          <a:xfrm>
            <a:off x="404343" y="1700762"/>
            <a:ext cx="9085289" cy="1656229"/>
          </a:xfrm>
        </p:spPr>
        <p:txBody>
          <a:bodyPr/>
          <a:lstStyle>
            <a:lvl1pPr algn="ctr">
              <a:spcBef>
                <a:spcPts val="0"/>
              </a:spcBef>
              <a:spcAft>
                <a:spcPts val="0"/>
              </a:spcAft>
              <a:defRPr sz="3200"/>
            </a:lvl1pPr>
          </a:lstStyle>
          <a:p>
            <a:pPr lvl="0"/>
            <a:r>
              <a:rPr lang="ja-JP" altLang="en-US" noProof="0" dirty="0"/>
              <a:t>マスタ タイトルの書式設定</a:t>
            </a:r>
          </a:p>
        </p:txBody>
      </p:sp>
      <p:sp>
        <p:nvSpPr>
          <p:cNvPr id="36867" name="Rectangle 3"/>
          <p:cNvSpPr>
            <a:spLocks noGrp="1" noChangeArrowheads="1"/>
          </p:cNvSpPr>
          <p:nvPr>
            <p:ph type="subTitle" idx="1"/>
          </p:nvPr>
        </p:nvSpPr>
        <p:spPr>
          <a:xfrm>
            <a:off x="426896" y="3645031"/>
            <a:ext cx="9040237" cy="1224170"/>
          </a:xfrm>
        </p:spPr>
        <p:txBody>
          <a:bodyPr anchor="ctr"/>
          <a:lstStyle>
            <a:lvl1pPr marL="0" indent="0" algn="ctr">
              <a:buFont typeface="Wingdings" pitchFamily="2" charset="2"/>
              <a:buNone/>
              <a:defRPr sz="2400"/>
            </a:lvl1pPr>
          </a:lstStyle>
          <a:p>
            <a:pPr lvl="0"/>
            <a:r>
              <a:rPr lang="ja-JP" altLang="en-US" noProof="0" dirty="0"/>
              <a:t>マスタ サブタイトルの書式設定</a:t>
            </a:r>
          </a:p>
        </p:txBody>
      </p:sp>
      <p:sp>
        <p:nvSpPr>
          <p:cNvPr id="11" name="Line 8"/>
          <p:cNvSpPr>
            <a:spLocks noChangeShapeType="1"/>
          </p:cNvSpPr>
          <p:nvPr userDrawn="1"/>
        </p:nvSpPr>
        <p:spPr bwMode="auto">
          <a:xfrm>
            <a:off x="344361" y="6597650"/>
            <a:ext cx="921715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2400">
              <a:solidFill>
                <a:srgbClr val="003399"/>
              </a:solidFill>
              <a:latin typeface="ＭＳ Ｐゴシック" pitchFamily="50" charset="-128"/>
              <a:ea typeface="ＭＳ Ｐゴシック" pitchFamily="50" charset="-128"/>
            </a:endParaRPr>
          </a:p>
        </p:txBody>
      </p:sp>
      <p:sp>
        <p:nvSpPr>
          <p:cNvPr id="13" name="Rectangle 12"/>
          <p:cNvSpPr>
            <a:spLocks noChangeArrowheads="1"/>
          </p:cNvSpPr>
          <p:nvPr userDrawn="1"/>
        </p:nvSpPr>
        <p:spPr bwMode="auto">
          <a:xfrm>
            <a:off x="108000" y="6624000"/>
            <a:ext cx="3188816"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ja-JP" sz="1000" dirty="0">
                <a:solidFill>
                  <a:srgbClr val="000000"/>
                </a:solidFill>
                <a:latin typeface="HGP創英角ｺﾞｼｯｸUB"/>
                <a:ea typeface="メイリオ" pitchFamily="50" charset="-128"/>
                <a:cs typeface="メイリオ" pitchFamily="50" charset="-128"/>
              </a:rPr>
              <a:t>Copyright © 2013-2023  IPA, All Rights Reserved</a:t>
            </a:r>
          </a:p>
        </p:txBody>
      </p:sp>
      <p:sp>
        <p:nvSpPr>
          <p:cNvPr id="14" name="テキスト ボックス 13"/>
          <p:cNvSpPr txBox="1"/>
          <p:nvPr userDrawn="1"/>
        </p:nvSpPr>
        <p:spPr>
          <a:xfrm>
            <a:off x="1809992" y="221540"/>
            <a:ext cx="1483932" cy="784830"/>
          </a:xfrm>
          <a:prstGeom prst="rect">
            <a:avLst/>
          </a:prstGeom>
          <a:noFill/>
        </p:spPr>
        <p:txBody>
          <a:bodyPr wrap="none" rtlCol="0" anchor="ctr">
            <a:spAutoFit/>
          </a:bodyPr>
          <a:lstStyle/>
          <a:p>
            <a:pPr>
              <a:lnSpc>
                <a:spcPts val="1800"/>
              </a:lnSpc>
            </a:pPr>
            <a:r>
              <a:rPr lang="en-US" altLang="ja-JP" sz="1600" b="1" dirty="0">
                <a:solidFill>
                  <a:srgbClr val="0000A8"/>
                </a:solidFill>
                <a:latin typeface="Tahoma" pitchFamily="34" charset="0"/>
                <a:cs typeface="Tahoma" pitchFamily="34" charset="0"/>
              </a:rPr>
              <a:t>D</a:t>
            </a:r>
            <a:r>
              <a:rPr lang="en-US" altLang="ja-JP" sz="1600" b="0" dirty="0">
                <a:solidFill>
                  <a:srgbClr val="0000A8"/>
                </a:solidFill>
                <a:latin typeface="Tahoma" pitchFamily="34" charset="0"/>
                <a:cs typeface="Tahoma" pitchFamily="34" charset="0"/>
              </a:rPr>
              <a:t>igital</a:t>
            </a:r>
          </a:p>
          <a:p>
            <a:pPr>
              <a:lnSpc>
                <a:spcPts val="1800"/>
              </a:lnSpc>
            </a:pPr>
            <a:r>
              <a:rPr lang="en-US" altLang="ja-JP" sz="1600" b="1" dirty="0" err="1">
                <a:solidFill>
                  <a:srgbClr val="0000A8"/>
                </a:solidFill>
                <a:latin typeface="Tahoma" pitchFamily="34" charset="0"/>
                <a:cs typeface="Tahoma" pitchFamily="34" charset="0"/>
              </a:rPr>
              <a:t>I</a:t>
            </a:r>
            <a:r>
              <a:rPr lang="en-US" altLang="ja-JP" sz="1600" b="0" dirty="0" err="1">
                <a:solidFill>
                  <a:srgbClr val="0000A8"/>
                </a:solidFill>
                <a:latin typeface="Tahoma" pitchFamily="34" charset="0"/>
                <a:cs typeface="Tahoma" pitchFamily="34" charset="0"/>
              </a:rPr>
              <a:t>nfra</a:t>
            </a:r>
            <a:r>
              <a:rPr lang="en-US" altLang="ja-JP" sz="1600" b="1" dirty="0" err="1">
                <a:solidFill>
                  <a:srgbClr val="0000A8"/>
                </a:solidFill>
                <a:latin typeface="Tahoma" pitchFamily="34" charset="0"/>
                <a:cs typeface="Tahoma" pitchFamily="34" charset="0"/>
              </a:rPr>
              <a:t>S</a:t>
            </a:r>
            <a:r>
              <a:rPr lang="en-US" altLang="ja-JP" sz="1600" b="0" dirty="0" err="1">
                <a:solidFill>
                  <a:srgbClr val="0000A8"/>
                </a:solidFill>
                <a:latin typeface="Tahoma" pitchFamily="34" charset="0"/>
                <a:cs typeface="Tahoma" pitchFamily="34" charset="0"/>
              </a:rPr>
              <a:t>tructure</a:t>
            </a:r>
            <a:endParaRPr lang="en-US" altLang="ja-JP" sz="1600" b="0" dirty="0">
              <a:solidFill>
                <a:srgbClr val="0000A8"/>
              </a:solidFill>
              <a:latin typeface="Tahoma" pitchFamily="34" charset="0"/>
              <a:cs typeface="Tahoma" pitchFamily="34" charset="0"/>
            </a:endParaRPr>
          </a:p>
          <a:p>
            <a:pPr>
              <a:lnSpc>
                <a:spcPts val="1800"/>
              </a:lnSpc>
            </a:pPr>
            <a:r>
              <a:rPr lang="en-US" altLang="ja-JP" sz="1600" b="1" dirty="0">
                <a:solidFill>
                  <a:srgbClr val="0000A8"/>
                </a:solidFill>
                <a:latin typeface="Tahoma" pitchFamily="34" charset="0"/>
                <a:cs typeface="Tahoma" pitchFamily="34" charset="0"/>
              </a:rPr>
              <a:t>C</a:t>
            </a:r>
            <a:r>
              <a:rPr lang="en-US" altLang="ja-JP" sz="1600" dirty="0">
                <a:solidFill>
                  <a:srgbClr val="0000A8"/>
                </a:solidFill>
                <a:latin typeface="Tahoma" pitchFamily="34" charset="0"/>
                <a:cs typeface="Tahoma" pitchFamily="34" charset="0"/>
              </a:rPr>
              <a:t>enter</a:t>
            </a:r>
            <a:endParaRPr lang="ja-JP" altLang="en-US" sz="1600" dirty="0">
              <a:solidFill>
                <a:srgbClr val="0000A8"/>
              </a:solidFill>
              <a:latin typeface="Tahoma" pitchFamily="34" charset="0"/>
              <a:cs typeface="Tahoma" pitchFamily="34" charset="0"/>
            </a:endParaRPr>
          </a:p>
        </p:txBody>
      </p:sp>
      <p:pic>
        <p:nvPicPr>
          <p:cNvPr id="2" name="Picture 7">
            <a:extLst>
              <a:ext uri="{FF2B5EF4-FFF2-40B4-BE49-F238E27FC236}">
                <a16:creationId xmlns:a16="http://schemas.microsoft.com/office/drawing/2014/main" id="{F4E6FCBD-8C7A-C058-48A3-3D002A6A0F0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696000" y="6664325"/>
            <a:ext cx="323850"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9">
            <a:extLst>
              <a:ext uri="{FF2B5EF4-FFF2-40B4-BE49-F238E27FC236}">
                <a16:creationId xmlns:a16="http://schemas.microsoft.com/office/drawing/2014/main" id="{16761289-41D1-D931-7FAD-2887CB1B4062}"/>
              </a:ext>
            </a:extLst>
          </p:cNvPr>
          <p:cNvSpPr txBox="1">
            <a:spLocks noChangeArrowheads="1"/>
          </p:cNvSpPr>
          <p:nvPr userDrawn="1"/>
        </p:nvSpPr>
        <p:spPr bwMode="auto">
          <a:xfrm>
            <a:off x="7020000" y="6588000"/>
            <a:ext cx="2880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rgbClr val="003399"/>
                </a:solidFill>
                <a:latin typeface="ＭＳ Ｐゴシック" pitchFamily="50" charset="-128"/>
                <a:ea typeface="ＭＳ Ｐゴシック" pitchFamily="50" charset="-128"/>
              </a:defRPr>
            </a:lvl1pPr>
            <a:lvl2pPr marL="742950" indent="-285750" eaLnBrk="0" hangingPunct="0">
              <a:defRPr kumimoji="1" sz="2400">
                <a:solidFill>
                  <a:srgbClr val="003399"/>
                </a:solidFill>
                <a:latin typeface="ＭＳ Ｐゴシック" pitchFamily="50" charset="-128"/>
                <a:ea typeface="ＭＳ Ｐゴシック" pitchFamily="50" charset="-128"/>
              </a:defRPr>
            </a:lvl2pPr>
            <a:lvl3pPr marL="1143000" indent="-228600" eaLnBrk="0" hangingPunct="0">
              <a:defRPr kumimoji="1" sz="2400">
                <a:solidFill>
                  <a:srgbClr val="003399"/>
                </a:solidFill>
                <a:latin typeface="ＭＳ Ｐゴシック" pitchFamily="50" charset="-128"/>
                <a:ea typeface="ＭＳ Ｐゴシック" pitchFamily="50" charset="-128"/>
              </a:defRPr>
            </a:lvl3pPr>
            <a:lvl4pPr marL="1600200" indent="-228600" eaLnBrk="0" hangingPunct="0">
              <a:defRPr kumimoji="1" sz="2400">
                <a:solidFill>
                  <a:srgbClr val="003399"/>
                </a:solidFill>
                <a:latin typeface="ＭＳ Ｐゴシック" pitchFamily="50" charset="-128"/>
                <a:ea typeface="ＭＳ Ｐゴシック" pitchFamily="50" charset="-128"/>
              </a:defRPr>
            </a:lvl4pPr>
            <a:lvl5pPr marL="2057400" indent="-228600" eaLnBrk="0" hangingPunct="0">
              <a:defRPr kumimoji="1" sz="2400">
                <a:solidFill>
                  <a:srgbClr val="003399"/>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9pPr>
          </a:lstStyle>
          <a:p>
            <a:pPr eaLnBrk="1" hangingPunct="1">
              <a:defRPr/>
            </a:pPr>
            <a:r>
              <a:rPr lang="en-US" altLang="ja-JP" sz="1400" b="1" dirty="0">
                <a:solidFill>
                  <a:srgbClr val="000099"/>
                </a:solidFill>
                <a:latin typeface="Arial" charset="0"/>
              </a:rPr>
              <a:t>Digital Infrastructure Center</a:t>
            </a:r>
          </a:p>
        </p:txBody>
      </p:sp>
    </p:spTree>
    <p:extLst>
      <p:ext uri="{BB962C8B-B14F-4D97-AF65-F5344CB8AC3E}">
        <p14:creationId xmlns:p14="http://schemas.microsoft.com/office/powerpoint/2010/main" val="309197601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953" y="202198"/>
            <a:ext cx="1404937" cy="744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272353" y="944571"/>
            <a:ext cx="322876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rgbClr val="003399"/>
                </a:solidFill>
                <a:latin typeface="ＭＳ Ｐゴシック" pitchFamily="50" charset="-128"/>
                <a:ea typeface="ＭＳ Ｐゴシック" pitchFamily="50" charset="-128"/>
              </a:defRPr>
            </a:lvl1pPr>
            <a:lvl2pPr marL="742950" indent="-285750" eaLnBrk="0" hangingPunct="0">
              <a:defRPr kumimoji="1" sz="2400">
                <a:solidFill>
                  <a:srgbClr val="003399"/>
                </a:solidFill>
                <a:latin typeface="ＭＳ Ｐゴシック" pitchFamily="50" charset="-128"/>
                <a:ea typeface="ＭＳ Ｐゴシック" pitchFamily="50" charset="-128"/>
              </a:defRPr>
            </a:lvl2pPr>
            <a:lvl3pPr marL="1143000" indent="-228600" eaLnBrk="0" hangingPunct="0">
              <a:defRPr kumimoji="1" sz="2400">
                <a:solidFill>
                  <a:srgbClr val="003399"/>
                </a:solidFill>
                <a:latin typeface="ＭＳ Ｐゴシック" pitchFamily="50" charset="-128"/>
                <a:ea typeface="ＭＳ Ｐゴシック" pitchFamily="50" charset="-128"/>
              </a:defRPr>
            </a:lvl3pPr>
            <a:lvl4pPr marL="1600200" indent="-228600" eaLnBrk="0" hangingPunct="0">
              <a:defRPr kumimoji="1" sz="2400">
                <a:solidFill>
                  <a:srgbClr val="003399"/>
                </a:solidFill>
                <a:latin typeface="ＭＳ Ｐゴシック" pitchFamily="50" charset="-128"/>
                <a:ea typeface="ＭＳ Ｐゴシック" pitchFamily="50" charset="-128"/>
              </a:defRPr>
            </a:lvl4pPr>
            <a:lvl5pPr marL="2057400" indent="-228600" eaLnBrk="0" hangingPunct="0">
              <a:defRPr kumimoji="1" sz="2400">
                <a:solidFill>
                  <a:srgbClr val="003399"/>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9pPr>
          </a:lstStyle>
          <a:p>
            <a:pPr eaLnBrk="1" hangingPunct="1">
              <a:spcBef>
                <a:spcPct val="50000"/>
              </a:spcBef>
              <a:defRPr/>
            </a:pPr>
            <a:r>
              <a:rPr lang="en-US" altLang="ja-JP" sz="1000" b="1">
                <a:solidFill>
                  <a:srgbClr val="000000"/>
                </a:solidFill>
                <a:latin typeface="Arial" charset="0"/>
              </a:rPr>
              <a:t>Information-technology Promotion Agency, Japan</a:t>
            </a:r>
          </a:p>
        </p:txBody>
      </p:sp>
      <p:sp>
        <p:nvSpPr>
          <p:cNvPr id="36866" name="Rectangle 2"/>
          <p:cNvSpPr>
            <a:spLocks noGrp="1" noChangeArrowheads="1"/>
          </p:cNvSpPr>
          <p:nvPr>
            <p:ph type="ctrTitle"/>
          </p:nvPr>
        </p:nvSpPr>
        <p:spPr>
          <a:xfrm>
            <a:off x="404343" y="1700762"/>
            <a:ext cx="9085289" cy="1656229"/>
          </a:xfrm>
        </p:spPr>
        <p:txBody>
          <a:bodyPr/>
          <a:lstStyle>
            <a:lvl1pPr algn="ctr">
              <a:spcBef>
                <a:spcPts val="0"/>
              </a:spcBef>
              <a:spcAft>
                <a:spcPts val="0"/>
              </a:spcAft>
              <a:defRPr sz="3200"/>
            </a:lvl1pPr>
          </a:lstStyle>
          <a:p>
            <a:pPr lvl="0"/>
            <a:r>
              <a:rPr lang="ja-JP" altLang="en-US" noProof="0" dirty="0"/>
              <a:t>マスタ タイトルの書式設定</a:t>
            </a:r>
          </a:p>
        </p:txBody>
      </p:sp>
      <p:sp>
        <p:nvSpPr>
          <p:cNvPr id="36867" name="Rectangle 3"/>
          <p:cNvSpPr>
            <a:spLocks noGrp="1" noChangeArrowheads="1"/>
          </p:cNvSpPr>
          <p:nvPr>
            <p:ph type="subTitle" idx="1"/>
          </p:nvPr>
        </p:nvSpPr>
        <p:spPr>
          <a:xfrm>
            <a:off x="426896" y="3645031"/>
            <a:ext cx="9040237" cy="1224170"/>
          </a:xfrm>
        </p:spPr>
        <p:txBody>
          <a:bodyPr anchor="ctr"/>
          <a:lstStyle>
            <a:lvl1pPr marL="0" indent="0" algn="ctr">
              <a:buFont typeface="Wingdings" pitchFamily="2" charset="2"/>
              <a:buNone/>
              <a:defRPr sz="2400"/>
            </a:lvl1pPr>
          </a:lstStyle>
          <a:p>
            <a:pPr lvl="0"/>
            <a:r>
              <a:rPr lang="ja-JP" altLang="en-US" noProof="0" dirty="0"/>
              <a:t>マスタ サブタイトルの書式設定</a:t>
            </a:r>
          </a:p>
        </p:txBody>
      </p:sp>
      <p:sp>
        <p:nvSpPr>
          <p:cNvPr id="11" name="Line 8"/>
          <p:cNvSpPr>
            <a:spLocks noChangeShapeType="1"/>
          </p:cNvSpPr>
          <p:nvPr userDrawn="1"/>
        </p:nvSpPr>
        <p:spPr bwMode="auto">
          <a:xfrm>
            <a:off x="344361" y="6597650"/>
            <a:ext cx="921715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2400">
              <a:solidFill>
                <a:srgbClr val="003399"/>
              </a:solidFill>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258331913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12"/>
            <a:ext cx="84201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Tree>
    <p:extLst>
      <p:ext uri="{BB962C8B-B14F-4D97-AF65-F5344CB8AC3E}">
        <p14:creationId xmlns:p14="http://schemas.microsoft.com/office/powerpoint/2010/main" val="71926633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タイトル 2"/>
          <p:cNvSpPr>
            <a:spLocks noGrp="1"/>
          </p:cNvSpPr>
          <p:nvPr>
            <p:ph type="title"/>
          </p:nvPr>
        </p:nvSpPr>
        <p:spPr>
          <a:xfrm>
            <a:off x="432001" y="108000"/>
            <a:ext cx="7560001" cy="576000"/>
          </a:xfrm>
        </p:spPr>
        <p:txBody>
          <a:bodyPr/>
          <a:lstStyle>
            <a:lvl1pPr>
              <a:defRPr>
                <a:latin typeface="メイリオ" panose="020B0604030504040204" pitchFamily="50" charset="-128"/>
                <a:ea typeface="メイリオ" panose="020B0604030504040204" pitchFamily="50" charset="-128"/>
              </a:defRPr>
            </a:lvl1pPr>
          </a:lstStyle>
          <a:p>
            <a:r>
              <a:rPr kumimoji="1" lang="ja-JP" altLang="en-US" dirty="0"/>
              <a:t>マスター タイトルの書式設定</a:t>
            </a:r>
          </a:p>
        </p:txBody>
      </p:sp>
    </p:spTree>
    <p:extLst>
      <p:ext uri="{BB962C8B-B14F-4D97-AF65-F5344CB8AC3E}">
        <p14:creationId xmlns:p14="http://schemas.microsoft.com/office/powerpoint/2010/main" val="93330686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96162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裏表紙">
    <p:spTree>
      <p:nvGrpSpPr>
        <p:cNvPr id="1" name=""/>
        <p:cNvGrpSpPr/>
        <p:nvPr/>
      </p:nvGrpSpPr>
      <p:grpSpPr>
        <a:xfrm>
          <a:off x="0" y="0"/>
          <a:ext cx="0" cy="0"/>
          <a:chOff x="0" y="0"/>
          <a:chExt cx="0" cy="0"/>
        </a:xfrm>
      </p:grpSpPr>
      <p:pic>
        <p:nvPicPr>
          <p:cNvPr id="3" name="図 2" descr="ロゴ, 会社名&#10;&#10;中程度の精度で自動的に生成された説明">
            <a:extLst>
              <a:ext uri="{FF2B5EF4-FFF2-40B4-BE49-F238E27FC236}">
                <a16:creationId xmlns:a16="http://schemas.microsoft.com/office/drawing/2014/main" id="{60156A0B-4A44-CEA3-855F-F578A9F222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906000" cy="6858000"/>
          </a:xfrm>
          <a:prstGeom prst="rect">
            <a:avLst/>
          </a:prstGeom>
        </p:spPr>
      </p:pic>
      <p:sp>
        <p:nvSpPr>
          <p:cNvPr id="9" name="日付プレースホルダー 2">
            <a:extLst>
              <a:ext uri="{FF2B5EF4-FFF2-40B4-BE49-F238E27FC236}">
                <a16:creationId xmlns:a16="http://schemas.microsoft.com/office/drawing/2014/main" id="{3C3E7E20-5C1C-354E-7378-4AB2E12EFDC1}"/>
              </a:ext>
            </a:extLst>
          </p:cNvPr>
          <p:cNvSpPr>
            <a:spLocks noGrp="1"/>
          </p:cNvSpPr>
          <p:nvPr>
            <p:ph type="dt" sz="half" idx="10"/>
          </p:nvPr>
        </p:nvSpPr>
        <p:spPr>
          <a:xfrm>
            <a:off x="213974" y="6465080"/>
            <a:ext cx="2311400" cy="287337"/>
          </a:xfrm>
        </p:spPr>
        <p:txBody>
          <a:bodyPr/>
          <a:lstStyle>
            <a:lvl1pPr>
              <a:defRPr baseline="0">
                <a:solidFill>
                  <a:srgbClr val="000066"/>
                </a:solidFill>
              </a:defRPr>
            </a:lvl1pPr>
          </a:lstStyle>
          <a:p>
            <a:fld id="{5B93FB17-366F-F040-9FCD-8C845C1EB05C}" type="datetime1">
              <a:rPr lang="ja-JP" altLang="en-US" smtClean="0"/>
              <a:pPr/>
              <a:t>2023/8/28</a:t>
            </a:fld>
            <a:endParaRPr lang="ja-JP" altLang="en-US"/>
          </a:p>
        </p:txBody>
      </p:sp>
      <p:sp>
        <p:nvSpPr>
          <p:cNvPr id="10" name="フッター プレースホルダー 3">
            <a:extLst>
              <a:ext uri="{FF2B5EF4-FFF2-40B4-BE49-F238E27FC236}">
                <a16:creationId xmlns:a16="http://schemas.microsoft.com/office/drawing/2014/main" id="{219C1246-4C3B-080D-9F9F-CAD707FA11EA}"/>
              </a:ext>
            </a:extLst>
          </p:cNvPr>
          <p:cNvSpPr>
            <a:spLocks noGrp="1"/>
          </p:cNvSpPr>
          <p:nvPr>
            <p:ph type="ftr" sz="quarter" idx="11"/>
          </p:nvPr>
        </p:nvSpPr>
        <p:spPr>
          <a:xfrm>
            <a:off x="3384550" y="6458934"/>
            <a:ext cx="3136900" cy="287337"/>
          </a:xfrm>
        </p:spPr>
        <p:txBody>
          <a:bodyPr/>
          <a:lstStyle/>
          <a:p>
            <a:endParaRPr lang="ja-JP" altLang="en-US"/>
          </a:p>
        </p:txBody>
      </p:sp>
      <p:sp>
        <p:nvSpPr>
          <p:cNvPr id="11" name="スライド番号プレースホルダー 4">
            <a:extLst>
              <a:ext uri="{FF2B5EF4-FFF2-40B4-BE49-F238E27FC236}">
                <a16:creationId xmlns:a16="http://schemas.microsoft.com/office/drawing/2014/main" id="{BBC5AFC1-67C0-DA2E-3B5B-49FE2489FBF9}"/>
              </a:ext>
            </a:extLst>
          </p:cNvPr>
          <p:cNvSpPr>
            <a:spLocks noGrp="1"/>
          </p:cNvSpPr>
          <p:nvPr>
            <p:ph type="sldNum" sz="quarter" idx="12"/>
          </p:nvPr>
        </p:nvSpPr>
        <p:spPr>
          <a:xfrm>
            <a:off x="7497640" y="6454033"/>
            <a:ext cx="2311400" cy="287337"/>
          </a:xfrm>
        </p:spPr>
        <p:txBody>
          <a:bodyPr/>
          <a:lstStyle>
            <a:lvl1pPr>
              <a:defRPr baseline="0">
                <a:solidFill>
                  <a:srgbClr val="000066"/>
                </a:solidFill>
              </a:defRPr>
            </a:lvl1pPr>
          </a:lstStyle>
          <a:p>
            <a:fld id="{DBFB1F43-6F2E-4538-AABB-23AEDF146290}" type="slidenum">
              <a:rPr lang="ja-JP" altLang="en-US" smtClean="0"/>
              <a:pPr/>
              <a:t>‹#›</a:t>
            </a:fld>
            <a:endParaRPr lang="ja-JP" altLang="en-US"/>
          </a:p>
        </p:txBody>
      </p:sp>
    </p:spTree>
    <p:extLst>
      <p:ext uri="{BB962C8B-B14F-4D97-AF65-F5344CB8AC3E}">
        <p14:creationId xmlns:p14="http://schemas.microsoft.com/office/powerpoint/2010/main" val="1660769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3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390000" y="180000"/>
            <a:ext cx="8190000" cy="612000"/>
          </a:xfrm>
        </p:spPr>
        <p:txBody>
          <a:bodyPr>
            <a:noAutofit/>
          </a:bodyPr>
          <a:lstStyle>
            <a:lvl1pPr>
              <a:defRPr sz="3200" b="0"/>
            </a:lvl1pPr>
          </a:lstStyle>
          <a:p>
            <a:r>
              <a:rPr lang="ja-JP" altLang="en-US" dirty="0"/>
              <a:t>マスタ タイトルの書式設定</a:t>
            </a:r>
          </a:p>
        </p:txBody>
      </p:sp>
      <p:sp>
        <p:nvSpPr>
          <p:cNvPr id="7" name="正方形/長方形 6">
            <a:extLst>
              <a:ext uri="{FF2B5EF4-FFF2-40B4-BE49-F238E27FC236}">
                <a16:creationId xmlns:a16="http://schemas.microsoft.com/office/drawing/2014/main" id="{13DD2A34-AB75-4664-A578-45522948D45D}"/>
              </a:ext>
            </a:extLst>
          </p:cNvPr>
          <p:cNvSpPr/>
          <p:nvPr userDrawn="1"/>
        </p:nvSpPr>
        <p:spPr>
          <a:xfrm>
            <a:off x="135471" y="887285"/>
            <a:ext cx="9224963" cy="44006"/>
          </a:xfrm>
          <a:prstGeom prst="rect">
            <a:avLst/>
          </a:prstGeom>
          <a:gradFill flip="none" rotWithShape="1">
            <a:gsLst>
              <a:gs pos="0">
                <a:schemeClr val="bg1">
                  <a:lumMod val="85000"/>
                </a:schemeClr>
              </a:gs>
              <a:gs pos="48000">
                <a:schemeClr val="bg1">
                  <a:lumMod val="95000"/>
                </a:schemeClr>
              </a:gs>
              <a:gs pos="100000">
                <a:schemeClr val="bg1"/>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sz="1800"/>
          </a:p>
        </p:txBody>
      </p:sp>
      <p:pic>
        <p:nvPicPr>
          <p:cNvPr id="9" name="Picture 4" descr="C:\Users\ms-hito\Documents\★広報業務\7_IPAロゴ\2014年5月_Webサイト用ロゴ作成\20140616_ポータルへアップ\IPA_logotype-4CPOJI.png">
            <a:extLst>
              <a:ext uri="{FF2B5EF4-FFF2-40B4-BE49-F238E27FC236}">
                <a16:creationId xmlns:a16="http://schemas.microsoft.com/office/drawing/2014/main" id="{4DD8A58C-F372-4CBA-A735-D971AF12062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49259" y="151704"/>
            <a:ext cx="796040" cy="53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164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5.jpeg"/><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6898" y="115896"/>
            <a:ext cx="7567754"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426897" y="908051"/>
            <a:ext cx="9066358" cy="2736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1028" name="Line 4"/>
          <p:cNvSpPr>
            <a:spLocks noChangeShapeType="1"/>
          </p:cNvSpPr>
          <p:nvPr/>
        </p:nvSpPr>
        <p:spPr bwMode="auto">
          <a:xfrm flipV="1">
            <a:off x="344361" y="800100"/>
            <a:ext cx="921715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2400">
              <a:solidFill>
                <a:srgbClr val="003399"/>
              </a:solidFill>
              <a:latin typeface="ＭＳ Ｐゴシック" pitchFamily="50" charset="-128"/>
              <a:ea typeface="ＭＳ Ｐゴシック" pitchFamily="50" charset="-128"/>
            </a:endParaRPr>
          </a:p>
        </p:txBody>
      </p:sp>
      <p:sp>
        <p:nvSpPr>
          <p:cNvPr id="1032" name="Line 8"/>
          <p:cNvSpPr>
            <a:spLocks noChangeShapeType="1"/>
          </p:cNvSpPr>
          <p:nvPr/>
        </p:nvSpPr>
        <p:spPr bwMode="auto">
          <a:xfrm>
            <a:off x="344361" y="6597650"/>
            <a:ext cx="921715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2400">
              <a:solidFill>
                <a:srgbClr val="003399"/>
              </a:solidFill>
              <a:latin typeface="ＭＳ Ｐゴシック" pitchFamily="50" charset="-128"/>
              <a:ea typeface="ＭＳ Ｐゴシック" pitchFamily="50" charset="-128"/>
            </a:endParaRPr>
          </a:p>
        </p:txBody>
      </p:sp>
      <p:sp>
        <p:nvSpPr>
          <p:cNvPr id="1034" name="Rectangle 10"/>
          <p:cNvSpPr>
            <a:spLocks noChangeArrowheads="1"/>
          </p:cNvSpPr>
          <p:nvPr/>
        </p:nvSpPr>
        <p:spPr bwMode="auto">
          <a:xfrm>
            <a:off x="8747131" y="6597660"/>
            <a:ext cx="1101725" cy="29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78A54DDE-0630-481C-A38A-EDA167C9F3C5}" type="slidenum">
              <a:rPr lang="ja-JP" altLang="en-US" sz="1200">
                <a:solidFill>
                  <a:srgbClr val="000000"/>
                </a:solidFill>
                <a:latin typeface="ＭＳ Ｐゴシック" pitchFamily="50" charset="-128"/>
                <a:ea typeface="ＭＳ Ｐゴシック" pitchFamily="50" charset="-128"/>
              </a:rPr>
              <a:pPr algn="r"/>
              <a:t>‹#›</a:t>
            </a:fld>
            <a:endParaRPr lang="en-US" altLang="ja-JP" sz="1200">
              <a:solidFill>
                <a:srgbClr val="000000"/>
              </a:solidFill>
              <a:latin typeface="ＭＳ Ｐゴシック" pitchFamily="50" charset="-128"/>
              <a:ea typeface="ＭＳ Ｐゴシック" pitchFamily="50" charset="-128"/>
            </a:endParaRPr>
          </a:p>
        </p:txBody>
      </p:sp>
      <p:sp>
        <p:nvSpPr>
          <p:cNvPr id="1035" name="Text Box 11"/>
          <p:cNvSpPr txBox="1">
            <a:spLocks noChangeArrowheads="1"/>
          </p:cNvSpPr>
          <p:nvPr/>
        </p:nvSpPr>
        <p:spPr bwMode="auto">
          <a:xfrm>
            <a:off x="108000" y="6660000"/>
            <a:ext cx="2768387"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kumimoji="1" sz="2400">
                <a:solidFill>
                  <a:srgbClr val="003399"/>
                </a:solidFill>
                <a:latin typeface="ＭＳ Ｐゴシック" pitchFamily="50" charset="-128"/>
                <a:ea typeface="ＭＳ Ｐゴシック" pitchFamily="50" charset="-128"/>
              </a:defRPr>
            </a:lvl1pPr>
            <a:lvl2pPr marL="742950" indent="-285750" eaLnBrk="0" hangingPunct="0">
              <a:defRPr kumimoji="1" sz="2400">
                <a:solidFill>
                  <a:srgbClr val="003399"/>
                </a:solidFill>
                <a:latin typeface="ＭＳ Ｐゴシック" pitchFamily="50" charset="-128"/>
                <a:ea typeface="ＭＳ Ｐゴシック" pitchFamily="50" charset="-128"/>
              </a:defRPr>
            </a:lvl2pPr>
            <a:lvl3pPr marL="1143000" indent="-228600" eaLnBrk="0" hangingPunct="0">
              <a:defRPr kumimoji="1" sz="2400">
                <a:solidFill>
                  <a:srgbClr val="003399"/>
                </a:solidFill>
                <a:latin typeface="ＭＳ Ｐゴシック" pitchFamily="50" charset="-128"/>
                <a:ea typeface="ＭＳ Ｐゴシック" pitchFamily="50" charset="-128"/>
              </a:defRPr>
            </a:lvl3pPr>
            <a:lvl4pPr marL="1600200" indent="-228600" eaLnBrk="0" hangingPunct="0">
              <a:defRPr kumimoji="1" sz="2400">
                <a:solidFill>
                  <a:srgbClr val="003399"/>
                </a:solidFill>
                <a:latin typeface="ＭＳ Ｐゴシック" pitchFamily="50" charset="-128"/>
                <a:ea typeface="ＭＳ Ｐゴシック" pitchFamily="50" charset="-128"/>
              </a:defRPr>
            </a:lvl4pPr>
            <a:lvl5pPr marL="2057400" indent="-228600" eaLnBrk="0" hangingPunct="0">
              <a:defRPr kumimoji="1" sz="2400">
                <a:solidFill>
                  <a:srgbClr val="003399"/>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9pPr>
          </a:lstStyle>
          <a:p>
            <a:pPr eaLnBrk="1" hangingPunct="1">
              <a:defRPr/>
            </a:pPr>
            <a:r>
              <a:rPr lang="en-US" altLang="ja-JP" sz="1000" dirty="0">
                <a:solidFill>
                  <a:srgbClr val="000000"/>
                </a:solidFill>
                <a:latin typeface="HGPｺﾞｼｯｸE"/>
                <a:ea typeface="HGPｺﾞｼｯｸE"/>
              </a:rPr>
              <a:t>Copyright</a:t>
            </a:r>
            <a:r>
              <a:rPr lang="ja-JP" altLang="en-US" sz="1000" dirty="0">
                <a:solidFill>
                  <a:srgbClr val="000000"/>
                </a:solidFill>
                <a:latin typeface="HGPｺﾞｼｯｸE"/>
                <a:ea typeface="HGPｺﾞｼｯｸE"/>
              </a:rPr>
              <a:t>　</a:t>
            </a:r>
            <a:r>
              <a:rPr lang="en-US" altLang="ja-JP" sz="1000" dirty="0">
                <a:solidFill>
                  <a:srgbClr val="000000"/>
                </a:solidFill>
                <a:latin typeface="HGPｺﾞｼｯｸE"/>
                <a:ea typeface="HGPｺﾞｼｯｸE"/>
              </a:rPr>
              <a:t>© 2013-2023 IPA, All Rights Reserved</a:t>
            </a:r>
          </a:p>
        </p:txBody>
      </p:sp>
      <p:sp>
        <p:nvSpPr>
          <p:cNvPr id="11" name="テキスト ボックス 10"/>
          <p:cNvSpPr txBox="1"/>
          <p:nvPr userDrawn="1"/>
        </p:nvSpPr>
        <p:spPr>
          <a:xfrm>
            <a:off x="3224808" y="6627169"/>
            <a:ext cx="18002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ja-JP" altLang="en-US" sz="1000" dirty="0">
              <a:solidFill>
                <a:srgbClr val="000000"/>
              </a:solidFill>
            </a:endParaRPr>
          </a:p>
        </p:txBody>
      </p:sp>
      <p:sp>
        <p:nvSpPr>
          <p:cNvPr id="16" name="テキスト ボックス 15"/>
          <p:cNvSpPr txBox="1"/>
          <p:nvPr userDrawn="1"/>
        </p:nvSpPr>
        <p:spPr>
          <a:xfrm>
            <a:off x="3168000" y="6626890"/>
            <a:ext cx="1980000" cy="246221"/>
          </a:xfrm>
          <a:prstGeom prst="rect">
            <a:avLst/>
          </a:prstGeom>
          <a:noFill/>
        </p:spPr>
        <p:txBody>
          <a:bodyPr wrap="square" rtlCol="0" anchor="ctr">
            <a:spAutoFit/>
          </a:bodyPr>
          <a:lstStyle/>
          <a:p>
            <a:pPr algn="ctr"/>
            <a:r>
              <a:rPr lang="en-US" altLang="ja-JP" sz="1000" dirty="0">
                <a:solidFill>
                  <a:srgbClr val="000000"/>
                </a:solidFill>
              </a:rPr>
              <a:t> 2023-08-22</a:t>
            </a:r>
            <a:endParaRPr lang="ja-JP" altLang="en-US" sz="1000" dirty="0">
              <a:solidFill>
                <a:srgbClr val="000000"/>
              </a:solidFill>
            </a:endParaRPr>
          </a:p>
        </p:txBody>
      </p:sp>
      <p:pic>
        <p:nvPicPr>
          <p:cNvPr id="2" name="Picture 7">
            <a:extLst>
              <a:ext uri="{FF2B5EF4-FFF2-40B4-BE49-F238E27FC236}">
                <a16:creationId xmlns:a16="http://schemas.microsoft.com/office/drawing/2014/main" id="{5865D26F-5F99-45F6-BA3C-DDBB55E4C5A5}"/>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6696000" y="6664325"/>
            <a:ext cx="323850"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9">
            <a:extLst>
              <a:ext uri="{FF2B5EF4-FFF2-40B4-BE49-F238E27FC236}">
                <a16:creationId xmlns:a16="http://schemas.microsoft.com/office/drawing/2014/main" id="{B4FFEB27-B7CE-0B48-4DA7-889A90734EE1}"/>
              </a:ext>
            </a:extLst>
          </p:cNvPr>
          <p:cNvSpPr txBox="1">
            <a:spLocks noChangeArrowheads="1"/>
          </p:cNvSpPr>
          <p:nvPr userDrawn="1"/>
        </p:nvSpPr>
        <p:spPr bwMode="auto">
          <a:xfrm>
            <a:off x="7020000" y="6588000"/>
            <a:ext cx="2880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rgbClr val="003399"/>
                </a:solidFill>
                <a:latin typeface="ＭＳ Ｐゴシック" pitchFamily="50" charset="-128"/>
                <a:ea typeface="ＭＳ Ｐゴシック" pitchFamily="50" charset="-128"/>
              </a:defRPr>
            </a:lvl1pPr>
            <a:lvl2pPr marL="742950" indent="-285750" eaLnBrk="0" hangingPunct="0">
              <a:defRPr kumimoji="1" sz="2400">
                <a:solidFill>
                  <a:srgbClr val="003399"/>
                </a:solidFill>
                <a:latin typeface="ＭＳ Ｐゴシック" pitchFamily="50" charset="-128"/>
                <a:ea typeface="ＭＳ Ｐゴシック" pitchFamily="50" charset="-128"/>
              </a:defRPr>
            </a:lvl2pPr>
            <a:lvl3pPr marL="1143000" indent="-228600" eaLnBrk="0" hangingPunct="0">
              <a:defRPr kumimoji="1" sz="2400">
                <a:solidFill>
                  <a:srgbClr val="003399"/>
                </a:solidFill>
                <a:latin typeface="ＭＳ Ｐゴシック" pitchFamily="50" charset="-128"/>
                <a:ea typeface="ＭＳ Ｐゴシック" pitchFamily="50" charset="-128"/>
              </a:defRPr>
            </a:lvl3pPr>
            <a:lvl4pPr marL="1600200" indent="-228600" eaLnBrk="0" hangingPunct="0">
              <a:defRPr kumimoji="1" sz="2400">
                <a:solidFill>
                  <a:srgbClr val="003399"/>
                </a:solidFill>
                <a:latin typeface="ＭＳ Ｐゴシック" pitchFamily="50" charset="-128"/>
                <a:ea typeface="ＭＳ Ｐゴシック" pitchFamily="50" charset="-128"/>
              </a:defRPr>
            </a:lvl4pPr>
            <a:lvl5pPr marL="2057400" indent="-228600" eaLnBrk="0" hangingPunct="0">
              <a:defRPr kumimoji="1" sz="2400">
                <a:solidFill>
                  <a:srgbClr val="003399"/>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400">
                <a:solidFill>
                  <a:srgbClr val="003399"/>
                </a:solidFill>
                <a:latin typeface="ＭＳ Ｐゴシック" pitchFamily="50" charset="-128"/>
                <a:ea typeface="ＭＳ Ｐゴシック" pitchFamily="50" charset="-128"/>
              </a:defRPr>
            </a:lvl9pPr>
          </a:lstStyle>
          <a:p>
            <a:pPr eaLnBrk="1" hangingPunct="1">
              <a:defRPr/>
            </a:pPr>
            <a:r>
              <a:rPr lang="en-US" altLang="ja-JP" sz="1400" b="1" dirty="0">
                <a:solidFill>
                  <a:srgbClr val="000099"/>
                </a:solidFill>
                <a:latin typeface="Arial" charset="0"/>
              </a:rPr>
              <a:t>Digital Infrastructure Center</a:t>
            </a:r>
          </a:p>
        </p:txBody>
      </p:sp>
    </p:spTree>
    <p:extLst>
      <p:ext uri="{BB962C8B-B14F-4D97-AF65-F5344CB8AC3E}">
        <p14:creationId xmlns:p14="http://schemas.microsoft.com/office/powerpoint/2010/main" val="20404012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3" r:id="rId3"/>
    <p:sldLayoutId id="2147483716" r:id="rId4"/>
    <p:sldLayoutId id="2147483718" r:id="rId5"/>
    <p:sldLayoutId id="2147483719" r:id="rId6"/>
    <p:sldLayoutId id="2147483720" r:id="rId7"/>
    <p:sldLayoutId id="2147483727" r:id="rId8"/>
    <p:sldLayoutId id="2147483744" r:id="rId9"/>
  </p:sldLayoutIdLst>
  <p:transition spd="med"/>
  <p:hf hdr="0" dt="0"/>
  <p:txStyles>
    <p:titleStyle>
      <a:lvl1pPr algn="l" rtl="0" eaLnBrk="0" fontAlgn="base" hangingPunct="0">
        <a:spcBef>
          <a:spcPct val="0"/>
        </a:spcBef>
        <a:spcAft>
          <a:spcPct val="0"/>
        </a:spcAft>
        <a:defRPr kumimoji="1" sz="2800">
          <a:solidFill>
            <a:schemeClr val="tx2"/>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kumimoji="1" sz="2800">
          <a:solidFill>
            <a:schemeClr val="tx2"/>
          </a:solidFill>
          <a:latin typeface="HGPｺﾞｼｯｸE" pitchFamily="50" charset="-128"/>
          <a:ea typeface="HGPｺﾞｼｯｸE" pitchFamily="50" charset="-128"/>
        </a:defRPr>
      </a:lvl2pPr>
      <a:lvl3pPr algn="l" rtl="0" eaLnBrk="0" fontAlgn="base" hangingPunct="0">
        <a:spcBef>
          <a:spcPct val="0"/>
        </a:spcBef>
        <a:spcAft>
          <a:spcPct val="0"/>
        </a:spcAft>
        <a:defRPr kumimoji="1" sz="2800">
          <a:solidFill>
            <a:schemeClr val="tx2"/>
          </a:solidFill>
          <a:latin typeface="HGPｺﾞｼｯｸE" pitchFamily="50" charset="-128"/>
          <a:ea typeface="HGPｺﾞｼｯｸE" pitchFamily="50" charset="-128"/>
        </a:defRPr>
      </a:lvl3pPr>
      <a:lvl4pPr algn="l" rtl="0" eaLnBrk="0" fontAlgn="base" hangingPunct="0">
        <a:spcBef>
          <a:spcPct val="0"/>
        </a:spcBef>
        <a:spcAft>
          <a:spcPct val="0"/>
        </a:spcAft>
        <a:defRPr kumimoji="1" sz="2800">
          <a:solidFill>
            <a:schemeClr val="tx2"/>
          </a:solidFill>
          <a:latin typeface="HGPｺﾞｼｯｸE" pitchFamily="50" charset="-128"/>
          <a:ea typeface="HGPｺﾞｼｯｸE" pitchFamily="50" charset="-128"/>
        </a:defRPr>
      </a:lvl4pPr>
      <a:lvl5pPr algn="l" rtl="0" eaLnBrk="0" fontAlgn="base" hangingPunct="0">
        <a:spcBef>
          <a:spcPct val="0"/>
        </a:spcBef>
        <a:spcAft>
          <a:spcPct val="0"/>
        </a:spcAft>
        <a:defRPr kumimoji="1" sz="2800">
          <a:solidFill>
            <a:schemeClr val="tx2"/>
          </a:solidFill>
          <a:latin typeface="HGPｺﾞｼｯｸE" pitchFamily="50" charset="-128"/>
          <a:ea typeface="HGPｺﾞｼｯｸE" pitchFamily="50" charset="-128"/>
        </a:defRPr>
      </a:lvl5pPr>
      <a:lvl6pPr marL="457200" algn="l" rtl="0" fontAlgn="base">
        <a:spcBef>
          <a:spcPct val="0"/>
        </a:spcBef>
        <a:spcAft>
          <a:spcPct val="0"/>
        </a:spcAft>
        <a:defRPr kumimoji="1" sz="2800">
          <a:solidFill>
            <a:schemeClr val="tx2"/>
          </a:solidFill>
          <a:latin typeface="HGPｺﾞｼｯｸE" pitchFamily="50" charset="-128"/>
          <a:ea typeface="HGPｺﾞｼｯｸE" pitchFamily="50" charset="-128"/>
        </a:defRPr>
      </a:lvl6pPr>
      <a:lvl7pPr marL="914400" algn="l" rtl="0" fontAlgn="base">
        <a:spcBef>
          <a:spcPct val="0"/>
        </a:spcBef>
        <a:spcAft>
          <a:spcPct val="0"/>
        </a:spcAft>
        <a:defRPr kumimoji="1" sz="2800">
          <a:solidFill>
            <a:schemeClr val="tx2"/>
          </a:solidFill>
          <a:latin typeface="HGPｺﾞｼｯｸE" pitchFamily="50" charset="-128"/>
          <a:ea typeface="HGPｺﾞｼｯｸE" pitchFamily="50" charset="-128"/>
        </a:defRPr>
      </a:lvl7pPr>
      <a:lvl8pPr marL="1371600" algn="l" rtl="0" fontAlgn="base">
        <a:spcBef>
          <a:spcPct val="0"/>
        </a:spcBef>
        <a:spcAft>
          <a:spcPct val="0"/>
        </a:spcAft>
        <a:defRPr kumimoji="1" sz="2800">
          <a:solidFill>
            <a:schemeClr val="tx2"/>
          </a:solidFill>
          <a:latin typeface="HGPｺﾞｼｯｸE" pitchFamily="50" charset="-128"/>
          <a:ea typeface="HGPｺﾞｼｯｸE" pitchFamily="50" charset="-128"/>
        </a:defRPr>
      </a:lvl8pPr>
      <a:lvl9pPr marL="1828800" algn="l" rtl="0" fontAlgn="base">
        <a:spcBef>
          <a:spcPct val="0"/>
        </a:spcBef>
        <a:spcAft>
          <a:spcPct val="0"/>
        </a:spcAft>
        <a:defRPr kumimoji="1" sz="2800">
          <a:solidFill>
            <a:schemeClr val="tx2"/>
          </a:solidFill>
          <a:latin typeface="HGPｺﾞｼｯｸE" pitchFamily="50" charset="-128"/>
          <a:ea typeface="HGPｺﾞｼｯｸE" pitchFamily="50" charset="-128"/>
        </a:defRPr>
      </a:lvl9pPr>
    </p:titleStyle>
    <p:body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図 3"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AF7B886-66FA-4603-40F8-171BF0AB19E2}"/>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0" y="0"/>
            <a:ext cx="9906000" cy="6858000"/>
          </a:xfrm>
          <a:prstGeom prst="rect">
            <a:avLst/>
          </a:prstGeom>
          <a:solidFill>
            <a:schemeClr val="bg1">
              <a:alpha val="0"/>
            </a:schemeClr>
          </a:solidFill>
        </p:spPr>
      </p:pic>
      <p:sp>
        <p:nvSpPr>
          <p:cNvPr id="1026" name="Rectangle 3"/>
          <p:cNvSpPr>
            <a:spLocks noGrp="1" noChangeArrowheads="1"/>
          </p:cNvSpPr>
          <p:nvPr>
            <p:ph type="title"/>
          </p:nvPr>
        </p:nvSpPr>
        <p:spPr bwMode="auto">
          <a:xfrm>
            <a:off x="520986" y="217504"/>
            <a:ext cx="6551895" cy="676276"/>
          </a:xfrm>
          <a:prstGeom prst="rect">
            <a:avLst/>
          </a:prstGeom>
          <a:solidFill>
            <a:schemeClr val="bg1">
              <a:alpha val="0"/>
            </a:schemeClr>
          </a:solidFill>
          <a:ln>
            <a:noFill/>
          </a:ln>
        </p:spPr>
        <p:txBody>
          <a:bodyPr vert="horz" wrap="square" lIns="91440" tIns="45720" rIns="91440" bIns="45720" numCol="1" anchor="b" anchorCtr="0" compatLnSpc="1">
            <a:prstTxWarp prst="textNoShape">
              <a:avLst/>
            </a:prstTxWarp>
          </a:bodyPr>
          <a:lstStyle/>
          <a:p>
            <a:pPr lvl="0"/>
            <a:r>
              <a:rPr lang="ja-JP" altLang="en-US"/>
              <a:t>タイトルを入力タイトルを入力</a:t>
            </a:r>
          </a:p>
        </p:txBody>
      </p:sp>
      <p:sp>
        <p:nvSpPr>
          <p:cNvPr id="1027" name="Rectangle 4"/>
          <p:cNvSpPr>
            <a:spLocks noGrp="1" noChangeArrowheads="1"/>
          </p:cNvSpPr>
          <p:nvPr>
            <p:ph type="body" idx="1"/>
          </p:nvPr>
        </p:nvSpPr>
        <p:spPr bwMode="auto">
          <a:xfrm>
            <a:off x="520986" y="1316485"/>
            <a:ext cx="8025190" cy="4745463"/>
          </a:xfrm>
          <a:prstGeom prst="rect">
            <a:avLst/>
          </a:pr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p>
        </p:txBody>
      </p:sp>
      <p:sp>
        <p:nvSpPr>
          <p:cNvPr id="4101" name="Rectangle 5"/>
          <p:cNvSpPr>
            <a:spLocks noGrp="1" noChangeArrowheads="1"/>
          </p:cNvSpPr>
          <p:nvPr>
            <p:ph type="dt" sz="half" idx="2"/>
          </p:nvPr>
        </p:nvSpPr>
        <p:spPr bwMode="auto">
          <a:xfrm>
            <a:off x="213974" y="6465080"/>
            <a:ext cx="2311400" cy="287337"/>
          </a:xfrm>
          <a:prstGeom prst="rect">
            <a:avLst/>
          </a:prstGeom>
          <a:solidFill>
            <a:schemeClr val="bg1">
              <a:alpha val="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rgbClr val="24235C"/>
                </a:solidFill>
                <a:latin typeface="Meiryo UI" panose="020B0604030504040204" pitchFamily="34" charset="-128"/>
                <a:ea typeface="Meiryo UI" panose="020B0604030504040204" pitchFamily="34" charset="-128"/>
              </a:defRPr>
            </a:lvl1pPr>
          </a:lstStyle>
          <a:p>
            <a:fld id="{E6769CAD-3DEF-194C-95A9-C4E7EF363A4A}" type="datetime1">
              <a:rPr lang="ja-JP" altLang="en-US" smtClean="0"/>
              <a:pPr/>
              <a:t>2023/8/28</a:t>
            </a:fld>
            <a:endParaRPr lang="ja-JP" altLang="en-US"/>
          </a:p>
        </p:txBody>
      </p:sp>
      <p:sp>
        <p:nvSpPr>
          <p:cNvPr id="4102" name="Rectangle 6"/>
          <p:cNvSpPr>
            <a:spLocks noGrp="1" noChangeArrowheads="1"/>
          </p:cNvSpPr>
          <p:nvPr>
            <p:ph type="ftr" sz="quarter" idx="3"/>
          </p:nvPr>
        </p:nvSpPr>
        <p:spPr bwMode="auto">
          <a:xfrm>
            <a:off x="3384550" y="6458934"/>
            <a:ext cx="3136900" cy="287337"/>
          </a:xfrm>
          <a:prstGeom prst="rect">
            <a:avLst/>
          </a:prstGeom>
          <a:solidFill>
            <a:schemeClr val="bg1">
              <a:alpha val="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solidFill>
                  <a:srgbClr val="24235C"/>
                </a:solidFill>
                <a:latin typeface="Meiryo UI" panose="020B0604030504040204" pitchFamily="34" charset="-128"/>
                <a:ea typeface="Meiryo UI" panose="020B0604030504040204" pitchFamily="34" charset="-128"/>
              </a:defRPr>
            </a:lvl1pPr>
          </a:lstStyle>
          <a:p>
            <a:endParaRPr lang="ja-JP" altLang="en-US"/>
          </a:p>
        </p:txBody>
      </p:sp>
      <p:sp>
        <p:nvSpPr>
          <p:cNvPr id="4103" name="Rectangle 7"/>
          <p:cNvSpPr>
            <a:spLocks noGrp="1" noChangeArrowheads="1"/>
          </p:cNvSpPr>
          <p:nvPr>
            <p:ph type="sldNum" sz="quarter" idx="4"/>
          </p:nvPr>
        </p:nvSpPr>
        <p:spPr bwMode="auto">
          <a:xfrm>
            <a:off x="7454571" y="6454033"/>
            <a:ext cx="2311400" cy="287337"/>
          </a:xfrm>
          <a:prstGeom prst="rect">
            <a:avLst/>
          </a:prstGeom>
          <a:solidFill>
            <a:schemeClr val="bg1">
              <a:alpha val="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latin typeface="Meiryo UI" panose="020B0604030504040204" pitchFamily="34" charset="-128"/>
                <a:ea typeface="Meiryo UI" panose="020B0604030504040204" pitchFamily="34" charset="-128"/>
              </a:defRPr>
            </a:lvl1pPr>
          </a:lstStyle>
          <a:p>
            <a:fld id="{DBFB1F43-6F2E-4538-AABB-23AEDF146290}" type="slidenum">
              <a:rPr lang="ja-JP" altLang="en-US" smtClean="0"/>
              <a:pPr/>
              <a:t>‹#›</a:t>
            </a:fld>
            <a:endParaRPr lang="ja-JP" altLang="en-US"/>
          </a:p>
        </p:txBody>
      </p:sp>
    </p:spTree>
    <p:extLst>
      <p:ext uri="{BB962C8B-B14F-4D97-AF65-F5344CB8AC3E}">
        <p14:creationId xmlns:p14="http://schemas.microsoft.com/office/powerpoint/2010/main" val="301337279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Lst>
  <p:hf hdr="0"/>
  <p:txStyles>
    <p:titleStyle>
      <a:lvl1pPr algn="l" rtl="0" eaLnBrk="1" fontAlgn="base" hangingPunct="1">
        <a:spcBef>
          <a:spcPct val="0"/>
        </a:spcBef>
        <a:spcAft>
          <a:spcPct val="0"/>
        </a:spcAft>
        <a:defRPr kumimoji="1" sz="2800" b="1">
          <a:solidFill>
            <a:schemeClr val="bg1"/>
          </a:solidFill>
          <a:latin typeface="Meiryo UI" panose="020B0604030504040204" pitchFamily="34" charset="-128"/>
          <a:ea typeface="Meiryo UI" panose="020B0604030504040204" pitchFamily="34" charset="-128"/>
          <a:cs typeface="+mj-cs"/>
        </a:defRPr>
      </a:lvl1pPr>
      <a:lvl2pPr algn="l" rtl="0" eaLnBrk="1" fontAlgn="base" hangingPunct="1">
        <a:spcBef>
          <a:spcPct val="0"/>
        </a:spcBef>
        <a:spcAft>
          <a:spcPct val="0"/>
        </a:spcAft>
        <a:defRPr kumimoji="1" sz="2700">
          <a:solidFill>
            <a:srgbClr val="000066"/>
          </a:solidFill>
          <a:latin typeface="Arial" charset="0"/>
          <a:ea typeface="ＭＳ Ｐゴシック" charset="-128"/>
        </a:defRPr>
      </a:lvl2pPr>
      <a:lvl3pPr algn="l" rtl="0" eaLnBrk="1" fontAlgn="base" hangingPunct="1">
        <a:spcBef>
          <a:spcPct val="0"/>
        </a:spcBef>
        <a:spcAft>
          <a:spcPct val="0"/>
        </a:spcAft>
        <a:defRPr kumimoji="1" sz="2700">
          <a:solidFill>
            <a:srgbClr val="000066"/>
          </a:solidFill>
          <a:latin typeface="Arial" charset="0"/>
          <a:ea typeface="ＭＳ Ｐゴシック" charset="-128"/>
        </a:defRPr>
      </a:lvl3pPr>
      <a:lvl4pPr algn="l" rtl="0" eaLnBrk="1" fontAlgn="base" hangingPunct="1">
        <a:spcBef>
          <a:spcPct val="0"/>
        </a:spcBef>
        <a:spcAft>
          <a:spcPct val="0"/>
        </a:spcAft>
        <a:defRPr kumimoji="1" sz="2700">
          <a:solidFill>
            <a:srgbClr val="000066"/>
          </a:solidFill>
          <a:latin typeface="Arial" charset="0"/>
          <a:ea typeface="ＭＳ Ｐゴシック" charset="-128"/>
        </a:defRPr>
      </a:lvl4pPr>
      <a:lvl5pPr algn="l" rtl="0" eaLnBrk="1" fontAlgn="base" hangingPunct="1">
        <a:spcBef>
          <a:spcPct val="0"/>
        </a:spcBef>
        <a:spcAft>
          <a:spcPct val="0"/>
        </a:spcAft>
        <a:defRPr kumimoji="1" sz="2700">
          <a:solidFill>
            <a:srgbClr val="000066"/>
          </a:solidFill>
          <a:latin typeface="Arial" charset="0"/>
          <a:ea typeface="ＭＳ Ｐゴシック" charset="-128"/>
        </a:defRPr>
      </a:lvl5pPr>
      <a:lvl6pPr marL="342899" algn="l" rtl="0" eaLnBrk="1" fontAlgn="base" hangingPunct="1">
        <a:spcBef>
          <a:spcPct val="0"/>
        </a:spcBef>
        <a:spcAft>
          <a:spcPct val="0"/>
        </a:spcAft>
        <a:defRPr kumimoji="1" sz="2700">
          <a:solidFill>
            <a:srgbClr val="003399"/>
          </a:solidFill>
          <a:latin typeface="Arial" charset="0"/>
          <a:ea typeface="ＭＳ Ｐゴシック" charset="-128"/>
        </a:defRPr>
      </a:lvl6pPr>
      <a:lvl7pPr marL="685796" algn="l" rtl="0" eaLnBrk="1" fontAlgn="base" hangingPunct="1">
        <a:spcBef>
          <a:spcPct val="0"/>
        </a:spcBef>
        <a:spcAft>
          <a:spcPct val="0"/>
        </a:spcAft>
        <a:defRPr kumimoji="1" sz="2700">
          <a:solidFill>
            <a:srgbClr val="003399"/>
          </a:solidFill>
          <a:latin typeface="Arial" charset="0"/>
          <a:ea typeface="ＭＳ Ｐゴシック" charset="-128"/>
        </a:defRPr>
      </a:lvl7pPr>
      <a:lvl8pPr marL="1028694" algn="l" rtl="0" eaLnBrk="1" fontAlgn="base" hangingPunct="1">
        <a:spcBef>
          <a:spcPct val="0"/>
        </a:spcBef>
        <a:spcAft>
          <a:spcPct val="0"/>
        </a:spcAft>
        <a:defRPr kumimoji="1" sz="2700">
          <a:solidFill>
            <a:srgbClr val="003399"/>
          </a:solidFill>
          <a:latin typeface="Arial" charset="0"/>
          <a:ea typeface="ＭＳ Ｐゴシック" charset="-128"/>
        </a:defRPr>
      </a:lvl8pPr>
      <a:lvl9pPr marL="1371592" algn="l" rtl="0" eaLnBrk="1" fontAlgn="base" hangingPunct="1">
        <a:spcBef>
          <a:spcPct val="0"/>
        </a:spcBef>
        <a:spcAft>
          <a:spcPct val="0"/>
        </a:spcAft>
        <a:defRPr kumimoji="1" sz="2700">
          <a:solidFill>
            <a:srgbClr val="003399"/>
          </a:solidFill>
          <a:latin typeface="Arial" charset="0"/>
          <a:ea typeface="ＭＳ Ｐゴシック" charset="-128"/>
        </a:defRPr>
      </a:lvl9pPr>
    </p:titleStyle>
    <p:bodyStyle>
      <a:lvl1pPr marL="257174" indent="-257174" algn="l" rtl="0" eaLnBrk="1" fontAlgn="base" hangingPunct="1">
        <a:spcBef>
          <a:spcPct val="20000"/>
        </a:spcBef>
        <a:spcAft>
          <a:spcPct val="0"/>
        </a:spcAft>
        <a:buClr>
          <a:srgbClr val="000066"/>
        </a:buClr>
        <a:buFont typeface="Wingdings" pitchFamily="2" charset="2"/>
        <a:buChar char="s"/>
        <a:defRPr kumimoji="1" sz="2100">
          <a:solidFill>
            <a:srgbClr val="24235C"/>
          </a:solidFill>
          <a:latin typeface="Meiryo UI" panose="020B0604030504040204" pitchFamily="34" charset="-128"/>
          <a:ea typeface="Meiryo UI" panose="020B0604030504040204" pitchFamily="34" charset="-128"/>
          <a:cs typeface="+mn-cs"/>
        </a:defRPr>
      </a:lvl1pPr>
      <a:lvl2pPr marL="557210" indent="-214311" algn="l" rtl="0" eaLnBrk="1" fontAlgn="base" hangingPunct="1">
        <a:spcBef>
          <a:spcPct val="20000"/>
        </a:spcBef>
        <a:spcAft>
          <a:spcPct val="0"/>
        </a:spcAft>
        <a:buClr>
          <a:srgbClr val="FF0000"/>
        </a:buClr>
        <a:buFont typeface="Arial" charset="0"/>
        <a:buChar char="•"/>
        <a:defRPr kumimoji="1" sz="2100">
          <a:solidFill>
            <a:schemeClr val="tx1"/>
          </a:solidFill>
          <a:latin typeface="Meiryo UI" panose="020B0604030504040204" pitchFamily="34" charset="-128"/>
          <a:ea typeface="Meiryo UI" panose="020B0604030504040204" pitchFamily="34" charset="-128"/>
        </a:defRPr>
      </a:lvl2pPr>
      <a:lvl3pPr marL="857245" indent="-171449" algn="l" rtl="0" eaLnBrk="1" fontAlgn="base" hangingPunct="1">
        <a:spcBef>
          <a:spcPct val="20000"/>
        </a:spcBef>
        <a:spcAft>
          <a:spcPct val="0"/>
        </a:spcAft>
        <a:buClr>
          <a:srgbClr val="000066"/>
        </a:buClr>
        <a:buFont typeface="Arial" charset="0"/>
        <a:buChar char="•"/>
        <a:defRPr kumimoji="1" sz="1800">
          <a:solidFill>
            <a:schemeClr val="tx1"/>
          </a:solidFill>
          <a:latin typeface="Meiryo UI" panose="020B0604030504040204" pitchFamily="34" charset="-128"/>
          <a:ea typeface="Meiryo UI" panose="020B0604030504040204" pitchFamily="34" charset="-128"/>
        </a:defRPr>
      </a:lvl3pPr>
      <a:lvl4pPr marL="1200143" indent="-171449" algn="l" rtl="0" eaLnBrk="1" fontAlgn="base" hangingPunct="1">
        <a:spcBef>
          <a:spcPct val="20000"/>
        </a:spcBef>
        <a:spcAft>
          <a:spcPct val="0"/>
        </a:spcAft>
        <a:buClr>
          <a:srgbClr val="FF0000"/>
        </a:buClr>
        <a:buFont typeface="Arial" charset="0"/>
        <a:buChar char="•"/>
        <a:defRPr kumimoji="1" sz="1500">
          <a:solidFill>
            <a:schemeClr val="tx1"/>
          </a:solidFill>
          <a:latin typeface="Meiryo UI" panose="020B0604030504040204" pitchFamily="34" charset="-128"/>
          <a:ea typeface="Meiryo UI" panose="020B0604030504040204" pitchFamily="34" charset="-128"/>
        </a:defRPr>
      </a:lvl4pPr>
      <a:lvl5pPr marL="1543041" indent="-171449" algn="l" rtl="0" eaLnBrk="1" fontAlgn="base" hangingPunct="1">
        <a:spcBef>
          <a:spcPct val="20000"/>
        </a:spcBef>
        <a:spcAft>
          <a:spcPct val="0"/>
        </a:spcAft>
        <a:buClr>
          <a:srgbClr val="000066"/>
        </a:buClr>
        <a:buFont typeface="Arial" charset="0"/>
        <a:buChar char="»"/>
        <a:defRPr kumimoji="1" sz="1500">
          <a:solidFill>
            <a:schemeClr val="tx1"/>
          </a:solidFill>
          <a:latin typeface="Meiryo UI" panose="020B0604030504040204" pitchFamily="34" charset="-128"/>
          <a:ea typeface="Meiryo UI" panose="020B0604030504040204" pitchFamily="34" charset="-128"/>
        </a:defRPr>
      </a:lvl5pPr>
      <a:lvl6pPr marL="1885939" indent="-171449" algn="l" rtl="0" eaLnBrk="1" fontAlgn="base" hangingPunct="1">
        <a:spcBef>
          <a:spcPct val="20000"/>
        </a:spcBef>
        <a:spcAft>
          <a:spcPct val="0"/>
        </a:spcAft>
        <a:buClr>
          <a:schemeClr val="accent2"/>
        </a:buClr>
        <a:buFont typeface="Arial" charset="0"/>
        <a:buChar char="»"/>
        <a:defRPr kumimoji="1" sz="1500">
          <a:solidFill>
            <a:schemeClr val="tx1"/>
          </a:solidFill>
          <a:latin typeface="+mn-lt"/>
          <a:ea typeface="+mn-ea"/>
        </a:defRPr>
      </a:lvl6pPr>
      <a:lvl7pPr marL="2228837" indent="-171449" algn="l" rtl="0" eaLnBrk="1" fontAlgn="base" hangingPunct="1">
        <a:spcBef>
          <a:spcPct val="20000"/>
        </a:spcBef>
        <a:spcAft>
          <a:spcPct val="0"/>
        </a:spcAft>
        <a:buClr>
          <a:schemeClr val="accent2"/>
        </a:buClr>
        <a:buFont typeface="Arial" charset="0"/>
        <a:buChar char="»"/>
        <a:defRPr kumimoji="1" sz="1500">
          <a:solidFill>
            <a:schemeClr val="tx1"/>
          </a:solidFill>
          <a:latin typeface="+mn-lt"/>
          <a:ea typeface="+mn-ea"/>
        </a:defRPr>
      </a:lvl7pPr>
      <a:lvl8pPr marL="2571735" indent="-171449" algn="l" rtl="0" eaLnBrk="1" fontAlgn="base" hangingPunct="1">
        <a:spcBef>
          <a:spcPct val="20000"/>
        </a:spcBef>
        <a:spcAft>
          <a:spcPct val="0"/>
        </a:spcAft>
        <a:buClr>
          <a:schemeClr val="accent2"/>
        </a:buClr>
        <a:buFont typeface="Arial" charset="0"/>
        <a:buChar char="»"/>
        <a:defRPr kumimoji="1" sz="1500">
          <a:solidFill>
            <a:schemeClr val="tx1"/>
          </a:solidFill>
          <a:latin typeface="+mn-lt"/>
          <a:ea typeface="+mn-ea"/>
        </a:defRPr>
      </a:lvl8pPr>
      <a:lvl9pPr marL="2914633" indent="-171449" algn="l" rtl="0" eaLnBrk="1" fontAlgn="base" hangingPunct="1">
        <a:spcBef>
          <a:spcPct val="20000"/>
        </a:spcBef>
        <a:spcAft>
          <a:spcPct val="0"/>
        </a:spcAft>
        <a:buClr>
          <a:schemeClr val="accent2"/>
        </a:buClr>
        <a:buFont typeface="Arial" charset="0"/>
        <a:buChar char="»"/>
        <a:defRPr kumimoji="1" sz="1500">
          <a:solidFill>
            <a:schemeClr val="tx1"/>
          </a:solidFill>
          <a:latin typeface="+mn-lt"/>
          <a:ea typeface="+mn-ea"/>
        </a:defRPr>
      </a:lvl9pPr>
    </p:bodyStyle>
    <p:otherStyle>
      <a:defPPr>
        <a:defRPr lang="ja-JP"/>
      </a:defPPr>
      <a:lvl1pPr marL="0" algn="l" defTabSz="685796" rtl="0" eaLnBrk="1" latinLnBrk="0" hangingPunct="1">
        <a:defRPr kumimoji="1" sz="1350" kern="1200">
          <a:solidFill>
            <a:schemeClr val="tx1"/>
          </a:solidFill>
          <a:latin typeface="+mn-lt"/>
          <a:ea typeface="+mn-ea"/>
          <a:cs typeface="+mn-cs"/>
        </a:defRPr>
      </a:lvl1pPr>
      <a:lvl2pPr marL="342899" algn="l" defTabSz="685796" rtl="0" eaLnBrk="1" latinLnBrk="0" hangingPunct="1">
        <a:defRPr kumimoji="1" sz="1350" kern="1200">
          <a:solidFill>
            <a:schemeClr val="tx1"/>
          </a:solidFill>
          <a:latin typeface="+mn-lt"/>
          <a:ea typeface="+mn-ea"/>
          <a:cs typeface="+mn-cs"/>
        </a:defRPr>
      </a:lvl2pPr>
      <a:lvl3pPr marL="685796" algn="l" defTabSz="685796" rtl="0" eaLnBrk="1" latinLnBrk="0" hangingPunct="1">
        <a:defRPr kumimoji="1" sz="1350" kern="1200">
          <a:solidFill>
            <a:schemeClr val="tx1"/>
          </a:solidFill>
          <a:latin typeface="+mn-lt"/>
          <a:ea typeface="+mn-ea"/>
          <a:cs typeface="+mn-cs"/>
        </a:defRPr>
      </a:lvl3pPr>
      <a:lvl4pPr marL="1028694" algn="l" defTabSz="685796" rtl="0" eaLnBrk="1" latinLnBrk="0" hangingPunct="1">
        <a:defRPr kumimoji="1" sz="1350" kern="1200">
          <a:solidFill>
            <a:schemeClr val="tx1"/>
          </a:solidFill>
          <a:latin typeface="+mn-lt"/>
          <a:ea typeface="+mn-ea"/>
          <a:cs typeface="+mn-cs"/>
        </a:defRPr>
      </a:lvl4pPr>
      <a:lvl5pPr marL="1371592" algn="l" defTabSz="685796" rtl="0" eaLnBrk="1" latinLnBrk="0" hangingPunct="1">
        <a:defRPr kumimoji="1" sz="1350" kern="1200">
          <a:solidFill>
            <a:schemeClr val="tx1"/>
          </a:solidFill>
          <a:latin typeface="+mn-lt"/>
          <a:ea typeface="+mn-ea"/>
          <a:cs typeface="+mn-cs"/>
        </a:defRPr>
      </a:lvl5pPr>
      <a:lvl6pPr marL="1714490" algn="l" defTabSz="685796" rtl="0" eaLnBrk="1" latinLnBrk="0" hangingPunct="1">
        <a:defRPr kumimoji="1" sz="1350" kern="1200">
          <a:solidFill>
            <a:schemeClr val="tx1"/>
          </a:solidFill>
          <a:latin typeface="+mn-lt"/>
          <a:ea typeface="+mn-ea"/>
          <a:cs typeface="+mn-cs"/>
        </a:defRPr>
      </a:lvl6pPr>
      <a:lvl7pPr marL="2057389" algn="l" defTabSz="685796" rtl="0" eaLnBrk="1" latinLnBrk="0" hangingPunct="1">
        <a:defRPr kumimoji="1" sz="1350" kern="1200">
          <a:solidFill>
            <a:schemeClr val="tx1"/>
          </a:solidFill>
          <a:latin typeface="+mn-lt"/>
          <a:ea typeface="+mn-ea"/>
          <a:cs typeface="+mn-cs"/>
        </a:defRPr>
      </a:lvl7pPr>
      <a:lvl8pPr marL="2400286" algn="l" defTabSz="685796" rtl="0" eaLnBrk="1" latinLnBrk="0" hangingPunct="1">
        <a:defRPr kumimoji="1" sz="1350" kern="1200">
          <a:solidFill>
            <a:schemeClr val="tx1"/>
          </a:solidFill>
          <a:latin typeface="+mn-lt"/>
          <a:ea typeface="+mn-ea"/>
          <a:cs typeface="+mn-cs"/>
        </a:defRPr>
      </a:lvl8pPr>
      <a:lvl9pPr marL="2743184" algn="l" defTabSz="685796"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fujitsu.com/jp/group/fjj/about/resources/news/topics/2023/0330.html" TargetMode="External"/><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fujitsu.com/jp/group/fjj/about/resources/news/topics/2023/0330.html"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anahd.co.jp/group/pr/202304/notification-2.html" TargetMode="External"/><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hyperlink" Target="https://mobilitech.jp/?p=5119" TargetMode="Externa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miuri.co.jp/national/20230727-OYT1T50215" TargetMode="External"/><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hyperlink" Target="https://meikoukyo.com/archives/3336"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jreast.co.jp/info/2023/20230626_ho04.pdf" TargetMode="External"/><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hyperlink" Target="https://xtech.nikkei.com/atcl/nxt/column/18/00138/062901321/" TargetMode="Externa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hyperlink" Target="https://www.soumu.go.jp/main_content/000839847.pdf"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fsa.go.jp/news/r4/sonota/20230630-2/20230630-2.html" TargetMode="External"/><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6.xml"/><Relationship Id="rId6" Type="http://schemas.openxmlformats.org/officeDocument/2006/relationships/image" Target="../media/image50.jpg&amp;ehk=47GRhkgxtwPG0p3Jor1wPQ&amp;r=0&amp;pid=OfficeInsert"/><Relationship Id="rId5" Type="http://schemas.openxmlformats.org/officeDocument/2006/relationships/image" Target="../media/image49.jpe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ipa.go.jp/archive/digital/iot-en-ci/system/system.html" TargetMode="External"/><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hyperlink" Target="https://www.ipa.go.jp/publish/tn20190228.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www.ipa.go.jp/archive/digital/iot-en-ci/system/system.html" TargetMode="External"/><Relationship Id="rId2" Type="http://schemas.openxmlformats.org/officeDocument/2006/relationships/image" Target="../media/image59.jpeg"/><Relationship Id="rId1" Type="http://schemas.openxmlformats.org/officeDocument/2006/relationships/slideLayout" Target="../slideLayouts/slideLayout6.xml"/><Relationship Id="rId6" Type="http://schemas.openxmlformats.org/officeDocument/2006/relationships/hyperlink" Target="https://www.ipa.go.jp/publish/tn20190228.html" TargetMode="External"/><Relationship Id="rId5" Type="http://schemas.openxmlformats.org/officeDocument/2006/relationships/hyperlink" Target="https://www.ipa.go.jp/archive/files/000051619.pdf" TargetMode="External"/><Relationship Id="rId4" Type="http://schemas.openxmlformats.org/officeDocument/2006/relationships/slide" Target="slide9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slide" Target="slide92.xml"/><Relationship Id="rId5" Type="http://schemas.openxmlformats.org/officeDocument/2006/relationships/slide" Target="slide91.xml"/><Relationship Id="rId4" Type="http://schemas.openxmlformats.org/officeDocument/2006/relationships/slide" Target="slide90.xml"/></Relationships>
</file>

<file path=ppt/slides/_rels/slide89.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5.png"/><Relationship Id="rId5" Type="http://schemas.microsoft.com/office/2007/relationships/hdphoto" Target="../media/hdphoto3.wdp"/><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slide" Target="slide92.xml"/><Relationship Id="rId4" Type="http://schemas.openxmlformats.org/officeDocument/2006/relationships/slide" Target="slide88.xml"/></Relationships>
</file>

<file path=ppt/slides/_rels/slide91.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slide" Target="slide92.xml"/><Relationship Id="rId4" Type="http://schemas.openxmlformats.org/officeDocument/2006/relationships/slide" Target="slide88.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slide" Target="slide91.xml"/><Relationship Id="rId5" Type="http://schemas.openxmlformats.org/officeDocument/2006/relationships/slide" Target="slide88.xml"/><Relationship Id="rId4" Type="http://schemas.openxmlformats.org/officeDocument/2006/relationships/slide" Target="slide90.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71.emf"/></Relationships>
</file>

<file path=ppt/slides/_rels/slide9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2.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slide" Target="slide59.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slide" Target="slide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080000"/>
            <a:ext cx="9900000" cy="2088000"/>
          </a:xfrm>
        </p:spPr>
        <p:txBody>
          <a:bodyPr/>
          <a:lstStyle/>
          <a:p>
            <a:r>
              <a:rPr lang="ja-JP" altLang="en-US" sz="4000" b="1" dirty="0"/>
              <a:t>システム</a:t>
            </a:r>
            <a:r>
              <a:rPr lang="ja-JP" altLang="en-US" sz="4000" b="1" dirty="0">
                <a:solidFill>
                  <a:srgbClr val="FF0000"/>
                </a:solidFill>
              </a:rPr>
              <a:t>障害</a:t>
            </a:r>
            <a:r>
              <a:rPr lang="ja-JP" altLang="en-US" sz="4000" b="1" dirty="0"/>
              <a:t>事例の分析と考察</a:t>
            </a:r>
            <a:br>
              <a:rPr lang="ja-JP" altLang="en-US" sz="4000" b="1" dirty="0"/>
            </a:br>
            <a:br>
              <a:rPr lang="en-US" altLang="ja-JP" sz="2400" b="1" dirty="0"/>
            </a:br>
            <a:r>
              <a:rPr lang="ja-JP" altLang="en-US" sz="2400" b="1" dirty="0"/>
              <a:t>～ </a:t>
            </a:r>
            <a:r>
              <a:rPr lang="en-US" altLang="ja-JP" sz="2400" b="1" dirty="0"/>
              <a:t>IPA</a:t>
            </a:r>
            <a:r>
              <a:rPr lang="ja-JP" altLang="en-US" sz="2400" b="1" dirty="0"/>
              <a:t>「情報処理システム高信頼化</a:t>
            </a:r>
            <a:r>
              <a:rPr lang="ja-JP" altLang="en-US" sz="2400" b="1" dirty="0">
                <a:solidFill>
                  <a:srgbClr val="3333FF"/>
                </a:solidFill>
              </a:rPr>
              <a:t>教訓集</a:t>
            </a:r>
            <a:r>
              <a:rPr lang="ja-JP" altLang="en-US" sz="2400" b="1" dirty="0"/>
              <a:t>（</a:t>
            </a:r>
            <a:r>
              <a:rPr lang="en-US" altLang="ja-JP" sz="2400" b="1" dirty="0"/>
              <a:t>IT</a:t>
            </a:r>
            <a:r>
              <a:rPr lang="ja-JP" altLang="en-US" sz="2400" b="1" dirty="0"/>
              <a:t>サービス編）」</a:t>
            </a:r>
            <a:br>
              <a:rPr lang="en-US" altLang="ja-JP" sz="2400" b="1" dirty="0"/>
            </a:br>
            <a:r>
              <a:rPr lang="ja-JP" altLang="en-US" sz="2400" b="1" dirty="0"/>
              <a:t>の取組みから ～</a:t>
            </a:r>
            <a:endParaRPr kumimoji="1" lang="ja-JP" altLang="en-US" sz="2400" dirty="0">
              <a:solidFill>
                <a:schemeClr val="bg2">
                  <a:lumMod val="50000"/>
                </a:schemeClr>
              </a:solidFill>
              <a:latin typeface="HGP創英角ﾎﾟｯﾌﾟ体" pitchFamily="50" charset="-128"/>
              <a:ea typeface="HGP創英角ﾎﾟｯﾌﾟ体" pitchFamily="50" charset="-128"/>
            </a:endParaRPr>
          </a:p>
        </p:txBody>
      </p:sp>
      <p:sp>
        <p:nvSpPr>
          <p:cNvPr id="4" name="サブタイトル 3"/>
          <p:cNvSpPr>
            <a:spLocks noGrp="1"/>
          </p:cNvSpPr>
          <p:nvPr>
            <p:ph type="subTitle" idx="1"/>
          </p:nvPr>
        </p:nvSpPr>
        <p:spPr>
          <a:xfrm>
            <a:off x="0" y="3600000"/>
            <a:ext cx="9906000" cy="1224170"/>
          </a:xfrm>
        </p:spPr>
        <p:txBody>
          <a:bodyPr/>
          <a:lstStyle/>
          <a:p>
            <a:r>
              <a:rPr lang="ja-JP" altLang="en-US" sz="2000" dirty="0">
                <a:solidFill>
                  <a:schemeClr val="bg2"/>
                </a:solidFill>
                <a:latin typeface="HG創英角ｺﾞｼｯｸUB" pitchFamily="49" charset="-128"/>
                <a:ea typeface="HG創英角ｺﾞｼｯｸUB" pitchFamily="49" charset="-128"/>
                <a:cs typeface="メイリオ" pitchFamily="50" charset="-128"/>
              </a:rPr>
              <a:t>一般社団法人システムイノベーションセンター（ＳＩＣ）主催</a:t>
            </a:r>
          </a:p>
          <a:p>
            <a:r>
              <a:rPr lang="en-US" altLang="ja-JP" dirty="0">
                <a:solidFill>
                  <a:schemeClr val="bg2"/>
                </a:solidFill>
                <a:latin typeface="HG創英角ｺﾞｼｯｸUB" pitchFamily="49" charset="-128"/>
                <a:ea typeface="HG創英角ｺﾞｼｯｸUB" pitchFamily="49" charset="-128"/>
                <a:cs typeface="メイリオ" pitchFamily="50" charset="-128"/>
              </a:rPr>
              <a:t>2023</a:t>
            </a:r>
            <a:r>
              <a:rPr lang="ja-JP" altLang="en-US" dirty="0">
                <a:solidFill>
                  <a:schemeClr val="bg2"/>
                </a:solidFill>
                <a:latin typeface="HG創英角ｺﾞｼｯｸUB" pitchFamily="49" charset="-128"/>
                <a:ea typeface="HG創英角ｺﾞｼｯｸUB" pitchFamily="49" charset="-128"/>
                <a:cs typeface="メイリオ" pitchFamily="50" charset="-128"/>
              </a:rPr>
              <a:t>年</a:t>
            </a:r>
            <a:r>
              <a:rPr lang="en-US" altLang="ja-JP" dirty="0">
                <a:solidFill>
                  <a:schemeClr val="bg2"/>
                </a:solidFill>
                <a:latin typeface="HG創英角ｺﾞｼｯｸUB" pitchFamily="49" charset="-128"/>
                <a:ea typeface="HG創英角ｺﾞｼｯｸUB" pitchFamily="49" charset="-128"/>
                <a:cs typeface="メイリオ" pitchFamily="50" charset="-128"/>
              </a:rPr>
              <a:t>8</a:t>
            </a:r>
            <a:r>
              <a:rPr lang="ja-JP" altLang="en-US" dirty="0">
                <a:solidFill>
                  <a:schemeClr val="bg2"/>
                </a:solidFill>
                <a:latin typeface="HG創英角ｺﾞｼｯｸUB" pitchFamily="49" charset="-128"/>
                <a:ea typeface="HG創英角ｺﾞｼｯｸUB" pitchFamily="49" charset="-128"/>
                <a:cs typeface="メイリオ" pitchFamily="50" charset="-128"/>
              </a:rPr>
              <a:t>月</a:t>
            </a:r>
            <a:r>
              <a:rPr lang="en-US" altLang="ja-JP" dirty="0">
                <a:solidFill>
                  <a:schemeClr val="bg2"/>
                </a:solidFill>
                <a:latin typeface="HG創英角ｺﾞｼｯｸUB" pitchFamily="49" charset="-128"/>
                <a:ea typeface="HG創英角ｺﾞｼｯｸUB" pitchFamily="49" charset="-128"/>
                <a:cs typeface="メイリオ" pitchFamily="50" charset="-128"/>
              </a:rPr>
              <a:t>22</a:t>
            </a:r>
            <a:r>
              <a:rPr lang="ja-JP" altLang="en-US" dirty="0">
                <a:solidFill>
                  <a:schemeClr val="bg2"/>
                </a:solidFill>
                <a:latin typeface="HG創英角ｺﾞｼｯｸUB" pitchFamily="49" charset="-128"/>
                <a:ea typeface="HG創英角ｺﾞｼｯｸUB" pitchFamily="49" charset="-128"/>
                <a:cs typeface="メイリオ" pitchFamily="50" charset="-128"/>
              </a:rPr>
              <a:t>日（オンライン）</a:t>
            </a:r>
            <a:endParaRPr lang="en-US" altLang="ja-JP" dirty="0">
              <a:solidFill>
                <a:schemeClr val="bg2"/>
              </a:solidFill>
              <a:latin typeface="HG創英角ｺﾞｼｯｸUB" pitchFamily="49" charset="-128"/>
              <a:ea typeface="HG創英角ｺﾞｼｯｸUB" pitchFamily="49" charset="-128"/>
              <a:cs typeface="メイリオ" pitchFamily="50" charset="-128"/>
            </a:endParaRPr>
          </a:p>
        </p:txBody>
      </p:sp>
      <p:sp>
        <p:nvSpPr>
          <p:cNvPr id="9" name="サブタイトル 4"/>
          <p:cNvSpPr txBox="1">
            <a:spLocks/>
          </p:cNvSpPr>
          <p:nvPr/>
        </p:nvSpPr>
        <p:spPr bwMode="auto">
          <a:xfrm>
            <a:off x="0" y="5040000"/>
            <a:ext cx="9906000" cy="147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marL="0" indent="0" algn="ctr" rtl="0" eaLnBrk="0" fontAlgn="base" hangingPunct="0">
              <a:spcBef>
                <a:spcPct val="20000"/>
              </a:spcBef>
              <a:spcAft>
                <a:spcPct val="0"/>
              </a:spcAft>
              <a:buClr>
                <a:schemeClr val="hlink"/>
              </a:buClr>
              <a:buFont typeface="Wingdings" pitchFamily="2" charset="2"/>
              <a:buNone/>
              <a:defRPr kumimoji="1"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a:defRPr/>
            </a:pPr>
            <a:r>
              <a:rPr lang="ja-JP" altLang="en-US" sz="2000" kern="0" dirty="0">
                <a:solidFill>
                  <a:schemeClr val="bg2">
                    <a:lumMod val="50000"/>
                  </a:schemeClr>
                </a:solidFill>
                <a:latin typeface="HG創英角ｺﾞｼｯｸUB" pitchFamily="49" charset="-128"/>
                <a:ea typeface="HG創英角ｺﾞｼｯｸUB" pitchFamily="49" charset="-128"/>
                <a:cs typeface="メイリオ" pitchFamily="50" charset="-128"/>
              </a:rPr>
              <a:t>独立行政法人情報処理推進機構（ＩＰＡ）</a:t>
            </a:r>
            <a:endParaRPr lang="en-US" altLang="ja-JP" sz="2000" kern="0" dirty="0">
              <a:solidFill>
                <a:schemeClr val="bg2">
                  <a:lumMod val="50000"/>
                </a:schemeClr>
              </a:solidFill>
              <a:latin typeface="HG創英角ｺﾞｼｯｸUB" pitchFamily="49" charset="-128"/>
              <a:ea typeface="HG創英角ｺﾞｼｯｸUB" pitchFamily="49" charset="-128"/>
              <a:cs typeface="メイリオ" pitchFamily="50" charset="-128"/>
            </a:endParaRPr>
          </a:p>
          <a:p>
            <a:pPr lvl="0">
              <a:buClr>
                <a:srgbClr val="339966"/>
              </a:buClr>
            </a:pPr>
            <a:r>
              <a:rPr lang="ja-JP" altLang="en-US" sz="2000" kern="0" dirty="0">
                <a:solidFill>
                  <a:schemeClr val="bg2">
                    <a:lumMod val="50000"/>
                  </a:schemeClr>
                </a:solidFill>
                <a:latin typeface="HG創英角ｺﾞｼｯｸUB" pitchFamily="49" charset="-128"/>
                <a:ea typeface="HG創英角ｺﾞｼｯｸUB" pitchFamily="49" charset="-128"/>
              </a:rPr>
              <a:t>デジタル基盤センター（ＤＩＳＣ）</a:t>
            </a:r>
            <a:endParaRPr lang="en-US" altLang="ja-JP" sz="2000" kern="0" dirty="0">
              <a:solidFill>
                <a:schemeClr val="bg2">
                  <a:lumMod val="50000"/>
                </a:schemeClr>
              </a:solidFill>
              <a:latin typeface="HG創英角ｺﾞｼｯｸUB" pitchFamily="49" charset="-128"/>
              <a:ea typeface="HG創英角ｺﾞｼｯｸUB" pitchFamily="49" charset="-128"/>
            </a:endParaRPr>
          </a:p>
          <a:p>
            <a:pPr lvl="0">
              <a:buClr>
                <a:srgbClr val="339966"/>
              </a:buClr>
            </a:pPr>
            <a:r>
              <a:rPr lang="ja-JP" altLang="en-US" sz="2000" kern="0" dirty="0">
                <a:solidFill>
                  <a:schemeClr val="bg2">
                    <a:lumMod val="50000"/>
                  </a:schemeClr>
                </a:solidFill>
                <a:latin typeface="HG創英角ｺﾞｼｯｸUB" pitchFamily="49" charset="-128"/>
                <a:ea typeface="HG創英角ｺﾞｼｯｸUB" pitchFamily="49" charset="-128"/>
              </a:rPr>
              <a:t>専門委員　　山 下　博 之</a:t>
            </a:r>
            <a:endParaRPr lang="en-US" altLang="ja-JP" sz="2000" kern="0" dirty="0">
              <a:solidFill>
                <a:schemeClr val="bg2">
                  <a:lumMod val="50000"/>
                </a:schemeClr>
              </a:solidFill>
              <a:latin typeface="HG創英角ｺﾞｼｯｸUB" pitchFamily="49" charset="-128"/>
              <a:ea typeface="HG創英角ｺﾞｼｯｸUB" pitchFamily="49" charset="-128"/>
            </a:endParaRPr>
          </a:p>
        </p:txBody>
      </p:sp>
      <p:sp>
        <p:nvSpPr>
          <p:cNvPr id="7" name="テキスト ボックス 6">
            <a:extLst>
              <a:ext uri="{FF2B5EF4-FFF2-40B4-BE49-F238E27FC236}">
                <a16:creationId xmlns:a16="http://schemas.microsoft.com/office/drawing/2014/main" id="{AB7FEEA6-E85F-9BCC-17FF-08A36E5B9AFC}"/>
              </a:ext>
            </a:extLst>
          </p:cNvPr>
          <p:cNvSpPr txBox="1"/>
          <p:nvPr/>
        </p:nvSpPr>
        <p:spPr>
          <a:xfrm>
            <a:off x="6480000" y="180000"/>
            <a:ext cx="3420000" cy="369332"/>
          </a:xfrm>
          <a:prstGeom prst="rect">
            <a:avLst/>
          </a:prstGeom>
          <a:noFill/>
        </p:spPr>
        <p:txBody>
          <a:bodyPr wrap="square">
            <a:spAutoFit/>
          </a:bodyPr>
          <a:lstStyle/>
          <a:p>
            <a:r>
              <a:rPr lang="ja-JP" altLang="en-US" dirty="0"/>
              <a:t>第</a:t>
            </a:r>
            <a:r>
              <a:rPr lang="en-US" altLang="ja-JP" dirty="0"/>
              <a:t>16</a:t>
            </a:r>
            <a:r>
              <a:rPr lang="ja-JP" altLang="en-US" dirty="0"/>
              <a:t>回 </a:t>
            </a:r>
            <a:r>
              <a:rPr lang="en-US" altLang="ja-JP" dirty="0"/>
              <a:t>SIC</a:t>
            </a:r>
            <a:r>
              <a:rPr lang="ja-JP" altLang="en-US" dirty="0"/>
              <a:t>戦略フォーラム 講演</a:t>
            </a:r>
          </a:p>
        </p:txBody>
      </p:sp>
    </p:spTree>
    <p:extLst>
      <p:ext uri="{BB962C8B-B14F-4D97-AF65-F5344CB8AC3E}">
        <p14:creationId xmlns:p14="http://schemas.microsoft.com/office/powerpoint/2010/main" val="369344697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1"/>
          <p:cNvGrpSpPr/>
          <p:nvPr/>
        </p:nvGrpSpPr>
        <p:grpSpPr>
          <a:xfrm>
            <a:off x="416496" y="908720"/>
            <a:ext cx="9289032" cy="5296888"/>
            <a:chOff x="1816151" y="1165394"/>
            <a:chExt cx="6273697" cy="4896544"/>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6151" y="1165394"/>
              <a:ext cx="6273697" cy="4896544"/>
            </a:xfrm>
            <a:prstGeom prst="rect">
              <a:avLst/>
            </a:prstGeom>
          </p:spPr>
        </p:pic>
        <p:sp>
          <p:nvSpPr>
            <p:cNvPr id="6" name="正方形/長方形 5"/>
            <p:cNvSpPr/>
            <p:nvPr/>
          </p:nvSpPr>
          <p:spPr>
            <a:xfrm>
              <a:off x="2808622" y="5544000"/>
              <a:ext cx="904228" cy="341418"/>
            </a:xfrm>
            <a:prstGeom prst="rect">
              <a:avLst/>
            </a:prstGeom>
          </p:spPr>
          <p:txBody>
            <a:bodyPr wrap="none">
              <a:spAutoFit/>
            </a:bodyPr>
            <a:lstStyle/>
            <a:p>
              <a:r>
                <a:rPr lang="ja-JP" altLang="en-US" dirty="0">
                  <a:solidFill>
                    <a:srgbClr val="0000FF"/>
                  </a:solidFill>
                </a:rPr>
                <a:t>初期故障期</a:t>
              </a:r>
            </a:p>
          </p:txBody>
        </p:sp>
        <p:sp>
          <p:nvSpPr>
            <p:cNvPr id="7" name="正方形/長方形 6"/>
            <p:cNvSpPr/>
            <p:nvPr/>
          </p:nvSpPr>
          <p:spPr>
            <a:xfrm>
              <a:off x="4283745" y="5544000"/>
              <a:ext cx="1527833" cy="341418"/>
            </a:xfrm>
            <a:prstGeom prst="rect">
              <a:avLst/>
            </a:prstGeom>
          </p:spPr>
          <p:txBody>
            <a:bodyPr wrap="none">
              <a:spAutoFit/>
            </a:bodyPr>
            <a:lstStyle/>
            <a:p>
              <a:pPr algn="ctr"/>
              <a:r>
                <a:rPr lang="ja-JP" altLang="en-US" dirty="0">
                  <a:solidFill>
                    <a:srgbClr val="0000FF"/>
                  </a:solidFill>
                </a:rPr>
                <a:t>偶発故障期（安定期）</a:t>
              </a:r>
            </a:p>
          </p:txBody>
        </p:sp>
        <p:sp>
          <p:nvSpPr>
            <p:cNvPr id="8" name="正方形/長方形 7"/>
            <p:cNvSpPr/>
            <p:nvPr/>
          </p:nvSpPr>
          <p:spPr>
            <a:xfrm>
              <a:off x="6407487" y="5544000"/>
              <a:ext cx="904228" cy="341418"/>
            </a:xfrm>
            <a:prstGeom prst="rect">
              <a:avLst/>
            </a:prstGeom>
          </p:spPr>
          <p:txBody>
            <a:bodyPr wrap="none">
              <a:spAutoFit/>
            </a:bodyPr>
            <a:lstStyle/>
            <a:p>
              <a:r>
                <a:rPr lang="ja-JP" altLang="en-US" dirty="0">
                  <a:solidFill>
                    <a:srgbClr val="0000FF"/>
                  </a:solidFill>
                </a:rPr>
                <a:t>摩耗故障期</a:t>
              </a:r>
            </a:p>
          </p:txBody>
        </p:sp>
        <p:sp>
          <p:nvSpPr>
            <p:cNvPr id="9" name="テキスト ボックス 8"/>
            <p:cNvSpPr txBox="1"/>
            <p:nvPr/>
          </p:nvSpPr>
          <p:spPr>
            <a:xfrm>
              <a:off x="2084293" y="2276872"/>
              <a:ext cx="492443" cy="861774"/>
            </a:xfrm>
            <a:prstGeom prst="rect">
              <a:avLst/>
            </a:prstGeom>
            <a:noFill/>
          </p:spPr>
          <p:txBody>
            <a:bodyPr vert="eaVert" wrap="none" rtlCol="0">
              <a:spAutoFit/>
            </a:bodyPr>
            <a:lstStyle/>
            <a:p>
              <a:pPr algn="ctr"/>
              <a:r>
                <a:rPr kumimoji="1" lang="ja-JP" altLang="en-US" sz="2000" dirty="0">
                  <a:solidFill>
                    <a:srgbClr val="FF0000"/>
                  </a:solidFill>
                </a:rPr>
                <a:t>故障率</a:t>
              </a:r>
            </a:p>
          </p:txBody>
        </p:sp>
      </p:grpSp>
      <p:sp>
        <p:nvSpPr>
          <p:cNvPr id="3" name="下矢印吹き出し 2"/>
          <p:cNvSpPr/>
          <p:nvPr/>
        </p:nvSpPr>
        <p:spPr bwMode="auto">
          <a:xfrm>
            <a:off x="4121172" y="980728"/>
            <a:ext cx="2160000" cy="2340000"/>
          </a:xfrm>
          <a:prstGeom prst="downArrowCallout">
            <a:avLst>
              <a:gd name="adj1" fmla="val 21335"/>
              <a:gd name="adj2" fmla="val 20296"/>
              <a:gd name="adj3" fmla="val 15677"/>
              <a:gd name="adj4" fmla="val 70326"/>
            </a:avLst>
          </a:prstGeom>
          <a:solidFill>
            <a:srgbClr val="FFFF99">
              <a:alpha val="9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sng"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＜環境変化＞</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新サービス追加</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2000" dirty="0">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法制度改正</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利用増大</a:t>
            </a:r>
            <a:r>
              <a:rPr kumimoji="1" lang="en-US" altLang="ja-JP" sz="2000" b="0" i="0" u="none"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a:t>
            </a:r>
            <a:r>
              <a:rPr lang="ja-JP" altLang="en-US" sz="2000" dirty="0">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量</a:t>
            </a:r>
            <a:r>
              <a:rPr kumimoji="1" lang="en-US" altLang="ja-JP" sz="2000" b="0" i="0" u="none"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a:t>
            </a:r>
            <a:endParaRPr kumimoji="1" lang="ja-JP" altLang="en-US" sz="2000" b="0" i="0" u="none"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2000" dirty="0">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利用形態変化</a:t>
            </a:r>
            <a:r>
              <a:rPr lang="en-US" altLang="ja-JP" sz="2000" dirty="0">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a:t>
            </a:r>
            <a:r>
              <a:rPr lang="ja-JP" altLang="en-US" sz="2000" dirty="0">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質</a:t>
            </a:r>
            <a:r>
              <a:rPr lang="en-US" altLang="ja-JP" sz="2000" dirty="0">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a:t>
            </a:r>
            <a:endParaRPr kumimoji="1" lang="ja-JP" altLang="en-US" sz="2000" b="0" i="0" u="none"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endParaRPr>
          </a:p>
        </p:txBody>
      </p:sp>
      <p:sp>
        <p:nvSpPr>
          <p:cNvPr id="10" name="上矢印吹き出し 9"/>
          <p:cNvSpPr/>
          <p:nvPr/>
        </p:nvSpPr>
        <p:spPr bwMode="auto">
          <a:xfrm rot="1500000">
            <a:off x="2376000" y="3492000"/>
            <a:ext cx="2880000" cy="1728000"/>
          </a:xfrm>
          <a:prstGeom prst="upArrowCallout">
            <a:avLst>
              <a:gd name="adj1" fmla="val 25000"/>
              <a:gd name="adj2" fmla="val 25000"/>
              <a:gd name="adj3" fmla="val 25000"/>
              <a:gd name="adj4" fmla="val 59859"/>
            </a:avLst>
          </a:prstGeom>
          <a:solidFill>
            <a:srgbClr val="FFFF99">
              <a:alpha val="8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誤操作（←過信・油断等）</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技術・ノウハウの継承無し</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2000" u="sng" dirty="0">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＜人間系＞</a:t>
            </a:r>
            <a:endParaRPr kumimoji="1" lang="ja-JP" altLang="en-US" sz="2000" b="0" i="0" u="sng"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endParaRPr>
          </a:p>
        </p:txBody>
      </p:sp>
      <p:sp>
        <p:nvSpPr>
          <p:cNvPr id="13" name="上矢印吹き出し 12"/>
          <p:cNvSpPr/>
          <p:nvPr/>
        </p:nvSpPr>
        <p:spPr bwMode="auto">
          <a:xfrm rot="20100000">
            <a:off x="5220000" y="3492000"/>
            <a:ext cx="2880000" cy="1728000"/>
          </a:xfrm>
          <a:prstGeom prst="upArrowCallout">
            <a:avLst>
              <a:gd name="adj1" fmla="val 26470"/>
              <a:gd name="adj2" fmla="val 25000"/>
              <a:gd name="adj3" fmla="val 19120"/>
              <a:gd name="adj4" fmla="val 60980"/>
            </a:avLst>
          </a:prstGeom>
          <a:solidFill>
            <a:srgbClr val="FFFF99">
              <a:alpha val="8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000" dirty="0">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想定外事象</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バグ，運用手順未整備</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2000" u="sng" dirty="0">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rPr>
              <a:t>＜潜在問題の顕在化＞</a:t>
            </a:r>
            <a:endParaRPr kumimoji="1" lang="ja-JP" altLang="en-US" sz="2000" b="0" i="0" u="sng" strike="noStrike" cap="none" normalizeH="0" baseline="0" dirty="0">
              <a:ln>
                <a:noFill/>
              </a:ln>
              <a:solidFill>
                <a:srgbClr val="FF0000"/>
              </a:solidFill>
              <a:effectLst>
                <a:outerShdw blurRad="38100" dist="38100" dir="2700000" algn="tl">
                  <a:srgbClr val="000000">
                    <a:alpha val="43137"/>
                  </a:srgbClr>
                </a:outerShdw>
              </a:effectLst>
              <a:latin typeface="HGPｺﾞｼｯｸE" pitchFamily="50" charset="-128"/>
              <a:ea typeface="HGPｺﾞｼｯｸE" pitchFamily="50" charset="-128"/>
            </a:endParaRPr>
          </a:p>
        </p:txBody>
      </p:sp>
      <p:sp>
        <p:nvSpPr>
          <p:cNvPr id="4" name="正方形/長方形 3"/>
          <p:cNvSpPr/>
          <p:nvPr/>
        </p:nvSpPr>
        <p:spPr>
          <a:xfrm>
            <a:off x="488504" y="6135687"/>
            <a:ext cx="9417495" cy="461665"/>
          </a:xfrm>
          <a:prstGeom prst="rect">
            <a:avLst/>
          </a:prstGeom>
        </p:spPr>
        <p:txBody>
          <a:bodyPr wrap="square">
            <a:spAutoFit/>
          </a:bodyPr>
          <a:lstStyle/>
          <a:p>
            <a:pPr marL="1435100" indent="-1435100"/>
            <a:r>
              <a:rPr lang="en-US" altLang="ja-JP" sz="1200" dirty="0"/>
              <a:t>&lt;</a:t>
            </a:r>
            <a:r>
              <a:rPr lang="ja-JP" altLang="en-US" sz="1200" dirty="0"/>
              <a:t>故障率曲線の原図</a:t>
            </a:r>
            <a:r>
              <a:rPr lang="en-US" altLang="ja-JP" sz="1200" dirty="0"/>
              <a:t>&gt; "Bathtub curve" by </a:t>
            </a:r>
            <a:r>
              <a:rPr lang="en-US" altLang="ja-JP" sz="1200" dirty="0" err="1"/>
              <a:t>en:User:Wyatts</a:t>
            </a:r>
            <a:r>
              <a:rPr lang="en-US" altLang="ja-JP" sz="1200" dirty="0"/>
              <a:t> - U.S. Army document. Licensed under Public domain via </a:t>
            </a:r>
            <a:r>
              <a:rPr lang="ja-JP" altLang="en-US" sz="1200" dirty="0"/>
              <a:t>ウィキメディア・コモンズ </a:t>
            </a:r>
            <a:r>
              <a:rPr lang="en-US" altLang="ja-JP" sz="1200" dirty="0"/>
              <a:t>- http://commons.wikimedia.org/wiki/File:Bathtub_curve.jpg#mediaviewer/File:Bathtub_curve.jpg</a:t>
            </a:r>
            <a:endParaRPr lang="ja-JP" altLang="en-US" sz="1200" dirty="0"/>
          </a:p>
        </p:txBody>
      </p:sp>
      <p:sp>
        <p:nvSpPr>
          <p:cNvPr id="2" name="タイトル 1"/>
          <p:cNvSpPr>
            <a:spLocks noGrp="1"/>
          </p:cNvSpPr>
          <p:nvPr>
            <p:ph type="title"/>
          </p:nvPr>
        </p:nvSpPr>
        <p:spPr>
          <a:xfrm>
            <a:off x="432001" y="108000"/>
            <a:ext cx="7560001" cy="576000"/>
          </a:xfrm>
        </p:spPr>
        <p:txBody>
          <a:bodyPr/>
          <a:lstStyle/>
          <a:p>
            <a:r>
              <a:rPr lang="ja-JP" altLang="en-US" dirty="0">
                <a:latin typeface="+mj-ea"/>
              </a:rPr>
              <a:t>システム運用時に想定されるリスク</a:t>
            </a:r>
            <a:endParaRPr kumimoji="1" lang="ja-JP" altLang="en-US" dirty="0">
              <a:latin typeface="+mj-ea"/>
            </a:endParaRPr>
          </a:p>
        </p:txBody>
      </p:sp>
    </p:spTree>
    <p:extLst>
      <p:ext uri="{BB962C8B-B14F-4D97-AF65-F5344CB8AC3E}">
        <p14:creationId xmlns:p14="http://schemas.microsoft.com/office/powerpoint/2010/main" val="32845297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60000" y="2880000"/>
            <a:ext cx="9180000" cy="3600986"/>
          </a:xfrm>
          <a:prstGeom prst="rect">
            <a:avLst/>
          </a:prstGeom>
        </p:spPr>
        <p:txBody>
          <a:bodyPr wrap="square">
            <a:spAutoFit/>
          </a:bodyPr>
          <a:lstStyle/>
          <a:p>
            <a:r>
              <a:rPr lang="ja-JP" altLang="en-US" sz="2400" u="sng" dirty="0">
                <a:latin typeface="メイリオ" panose="020B0604030504040204" pitchFamily="50" charset="-128"/>
                <a:ea typeface="メイリオ" panose="020B0604030504040204" pitchFamily="50" charset="-128"/>
                <a:cs typeface="メイリオ" panose="020B0604030504040204" pitchFamily="50" charset="-128"/>
              </a:rPr>
              <a:t>点検や対応の範囲や観点</a:t>
            </a: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自システムのライフサイクルにおける段階により異なる</a:t>
            </a:r>
          </a:p>
          <a:p>
            <a:pPr marL="538163" lvl="1" indent="-269875">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開発前：類似障害が発生しないような方式の採用・対策の実施を，プロセスを含む開発計画に盛り込む</a:t>
            </a:r>
          </a:p>
          <a:p>
            <a:pPr marL="538163" lvl="1" indent="-269875">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運用中：類似障害の発生するリスク要因の有無確認，発生時の影響の見積り</a:t>
            </a: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marL="182563" indent="-182563">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障害の原因により，点検や対応の重点，実施部門が異なる</a:t>
            </a:r>
          </a:p>
          <a:p>
            <a:pPr marL="182563" indent="-182563">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障害の発生したシステムの応用分野により，自システムと同じ分野であればより慎重になる等，点検や対応への“心構え”が異なる？</a:t>
            </a:r>
          </a:p>
        </p:txBody>
      </p:sp>
      <p:sp>
        <p:nvSpPr>
          <p:cNvPr id="5" name="正方形/長方形 4"/>
          <p:cNvSpPr/>
          <p:nvPr/>
        </p:nvSpPr>
        <p:spPr>
          <a:xfrm>
            <a:off x="272480" y="836712"/>
            <a:ext cx="1620957" cy="523220"/>
          </a:xfrm>
          <a:prstGeom prst="rect">
            <a:avLst/>
          </a:prstGeom>
        </p:spPr>
        <p:txBody>
          <a:bodyPr wrap="none">
            <a:spAutoFit/>
          </a:bodyPr>
          <a:lstStyle/>
          <a:p>
            <a:r>
              <a:rPr lang="ja-JP" altLang="en-US" sz="2800" dirty="0">
                <a:solidFill>
                  <a:srgbClr val="FF0000"/>
                </a:solidFill>
              </a:rPr>
              <a:t>臨時点検</a:t>
            </a:r>
          </a:p>
        </p:txBody>
      </p:sp>
      <p:graphicFrame>
        <p:nvGraphicFramePr>
          <p:cNvPr id="6" name="図表 5"/>
          <p:cNvGraphicFramePr/>
          <p:nvPr/>
        </p:nvGraphicFramePr>
        <p:xfrm>
          <a:off x="2021408" y="1067545"/>
          <a:ext cx="6604000" cy="1209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テキスト ボックス 6"/>
          <p:cNvSpPr txBox="1"/>
          <p:nvPr/>
        </p:nvSpPr>
        <p:spPr>
          <a:xfrm>
            <a:off x="2923460" y="2220833"/>
            <a:ext cx="5557932" cy="400110"/>
          </a:xfrm>
          <a:prstGeom prst="rect">
            <a:avLst/>
          </a:prstGeom>
          <a:noFill/>
        </p:spPr>
        <p:txBody>
          <a:bodyPr wrap="none" rtlCol="0">
            <a:spAutoFit/>
          </a:bodyPr>
          <a:lstStyle/>
          <a:p>
            <a:r>
              <a:rPr kumimoji="1" lang="en-US" altLang="ja-JP" sz="2000" dirty="0"/>
              <a:t>※</a:t>
            </a:r>
            <a:r>
              <a:rPr kumimoji="1" lang="ja-JP" altLang="en-US" sz="2000" dirty="0"/>
              <a:t>詳細情報の入手の都度，必要に応じ，追加点検</a:t>
            </a:r>
          </a:p>
        </p:txBody>
      </p:sp>
      <p:sp>
        <p:nvSpPr>
          <p:cNvPr id="9" name="フローチャート : 代替処理 122"/>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障害事例・教訓の活用</a:t>
            </a:r>
            <a:endPar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endParaRPr>
          </a:p>
        </p:txBody>
      </p:sp>
      <p:sp>
        <p:nvSpPr>
          <p:cNvPr id="2" name="タイトル 1"/>
          <p:cNvSpPr>
            <a:spLocks noGrp="1"/>
          </p:cNvSpPr>
          <p:nvPr>
            <p:ph type="title"/>
          </p:nvPr>
        </p:nvSpPr>
        <p:spPr>
          <a:xfrm>
            <a:off x="432001" y="252000"/>
            <a:ext cx="7560001" cy="576000"/>
          </a:xfrm>
        </p:spPr>
        <p:txBody>
          <a:bodyPr/>
          <a:lstStyle/>
          <a:p>
            <a:r>
              <a:rPr kumimoji="1" lang="ja-JP" altLang="en-US" dirty="0">
                <a:latin typeface="+mj-ea"/>
              </a:rPr>
              <a:t>他所でのシステム障害発生時の一般的対応</a:t>
            </a:r>
          </a:p>
        </p:txBody>
      </p:sp>
    </p:spTree>
    <p:extLst>
      <p:ext uri="{BB962C8B-B14F-4D97-AF65-F5344CB8AC3E}">
        <p14:creationId xmlns:p14="http://schemas.microsoft.com/office/powerpoint/2010/main" val="385813763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60000" y="2160000"/>
            <a:ext cx="9180000" cy="378565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社内の開発・運用標準に規定された，自システムのライフサイクルにおける特定の段階で，自システムのリスク評価</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（例：チェックリスト）</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u="sng" dirty="0">
                <a:latin typeface="メイリオ" panose="020B0604030504040204" pitchFamily="50" charset="-128"/>
                <a:ea typeface="メイリオ" panose="020B0604030504040204" pitchFamily="50" charset="-128"/>
                <a:cs typeface="メイリオ" panose="020B0604030504040204" pitchFamily="50" charset="-128"/>
              </a:rPr>
              <a:t>個々の教訓に関する確認の観点</a:t>
            </a:r>
          </a:p>
          <a:p>
            <a:pPr marL="623888" indent="-355600">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自システムで類似の障害は起きないか？</a:t>
            </a:r>
          </a:p>
          <a:p>
            <a:pPr marL="623888" indent="-355600">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類似障害の発生防止のため、あらかじめ実施しておくべき対策はないか？</a:t>
            </a:r>
          </a:p>
          <a:p>
            <a:pPr marL="623888" indent="-355600">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万一類似障害が発生した場合の影響は、どの程度か？</a:t>
            </a:r>
          </a:p>
          <a:p>
            <a:pPr marL="623888" indent="-355600">
              <a:buFont typeface="Wingdings" panose="05000000000000000000" pitchFamily="2" charset="2"/>
              <a:buChar char="l"/>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類似障害発生時に影響範囲を小さくする対策はあるか？</a:t>
            </a:r>
          </a:p>
        </p:txBody>
      </p:sp>
      <p:sp>
        <p:nvSpPr>
          <p:cNvPr id="4" name="正方形/長方形 3"/>
          <p:cNvSpPr/>
          <p:nvPr/>
        </p:nvSpPr>
        <p:spPr>
          <a:xfrm>
            <a:off x="272480" y="836712"/>
            <a:ext cx="1620957" cy="523220"/>
          </a:xfrm>
          <a:prstGeom prst="rect">
            <a:avLst/>
          </a:prstGeom>
        </p:spPr>
        <p:txBody>
          <a:bodyPr wrap="none">
            <a:spAutoFit/>
          </a:bodyPr>
          <a:lstStyle/>
          <a:p>
            <a:r>
              <a:rPr lang="ja-JP" altLang="en-US" sz="2800" dirty="0">
                <a:solidFill>
                  <a:srgbClr val="FF0000"/>
                </a:solidFill>
              </a:rPr>
              <a:t>定期点検</a:t>
            </a:r>
          </a:p>
        </p:txBody>
      </p:sp>
      <p:sp>
        <p:nvSpPr>
          <p:cNvPr id="6" name="テキスト ボックス 5"/>
          <p:cNvSpPr txBox="1"/>
          <p:nvPr/>
        </p:nvSpPr>
        <p:spPr>
          <a:xfrm>
            <a:off x="396000" y="1512000"/>
            <a:ext cx="9180000"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教訓：障害発生から一定の時間が経過．内容は整理されている．</a:t>
            </a:r>
          </a:p>
        </p:txBody>
      </p:sp>
      <p:sp>
        <p:nvSpPr>
          <p:cNvPr id="7" name="フローチャート : 代替処理 122"/>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障害事例・教訓の活用</a:t>
            </a:r>
            <a:endPar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endParaRPr>
          </a:p>
        </p:txBody>
      </p:sp>
      <p:sp>
        <p:nvSpPr>
          <p:cNvPr id="2" name="タイトル 1"/>
          <p:cNvSpPr>
            <a:spLocks noGrp="1"/>
          </p:cNvSpPr>
          <p:nvPr>
            <p:ph type="title"/>
          </p:nvPr>
        </p:nvSpPr>
        <p:spPr>
          <a:xfrm>
            <a:off x="432001" y="252000"/>
            <a:ext cx="7560001" cy="576000"/>
          </a:xfrm>
        </p:spPr>
        <p:txBody>
          <a:bodyPr/>
          <a:lstStyle/>
          <a:p>
            <a:r>
              <a:rPr kumimoji="1" lang="ja-JP" altLang="en-US" dirty="0">
                <a:latin typeface="+mj-ea"/>
              </a:rPr>
              <a:t>教訓の一般的活用方法</a:t>
            </a:r>
          </a:p>
        </p:txBody>
      </p:sp>
    </p:spTree>
    <p:extLst>
      <p:ext uri="{BB962C8B-B14F-4D97-AF65-F5344CB8AC3E}">
        <p14:creationId xmlns:p14="http://schemas.microsoft.com/office/powerpoint/2010/main" val="68568949"/>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矢印: 折線 3"/>
          <p:cNvSpPr/>
          <p:nvPr/>
        </p:nvSpPr>
        <p:spPr bwMode="auto">
          <a:xfrm rot="10800000">
            <a:off x="1502103" y="4756214"/>
            <a:ext cx="4697444" cy="1469196"/>
          </a:xfrm>
          <a:prstGeom prst="bentArrow">
            <a:avLst>
              <a:gd name="adj1" fmla="val 9480"/>
              <a:gd name="adj2" fmla="val 13706"/>
              <a:gd name="adj3" fmla="val 16702"/>
              <a:gd name="adj4" fmla="val 43750"/>
            </a:avLst>
          </a:prstGeom>
          <a:solidFill>
            <a:srgbClr val="FF99FF">
              <a:alpha val="50196"/>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2" name="タイトル 1"/>
          <p:cNvSpPr>
            <a:spLocks noGrp="1"/>
          </p:cNvSpPr>
          <p:nvPr>
            <p:ph type="title"/>
          </p:nvPr>
        </p:nvSpPr>
        <p:spPr>
          <a:xfrm>
            <a:off x="432001" y="252000"/>
            <a:ext cx="7560001" cy="576000"/>
          </a:xfrm>
        </p:spPr>
        <p:txBody>
          <a:bodyPr/>
          <a:lstStyle/>
          <a:p>
            <a:r>
              <a:rPr kumimoji="1" lang="ja-JP" altLang="en-US" dirty="0">
                <a:latin typeface="+mj-ea"/>
              </a:rPr>
              <a:t>教訓活用の課題</a:t>
            </a:r>
          </a:p>
        </p:txBody>
      </p:sp>
      <p:sp>
        <p:nvSpPr>
          <p:cNvPr id="3" name="テキスト ボックス 2"/>
          <p:cNvSpPr txBox="1"/>
          <p:nvPr/>
        </p:nvSpPr>
        <p:spPr>
          <a:xfrm>
            <a:off x="720000" y="1980000"/>
            <a:ext cx="6261651" cy="830997"/>
          </a:xfrm>
          <a:prstGeom prst="rect">
            <a:avLst/>
          </a:prstGeom>
          <a:noFill/>
        </p:spPr>
        <p:txBody>
          <a:bodyPr wrap="none" rtlCol="0">
            <a:spAutoFit/>
          </a:bodyPr>
          <a:lstStyle/>
          <a:p>
            <a:r>
              <a:rPr kumimoji="1" lang="ja-JP" altLang="en-US" sz="2400" dirty="0"/>
              <a:t>他者の事例が，自分のプロジェクト</a:t>
            </a:r>
            <a:r>
              <a:rPr kumimoji="1" lang="en-US" altLang="ja-JP" sz="2400" dirty="0"/>
              <a:t>/</a:t>
            </a:r>
            <a:r>
              <a:rPr kumimoji="1" lang="ja-JP" altLang="en-US" sz="2400" dirty="0"/>
              <a:t>システムに</a:t>
            </a:r>
          </a:p>
          <a:p>
            <a:r>
              <a:rPr kumimoji="1" lang="ja-JP" altLang="en-US" sz="2400" dirty="0"/>
              <a:t>役立つとは思われないようだ．</a:t>
            </a:r>
          </a:p>
        </p:txBody>
      </p:sp>
      <p:sp>
        <p:nvSpPr>
          <p:cNvPr id="5" name="テキスト ボックス 4"/>
          <p:cNvSpPr txBox="1"/>
          <p:nvPr/>
        </p:nvSpPr>
        <p:spPr>
          <a:xfrm>
            <a:off x="360000" y="900000"/>
            <a:ext cx="7200000" cy="954107"/>
          </a:xfrm>
          <a:prstGeom prst="rect">
            <a:avLst/>
          </a:prstGeom>
          <a:noFill/>
          <a:ln>
            <a:solidFill>
              <a:schemeClr val="tx1"/>
            </a:solidFill>
          </a:ln>
        </p:spPr>
        <p:txBody>
          <a:bodyPr wrap="none" rtlCol="0">
            <a:spAutoFit/>
          </a:bodyPr>
          <a:lstStyle/>
          <a:p>
            <a:r>
              <a:rPr lang="ja-JP" altLang="en-US" sz="2800" dirty="0"/>
              <a:t>社内で障害事例をデータベース化しているが，</a:t>
            </a:r>
          </a:p>
          <a:p>
            <a:r>
              <a:rPr lang="ja-JP" altLang="en-US" sz="2800" dirty="0"/>
              <a:t>あまり活用されていない．</a:t>
            </a:r>
            <a:endParaRPr kumimoji="1" lang="ja-JP" altLang="en-US" sz="2800" dirty="0"/>
          </a:p>
        </p:txBody>
      </p:sp>
      <p:sp>
        <p:nvSpPr>
          <p:cNvPr id="8" name="テキスト ボックス 7"/>
          <p:cNvSpPr txBox="1"/>
          <p:nvPr/>
        </p:nvSpPr>
        <p:spPr>
          <a:xfrm>
            <a:off x="360000" y="3960000"/>
            <a:ext cx="8925615" cy="1723549"/>
          </a:xfrm>
          <a:prstGeom prst="rect">
            <a:avLst/>
          </a:prstGeom>
          <a:noFill/>
        </p:spPr>
        <p:txBody>
          <a:bodyPr wrap="square" rtlCol="0">
            <a:spAutoFit/>
          </a:bodyPr>
          <a:lstStyle/>
          <a:p>
            <a:pPr marL="342900" indent="-342900">
              <a:spcBef>
                <a:spcPts val="1200"/>
              </a:spcBef>
              <a:buFont typeface="Wingdings" panose="05000000000000000000" pitchFamily="2" charset="2"/>
              <a:buChar char="Ø"/>
            </a:pPr>
            <a:r>
              <a:rPr kumimoji="1" lang="ja-JP" altLang="en-US" sz="2400" dirty="0"/>
              <a:t>（特定の観点に着目した）品質向上の目的で，　　　　　　　　　　　　　相応のリソースをかけて．→関連性を見出そうとする</a:t>
            </a:r>
          </a:p>
          <a:p>
            <a:pPr marL="342900" indent="-342900">
              <a:spcBef>
                <a:spcPts val="1200"/>
              </a:spcBef>
              <a:buFont typeface="Wingdings" panose="05000000000000000000" pitchFamily="2" charset="2"/>
              <a:buChar char="Ø"/>
            </a:pPr>
            <a:r>
              <a:rPr lang="ja-JP" altLang="en-US" sz="2400" dirty="0">
                <a:solidFill>
                  <a:schemeClr val="tx1">
                    <a:lumMod val="50000"/>
                    <a:lumOff val="50000"/>
                  </a:schemeClr>
                </a:solidFill>
              </a:rPr>
              <a:t>実施すべきアクティビティとして社内標準に規定されているので，仕方なく．→分野が異なると詳細内容を吟味しない</a:t>
            </a:r>
          </a:p>
        </p:txBody>
      </p:sp>
      <p:sp>
        <p:nvSpPr>
          <p:cNvPr id="10" name="テキスト ボックス 9"/>
          <p:cNvSpPr txBox="1"/>
          <p:nvPr/>
        </p:nvSpPr>
        <p:spPr>
          <a:xfrm>
            <a:off x="360000" y="3420000"/>
            <a:ext cx="3664786" cy="461665"/>
          </a:xfrm>
          <a:prstGeom prst="rect">
            <a:avLst/>
          </a:prstGeom>
          <a:noFill/>
        </p:spPr>
        <p:txBody>
          <a:bodyPr wrap="none" rtlCol="0">
            <a:spAutoFit/>
          </a:bodyPr>
          <a:lstStyle/>
          <a:p>
            <a:r>
              <a:rPr kumimoji="1" lang="ja-JP" altLang="en-US" sz="2400" u="sng" dirty="0"/>
              <a:t>活用の</a:t>
            </a:r>
            <a:r>
              <a:rPr kumimoji="1" lang="ja-JP" altLang="en-US" sz="2400" u="sng" dirty="0">
                <a:solidFill>
                  <a:srgbClr val="FF0000"/>
                </a:solidFill>
              </a:rPr>
              <a:t>姿勢</a:t>
            </a:r>
            <a:r>
              <a:rPr kumimoji="1" lang="ja-JP" altLang="en-US" sz="2400" u="sng" dirty="0"/>
              <a:t>（局面</a:t>
            </a:r>
            <a:r>
              <a:rPr kumimoji="1" lang="en-US" altLang="ja-JP" sz="2400" u="sng" dirty="0"/>
              <a:t>/</a:t>
            </a:r>
            <a:r>
              <a:rPr kumimoji="1" lang="ja-JP" altLang="en-US" sz="2400" u="sng" dirty="0"/>
              <a:t>シーン）</a:t>
            </a:r>
          </a:p>
        </p:txBody>
      </p:sp>
      <p:sp>
        <p:nvSpPr>
          <p:cNvPr id="9" name="テキスト ボックス 8"/>
          <p:cNvSpPr txBox="1"/>
          <p:nvPr/>
        </p:nvSpPr>
        <p:spPr>
          <a:xfrm>
            <a:off x="360000" y="5760000"/>
            <a:ext cx="1107996" cy="461665"/>
          </a:xfrm>
          <a:prstGeom prst="rect">
            <a:avLst/>
          </a:prstGeom>
          <a:noFill/>
        </p:spPr>
        <p:txBody>
          <a:bodyPr wrap="none" rtlCol="0">
            <a:spAutoFit/>
          </a:bodyPr>
          <a:lstStyle/>
          <a:p>
            <a:r>
              <a:rPr kumimoji="1" lang="ja-JP" altLang="en-US" sz="2400" u="sng" dirty="0">
                <a:solidFill>
                  <a:srgbClr val="008000"/>
                </a:solidFill>
                <a:latin typeface="HGP創英角ﾎﾟｯﾌﾟ体" panose="040B0A00000000000000" pitchFamily="50" charset="-128"/>
                <a:ea typeface="HGP創英角ﾎﾟｯﾌﾟ体" panose="040B0A00000000000000" pitchFamily="50" charset="-128"/>
              </a:rPr>
              <a:t>想像力</a:t>
            </a:r>
          </a:p>
        </p:txBody>
      </p:sp>
      <p:sp>
        <p:nvSpPr>
          <p:cNvPr id="11" name="フローチャート : 代替処理 7"/>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障害事例・教訓の活用</a:t>
            </a:r>
          </a:p>
        </p:txBody>
      </p:sp>
      <p:sp>
        <p:nvSpPr>
          <p:cNvPr id="12" name="雲 11"/>
          <p:cNvSpPr/>
          <p:nvPr/>
        </p:nvSpPr>
        <p:spPr bwMode="auto">
          <a:xfrm>
            <a:off x="6609184" y="2658299"/>
            <a:ext cx="3086068" cy="914400"/>
          </a:xfrm>
          <a:prstGeom prst="cloud">
            <a:avLst/>
          </a:prstGeom>
          <a:solidFill>
            <a:srgbClr val="FFFFCC">
              <a:alpha val="67059"/>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ja-JP" altLang="en-US" sz="2000" dirty="0">
                <a:latin typeface="HGPｺﾞｼｯｸE" pitchFamily="50" charset="-128"/>
                <a:ea typeface="HGPｺﾞｼｯｸE" pitchFamily="50" charset="-128"/>
              </a:rPr>
              <a:t>検索機能の充実も</a:t>
            </a:r>
          </a:p>
        </p:txBody>
      </p:sp>
    </p:spTree>
    <p:extLst>
      <p:ext uri="{BB962C8B-B14F-4D97-AF65-F5344CB8AC3E}">
        <p14:creationId xmlns:p14="http://schemas.microsoft.com/office/powerpoint/2010/main" val="136334598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180000" y="900000"/>
            <a:ext cx="9490922" cy="5018088"/>
            <a:chOff x="315" y="572"/>
            <a:chExt cx="4665" cy="3161"/>
          </a:xfrm>
        </p:grpSpPr>
        <p:sp>
          <p:nvSpPr>
            <p:cNvPr id="95240" name="Rectangle 8"/>
            <p:cNvSpPr>
              <a:spLocks noChangeArrowheads="1"/>
            </p:cNvSpPr>
            <p:nvPr/>
          </p:nvSpPr>
          <p:spPr bwMode="auto">
            <a:xfrm>
              <a:off x="1121" y="3608"/>
              <a:ext cx="364"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サブベンダ</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41" name="Rectangle 9"/>
            <p:cNvSpPr>
              <a:spLocks noChangeArrowheads="1"/>
            </p:cNvSpPr>
            <p:nvPr/>
          </p:nvSpPr>
          <p:spPr bwMode="auto">
            <a:xfrm>
              <a:off x="1121" y="3443"/>
              <a:ext cx="364"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アウトソーサ</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42" name="Rectangle 10"/>
            <p:cNvSpPr>
              <a:spLocks noChangeArrowheads="1"/>
            </p:cNvSpPr>
            <p:nvPr/>
          </p:nvSpPr>
          <p:spPr bwMode="auto">
            <a:xfrm>
              <a:off x="1121" y="3274"/>
              <a:ext cx="364"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元請けベンダ</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44" name="Rectangle 12"/>
            <p:cNvSpPr>
              <a:spLocks noChangeArrowheads="1"/>
            </p:cNvSpPr>
            <p:nvPr/>
          </p:nvSpPr>
          <p:spPr bwMode="auto">
            <a:xfrm>
              <a:off x="1121" y="3056"/>
              <a:ext cx="468"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システム子会社</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45" name="Rectangle 13"/>
            <p:cNvSpPr>
              <a:spLocks noChangeArrowheads="1"/>
            </p:cNvSpPr>
            <p:nvPr/>
          </p:nvSpPr>
          <p:spPr bwMode="auto">
            <a:xfrm>
              <a:off x="1121" y="2791"/>
              <a:ext cx="468"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システム開発担当</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46" name="Rectangle 14"/>
            <p:cNvSpPr>
              <a:spLocks noChangeArrowheads="1"/>
            </p:cNvSpPr>
            <p:nvPr/>
          </p:nvSpPr>
          <p:spPr bwMode="auto">
            <a:xfrm>
              <a:off x="1121" y="2526"/>
              <a:ext cx="26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部門長</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49" name="Rectangle 17"/>
            <p:cNvSpPr>
              <a:spLocks noChangeArrowheads="1"/>
            </p:cNvSpPr>
            <p:nvPr/>
          </p:nvSpPr>
          <p:spPr bwMode="auto">
            <a:xfrm>
              <a:off x="1121" y="2261"/>
              <a:ext cx="26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関連会社</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50" name="Rectangle 18"/>
            <p:cNvSpPr>
              <a:spLocks noChangeArrowheads="1"/>
            </p:cNvSpPr>
            <p:nvPr/>
          </p:nvSpPr>
          <p:spPr bwMode="auto">
            <a:xfrm>
              <a:off x="1121" y="1996"/>
              <a:ext cx="468"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システム推進担当</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51" name="Rectangle 19"/>
            <p:cNvSpPr>
              <a:spLocks noChangeArrowheads="1"/>
            </p:cNvSpPr>
            <p:nvPr/>
          </p:nvSpPr>
          <p:spPr bwMode="auto">
            <a:xfrm>
              <a:off x="1121" y="1730"/>
              <a:ext cx="364"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業務推進担当</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52" name="Rectangle 20"/>
            <p:cNvSpPr>
              <a:spLocks noChangeArrowheads="1"/>
            </p:cNvSpPr>
            <p:nvPr/>
          </p:nvSpPr>
          <p:spPr bwMode="auto">
            <a:xfrm>
              <a:off x="1121" y="1465"/>
              <a:ext cx="26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部門長</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54" name="Rectangle 22"/>
            <p:cNvSpPr>
              <a:spLocks noChangeArrowheads="1"/>
            </p:cNvSpPr>
            <p:nvPr/>
          </p:nvSpPr>
          <p:spPr bwMode="auto">
            <a:xfrm>
              <a:off x="1121" y="1201"/>
              <a:ext cx="26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担当役員</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55" name="Rectangle 23"/>
            <p:cNvSpPr>
              <a:spLocks noChangeArrowheads="1"/>
            </p:cNvSpPr>
            <p:nvPr/>
          </p:nvSpPr>
          <p:spPr bwMode="auto">
            <a:xfrm>
              <a:off x="1121" y="935"/>
              <a:ext cx="156"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社長</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59" name="Rectangle 27"/>
            <p:cNvSpPr>
              <a:spLocks noChangeArrowheads="1"/>
            </p:cNvSpPr>
            <p:nvPr/>
          </p:nvSpPr>
          <p:spPr bwMode="auto">
            <a:xfrm>
              <a:off x="446" y="659"/>
              <a:ext cx="320"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6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部署等／</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60" name="Rectangle 28"/>
            <p:cNvSpPr>
              <a:spLocks noChangeArrowheads="1"/>
            </p:cNvSpPr>
            <p:nvPr/>
          </p:nvSpPr>
          <p:spPr bwMode="auto">
            <a:xfrm>
              <a:off x="945" y="659"/>
              <a:ext cx="576"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6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役割（ロール）</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61" name="Line 29"/>
            <p:cNvSpPr>
              <a:spLocks noChangeShapeType="1"/>
            </p:cNvSpPr>
            <p:nvPr/>
          </p:nvSpPr>
          <p:spPr bwMode="auto">
            <a:xfrm>
              <a:off x="315" y="579"/>
              <a:ext cx="4648" cy="1"/>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62" name="Line 30"/>
            <p:cNvSpPr>
              <a:spLocks noChangeShapeType="1"/>
            </p:cNvSpPr>
            <p:nvPr/>
          </p:nvSpPr>
          <p:spPr bwMode="auto">
            <a:xfrm>
              <a:off x="315" y="1375"/>
              <a:ext cx="1634"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63" name="Line 31"/>
            <p:cNvSpPr>
              <a:spLocks noChangeShapeType="1"/>
            </p:cNvSpPr>
            <p:nvPr/>
          </p:nvSpPr>
          <p:spPr bwMode="auto">
            <a:xfrm>
              <a:off x="315" y="2435"/>
              <a:ext cx="1634"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64" name="Line 32"/>
            <p:cNvSpPr>
              <a:spLocks noChangeShapeType="1"/>
            </p:cNvSpPr>
            <p:nvPr/>
          </p:nvSpPr>
          <p:spPr bwMode="auto">
            <a:xfrm>
              <a:off x="315" y="3231"/>
              <a:ext cx="1634"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65" name="Line 33"/>
            <p:cNvSpPr>
              <a:spLocks noChangeShapeType="1"/>
            </p:cNvSpPr>
            <p:nvPr/>
          </p:nvSpPr>
          <p:spPr bwMode="auto">
            <a:xfrm>
              <a:off x="315" y="3732"/>
              <a:ext cx="4648" cy="1"/>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66" name="Line 34"/>
            <p:cNvSpPr>
              <a:spLocks noChangeShapeType="1"/>
            </p:cNvSpPr>
            <p:nvPr/>
          </p:nvSpPr>
          <p:spPr bwMode="auto">
            <a:xfrm>
              <a:off x="315" y="579"/>
              <a:ext cx="1" cy="3153"/>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67" name="Line 35"/>
            <p:cNvSpPr>
              <a:spLocks noChangeShapeType="1"/>
            </p:cNvSpPr>
            <p:nvPr/>
          </p:nvSpPr>
          <p:spPr bwMode="auto">
            <a:xfrm>
              <a:off x="4963" y="579"/>
              <a:ext cx="1" cy="3153"/>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68" name="Line 36"/>
            <p:cNvSpPr>
              <a:spLocks noChangeShapeType="1"/>
            </p:cNvSpPr>
            <p:nvPr/>
          </p:nvSpPr>
          <p:spPr bwMode="auto">
            <a:xfrm>
              <a:off x="1070" y="1110"/>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69" name="Line 37"/>
            <p:cNvSpPr>
              <a:spLocks noChangeShapeType="1"/>
            </p:cNvSpPr>
            <p:nvPr/>
          </p:nvSpPr>
          <p:spPr bwMode="auto">
            <a:xfrm>
              <a:off x="1070" y="1639"/>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70" name="Line 38"/>
            <p:cNvSpPr>
              <a:spLocks noChangeShapeType="1"/>
            </p:cNvSpPr>
            <p:nvPr/>
          </p:nvSpPr>
          <p:spPr bwMode="auto">
            <a:xfrm>
              <a:off x="1070" y="1905"/>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71" name="Line 39"/>
            <p:cNvSpPr>
              <a:spLocks noChangeShapeType="1"/>
            </p:cNvSpPr>
            <p:nvPr/>
          </p:nvSpPr>
          <p:spPr bwMode="auto">
            <a:xfrm>
              <a:off x="1070" y="2170"/>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72" name="Line 40"/>
            <p:cNvSpPr>
              <a:spLocks noChangeShapeType="1"/>
            </p:cNvSpPr>
            <p:nvPr/>
          </p:nvSpPr>
          <p:spPr bwMode="auto">
            <a:xfrm>
              <a:off x="1070" y="2701"/>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73" name="Line 41"/>
            <p:cNvSpPr>
              <a:spLocks noChangeShapeType="1"/>
            </p:cNvSpPr>
            <p:nvPr/>
          </p:nvSpPr>
          <p:spPr bwMode="auto">
            <a:xfrm>
              <a:off x="1070" y="2967"/>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74" name="Line 42"/>
            <p:cNvSpPr>
              <a:spLocks noChangeShapeType="1"/>
            </p:cNvSpPr>
            <p:nvPr/>
          </p:nvSpPr>
          <p:spPr bwMode="auto">
            <a:xfrm>
              <a:off x="1070" y="3401"/>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75" name="Line 43"/>
            <p:cNvSpPr>
              <a:spLocks noChangeShapeType="1"/>
            </p:cNvSpPr>
            <p:nvPr/>
          </p:nvSpPr>
          <p:spPr bwMode="auto">
            <a:xfrm>
              <a:off x="1070" y="844"/>
              <a:ext cx="1" cy="2888"/>
            </a:xfrm>
            <a:prstGeom prst="line">
              <a:avLst/>
            </a:prstGeom>
            <a:noFill/>
            <a:ln w="952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76" name="Line 44"/>
            <p:cNvSpPr>
              <a:spLocks noChangeShapeType="1"/>
            </p:cNvSpPr>
            <p:nvPr/>
          </p:nvSpPr>
          <p:spPr bwMode="auto">
            <a:xfrm>
              <a:off x="315" y="844"/>
              <a:ext cx="4648" cy="1"/>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77" name="Line 45"/>
            <p:cNvSpPr>
              <a:spLocks noChangeShapeType="1"/>
            </p:cNvSpPr>
            <p:nvPr/>
          </p:nvSpPr>
          <p:spPr bwMode="auto">
            <a:xfrm>
              <a:off x="1949" y="579"/>
              <a:ext cx="1" cy="3153"/>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78" name="Freeform 46"/>
            <p:cNvSpPr>
              <a:spLocks noEditPoints="1"/>
            </p:cNvSpPr>
            <p:nvPr/>
          </p:nvSpPr>
          <p:spPr bwMode="auto">
            <a:xfrm>
              <a:off x="1949" y="1372"/>
              <a:ext cx="3014" cy="7"/>
            </a:xfrm>
            <a:custGeom>
              <a:avLst/>
              <a:gdLst/>
              <a:ahLst/>
              <a:cxnLst>
                <a:cxn ang="0">
                  <a:pos x="27" y="7"/>
                </a:cxn>
                <a:cxn ang="0">
                  <a:pos x="104" y="7"/>
                </a:cxn>
                <a:cxn ang="0">
                  <a:pos x="159" y="0"/>
                </a:cxn>
                <a:cxn ang="0">
                  <a:pos x="194" y="0"/>
                </a:cxn>
                <a:cxn ang="0">
                  <a:pos x="221" y="0"/>
                </a:cxn>
                <a:cxn ang="0">
                  <a:pos x="277" y="7"/>
                </a:cxn>
                <a:cxn ang="0">
                  <a:pos x="353" y="7"/>
                </a:cxn>
                <a:cxn ang="0">
                  <a:pos x="409" y="0"/>
                </a:cxn>
                <a:cxn ang="0">
                  <a:pos x="443" y="0"/>
                </a:cxn>
                <a:cxn ang="0">
                  <a:pos x="471" y="0"/>
                </a:cxn>
                <a:cxn ang="0">
                  <a:pos x="526" y="7"/>
                </a:cxn>
                <a:cxn ang="0">
                  <a:pos x="603" y="7"/>
                </a:cxn>
                <a:cxn ang="0">
                  <a:pos x="658" y="0"/>
                </a:cxn>
                <a:cxn ang="0">
                  <a:pos x="693" y="0"/>
                </a:cxn>
                <a:cxn ang="0">
                  <a:pos x="720" y="0"/>
                </a:cxn>
                <a:cxn ang="0">
                  <a:pos x="776" y="7"/>
                </a:cxn>
                <a:cxn ang="0">
                  <a:pos x="852" y="7"/>
                </a:cxn>
                <a:cxn ang="0">
                  <a:pos x="907" y="0"/>
                </a:cxn>
                <a:cxn ang="0">
                  <a:pos x="942" y="0"/>
                </a:cxn>
                <a:cxn ang="0">
                  <a:pos x="970" y="0"/>
                </a:cxn>
                <a:cxn ang="0">
                  <a:pos x="1025" y="7"/>
                </a:cxn>
                <a:cxn ang="0">
                  <a:pos x="1101" y="7"/>
                </a:cxn>
                <a:cxn ang="0">
                  <a:pos x="1157" y="0"/>
                </a:cxn>
                <a:cxn ang="0">
                  <a:pos x="1192" y="0"/>
                </a:cxn>
                <a:cxn ang="0">
                  <a:pos x="1219" y="0"/>
                </a:cxn>
                <a:cxn ang="0">
                  <a:pos x="1275" y="7"/>
                </a:cxn>
                <a:cxn ang="0">
                  <a:pos x="1351" y="7"/>
                </a:cxn>
                <a:cxn ang="0">
                  <a:pos x="1406" y="0"/>
                </a:cxn>
                <a:cxn ang="0">
                  <a:pos x="1441" y="0"/>
                </a:cxn>
                <a:cxn ang="0">
                  <a:pos x="1469" y="0"/>
                </a:cxn>
                <a:cxn ang="0">
                  <a:pos x="1524" y="7"/>
                </a:cxn>
                <a:cxn ang="0">
                  <a:pos x="1600" y="7"/>
                </a:cxn>
                <a:cxn ang="0">
                  <a:pos x="1656" y="0"/>
                </a:cxn>
                <a:cxn ang="0">
                  <a:pos x="1691" y="0"/>
                </a:cxn>
                <a:cxn ang="0">
                  <a:pos x="1718" y="0"/>
                </a:cxn>
                <a:cxn ang="0">
                  <a:pos x="1774" y="7"/>
                </a:cxn>
                <a:cxn ang="0">
                  <a:pos x="1850" y="7"/>
                </a:cxn>
                <a:cxn ang="0">
                  <a:pos x="1905" y="0"/>
                </a:cxn>
                <a:cxn ang="0">
                  <a:pos x="1940" y="0"/>
                </a:cxn>
                <a:cxn ang="0">
                  <a:pos x="1968" y="0"/>
                </a:cxn>
                <a:cxn ang="0">
                  <a:pos x="2023" y="7"/>
                </a:cxn>
                <a:cxn ang="0">
                  <a:pos x="2099" y="7"/>
                </a:cxn>
                <a:cxn ang="0">
                  <a:pos x="2155" y="0"/>
                </a:cxn>
                <a:cxn ang="0">
                  <a:pos x="2190" y="0"/>
                </a:cxn>
                <a:cxn ang="0">
                  <a:pos x="2217" y="0"/>
                </a:cxn>
                <a:cxn ang="0">
                  <a:pos x="2273" y="7"/>
                </a:cxn>
                <a:cxn ang="0">
                  <a:pos x="2349" y="7"/>
                </a:cxn>
                <a:cxn ang="0">
                  <a:pos x="2404" y="0"/>
                </a:cxn>
                <a:cxn ang="0">
                  <a:pos x="2439" y="0"/>
                </a:cxn>
                <a:cxn ang="0">
                  <a:pos x="2467" y="0"/>
                </a:cxn>
                <a:cxn ang="0">
                  <a:pos x="2522" y="7"/>
                </a:cxn>
                <a:cxn ang="0">
                  <a:pos x="2598" y="7"/>
                </a:cxn>
                <a:cxn ang="0">
                  <a:pos x="2654" y="0"/>
                </a:cxn>
                <a:cxn ang="0">
                  <a:pos x="2689" y="0"/>
                </a:cxn>
                <a:cxn ang="0">
                  <a:pos x="2716" y="0"/>
                </a:cxn>
                <a:cxn ang="0">
                  <a:pos x="2772" y="7"/>
                </a:cxn>
                <a:cxn ang="0">
                  <a:pos x="2848" y="7"/>
                </a:cxn>
                <a:cxn ang="0">
                  <a:pos x="2903" y="0"/>
                </a:cxn>
                <a:cxn ang="0">
                  <a:pos x="2938" y="0"/>
                </a:cxn>
                <a:cxn ang="0">
                  <a:pos x="2966" y="0"/>
                </a:cxn>
              </a:cxnLst>
              <a:rect l="0" t="0" r="r" b="b"/>
              <a:pathLst>
                <a:path w="3014" h="7">
                  <a:moveTo>
                    <a:pt x="0" y="0"/>
                  </a:moveTo>
                  <a:lnTo>
                    <a:pt x="20" y="0"/>
                  </a:lnTo>
                  <a:lnTo>
                    <a:pt x="20" y="7"/>
                  </a:lnTo>
                  <a:lnTo>
                    <a:pt x="0" y="7"/>
                  </a:lnTo>
                  <a:lnTo>
                    <a:pt x="0" y="0"/>
                  </a:lnTo>
                  <a:close/>
                  <a:moveTo>
                    <a:pt x="27" y="0"/>
                  </a:moveTo>
                  <a:lnTo>
                    <a:pt x="48" y="0"/>
                  </a:lnTo>
                  <a:lnTo>
                    <a:pt x="48" y="7"/>
                  </a:lnTo>
                  <a:lnTo>
                    <a:pt x="27" y="7"/>
                  </a:lnTo>
                  <a:lnTo>
                    <a:pt x="27" y="0"/>
                  </a:lnTo>
                  <a:close/>
                  <a:moveTo>
                    <a:pt x="55" y="0"/>
                  </a:moveTo>
                  <a:lnTo>
                    <a:pt x="76" y="0"/>
                  </a:lnTo>
                  <a:lnTo>
                    <a:pt x="76" y="7"/>
                  </a:lnTo>
                  <a:lnTo>
                    <a:pt x="55" y="7"/>
                  </a:lnTo>
                  <a:lnTo>
                    <a:pt x="55" y="0"/>
                  </a:lnTo>
                  <a:close/>
                  <a:moveTo>
                    <a:pt x="83" y="0"/>
                  </a:moveTo>
                  <a:lnTo>
                    <a:pt x="104" y="0"/>
                  </a:lnTo>
                  <a:lnTo>
                    <a:pt x="104" y="7"/>
                  </a:lnTo>
                  <a:lnTo>
                    <a:pt x="83" y="7"/>
                  </a:lnTo>
                  <a:lnTo>
                    <a:pt x="83" y="0"/>
                  </a:lnTo>
                  <a:close/>
                  <a:moveTo>
                    <a:pt x="111" y="0"/>
                  </a:moveTo>
                  <a:lnTo>
                    <a:pt x="131" y="0"/>
                  </a:lnTo>
                  <a:lnTo>
                    <a:pt x="131" y="7"/>
                  </a:lnTo>
                  <a:lnTo>
                    <a:pt x="111" y="7"/>
                  </a:lnTo>
                  <a:lnTo>
                    <a:pt x="111" y="0"/>
                  </a:lnTo>
                  <a:close/>
                  <a:moveTo>
                    <a:pt x="138" y="0"/>
                  </a:moveTo>
                  <a:lnTo>
                    <a:pt x="159" y="0"/>
                  </a:lnTo>
                  <a:lnTo>
                    <a:pt x="159" y="7"/>
                  </a:lnTo>
                  <a:lnTo>
                    <a:pt x="138" y="7"/>
                  </a:lnTo>
                  <a:lnTo>
                    <a:pt x="138" y="0"/>
                  </a:lnTo>
                  <a:close/>
                  <a:moveTo>
                    <a:pt x="166" y="0"/>
                  </a:moveTo>
                  <a:lnTo>
                    <a:pt x="187" y="0"/>
                  </a:lnTo>
                  <a:lnTo>
                    <a:pt x="187" y="7"/>
                  </a:lnTo>
                  <a:lnTo>
                    <a:pt x="166" y="7"/>
                  </a:lnTo>
                  <a:lnTo>
                    <a:pt x="166" y="0"/>
                  </a:lnTo>
                  <a:close/>
                  <a:moveTo>
                    <a:pt x="194" y="0"/>
                  </a:moveTo>
                  <a:lnTo>
                    <a:pt x="215" y="0"/>
                  </a:lnTo>
                  <a:lnTo>
                    <a:pt x="215" y="7"/>
                  </a:lnTo>
                  <a:lnTo>
                    <a:pt x="194" y="7"/>
                  </a:lnTo>
                  <a:lnTo>
                    <a:pt x="194" y="0"/>
                  </a:lnTo>
                  <a:close/>
                  <a:moveTo>
                    <a:pt x="221" y="0"/>
                  </a:moveTo>
                  <a:lnTo>
                    <a:pt x="242" y="0"/>
                  </a:lnTo>
                  <a:lnTo>
                    <a:pt x="242" y="7"/>
                  </a:lnTo>
                  <a:lnTo>
                    <a:pt x="221" y="7"/>
                  </a:lnTo>
                  <a:lnTo>
                    <a:pt x="221" y="0"/>
                  </a:lnTo>
                  <a:close/>
                  <a:moveTo>
                    <a:pt x="249" y="0"/>
                  </a:moveTo>
                  <a:lnTo>
                    <a:pt x="270" y="0"/>
                  </a:lnTo>
                  <a:lnTo>
                    <a:pt x="270" y="7"/>
                  </a:lnTo>
                  <a:lnTo>
                    <a:pt x="249" y="7"/>
                  </a:lnTo>
                  <a:lnTo>
                    <a:pt x="249" y="0"/>
                  </a:lnTo>
                  <a:close/>
                  <a:moveTo>
                    <a:pt x="277" y="0"/>
                  </a:moveTo>
                  <a:lnTo>
                    <a:pt x="298" y="0"/>
                  </a:lnTo>
                  <a:lnTo>
                    <a:pt x="298" y="7"/>
                  </a:lnTo>
                  <a:lnTo>
                    <a:pt x="277" y="7"/>
                  </a:lnTo>
                  <a:lnTo>
                    <a:pt x="277" y="0"/>
                  </a:lnTo>
                  <a:close/>
                  <a:moveTo>
                    <a:pt x="305" y="0"/>
                  </a:moveTo>
                  <a:lnTo>
                    <a:pt x="325" y="0"/>
                  </a:lnTo>
                  <a:lnTo>
                    <a:pt x="325" y="7"/>
                  </a:lnTo>
                  <a:lnTo>
                    <a:pt x="305" y="7"/>
                  </a:lnTo>
                  <a:lnTo>
                    <a:pt x="305" y="0"/>
                  </a:lnTo>
                  <a:close/>
                  <a:moveTo>
                    <a:pt x="332" y="0"/>
                  </a:moveTo>
                  <a:lnTo>
                    <a:pt x="353" y="0"/>
                  </a:lnTo>
                  <a:lnTo>
                    <a:pt x="353" y="7"/>
                  </a:lnTo>
                  <a:lnTo>
                    <a:pt x="332" y="7"/>
                  </a:lnTo>
                  <a:lnTo>
                    <a:pt x="332" y="0"/>
                  </a:lnTo>
                  <a:close/>
                  <a:moveTo>
                    <a:pt x="360" y="0"/>
                  </a:moveTo>
                  <a:lnTo>
                    <a:pt x="381" y="0"/>
                  </a:lnTo>
                  <a:lnTo>
                    <a:pt x="381" y="7"/>
                  </a:lnTo>
                  <a:lnTo>
                    <a:pt x="360" y="7"/>
                  </a:lnTo>
                  <a:lnTo>
                    <a:pt x="360" y="0"/>
                  </a:lnTo>
                  <a:close/>
                  <a:moveTo>
                    <a:pt x="388" y="0"/>
                  </a:moveTo>
                  <a:lnTo>
                    <a:pt x="409" y="0"/>
                  </a:lnTo>
                  <a:lnTo>
                    <a:pt x="409" y="7"/>
                  </a:lnTo>
                  <a:lnTo>
                    <a:pt x="388" y="7"/>
                  </a:lnTo>
                  <a:lnTo>
                    <a:pt x="388" y="0"/>
                  </a:lnTo>
                  <a:close/>
                  <a:moveTo>
                    <a:pt x="415" y="0"/>
                  </a:moveTo>
                  <a:lnTo>
                    <a:pt x="436" y="0"/>
                  </a:lnTo>
                  <a:lnTo>
                    <a:pt x="436" y="7"/>
                  </a:lnTo>
                  <a:lnTo>
                    <a:pt x="415" y="7"/>
                  </a:lnTo>
                  <a:lnTo>
                    <a:pt x="415" y="0"/>
                  </a:lnTo>
                  <a:close/>
                  <a:moveTo>
                    <a:pt x="443" y="0"/>
                  </a:moveTo>
                  <a:lnTo>
                    <a:pt x="464" y="0"/>
                  </a:lnTo>
                  <a:lnTo>
                    <a:pt x="464" y="7"/>
                  </a:lnTo>
                  <a:lnTo>
                    <a:pt x="443" y="7"/>
                  </a:lnTo>
                  <a:lnTo>
                    <a:pt x="443" y="0"/>
                  </a:lnTo>
                  <a:close/>
                  <a:moveTo>
                    <a:pt x="471" y="0"/>
                  </a:moveTo>
                  <a:lnTo>
                    <a:pt x="492" y="0"/>
                  </a:lnTo>
                  <a:lnTo>
                    <a:pt x="492" y="7"/>
                  </a:lnTo>
                  <a:lnTo>
                    <a:pt x="471" y="7"/>
                  </a:lnTo>
                  <a:lnTo>
                    <a:pt x="471" y="0"/>
                  </a:lnTo>
                  <a:close/>
                  <a:moveTo>
                    <a:pt x="499" y="0"/>
                  </a:moveTo>
                  <a:lnTo>
                    <a:pt x="519" y="0"/>
                  </a:lnTo>
                  <a:lnTo>
                    <a:pt x="519" y="7"/>
                  </a:lnTo>
                  <a:lnTo>
                    <a:pt x="499" y="7"/>
                  </a:lnTo>
                  <a:lnTo>
                    <a:pt x="499" y="0"/>
                  </a:lnTo>
                  <a:close/>
                  <a:moveTo>
                    <a:pt x="526" y="0"/>
                  </a:moveTo>
                  <a:lnTo>
                    <a:pt x="547" y="0"/>
                  </a:lnTo>
                  <a:lnTo>
                    <a:pt x="547" y="7"/>
                  </a:lnTo>
                  <a:lnTo>
                    <a:pt x="526" y="7"/>
                  </a:lnTo>
                  <a:lnTo>
                    <a:pt x="526" y="0"/>
                  </a:lnTo>
                  <a:close/>
                  <a:moveTo>
                    <a:pt x="554" y="0"/>
                  </a:moveTo>
                  <a:lnTo>
                    <a:pt x="575" y="0"/>
                  </a:lnTo>
                  <a:lnTo>
                    <a:pt x="575" y="7"/>
                  </a:lnTo>
                  <a:lnTo>
                    <a:pt x="554" y="7"/>
                  </a:lnTo>
                  <a:lnTo>
                    <a:pt x="554" y="0"/>
                  </a:lnTo>
                  <a:close/>
                  <a:moveTo>
                    <a:pt x="582" y="0"/>
                  </a:moveTo>
                  <a:lnTo>
                    <a:pt x="603" y="0"/>
                  </a:lnTo>
                  <a:lnTo>
                    <a:pt x="603" y="7"/>
                  </a:lnTo>
                  <a:lnTo>
                    <a:pt x="582" y="7"/>
                  </a:lnTo>
                  <a:lnTo>
                    <a:pt x="582" y="0"/>
                  </a:lnTo>
                  <a:close/>
                  <a:moveTo>
                    <a:pt x="610" y="0"/>
                  </a:moveTo>
                  <a:lnTo>
                    <a:pt x="630" y="0"/>
                  </a:lnTo>
                  <a:lnTo>
                    <a:pt x="630" y="7"/>
                  </a:lnTo>
                  <a:lnTo>
                    <a:pt x="610" y="7"/>
                  </a:lnTo>
                  <a:lnTo>
                    <a:pt x="610" y="0"/>
                  </a:lnTo>
                  <a:close/>
                  <a:moveTo>
                    <a:pt x="637" y="0"/>
                  </a:moveTo>
                  <a:lnTo>
                    <a:pt x="658" y="0"/>
                  </a:lnTo>
                  <a:lnTo>
                    <a:pt x="658" y="7"/>
                  </a:lnTo>
                  <a:lnTo>
                    <a:pt x="637" y="7"/>
                  </a:lnTo>
                  <a:lnTo>
                    <a:pt x="637" y="0"/>
                  </a:lnTo>
                  <a:close/>
                  <a:moveTo>
                    <a:pt x="665" y="0"/>
                  </a:moveTo>
                  <a:lnTo>
                    <a:pt x="686" y="0"/>
                  </a:lnTo>
                  <a:lnTo>
                    <a:pt x="686" y="7"/>
                  </a:lnTo>
                  <a:lnTo>
                    <a:pt x="665" y="7"/>
                  </a:lnTo>
                  <a:lnTo>
                    <a:pt x="665" y="0"/>
                  </a:lnTo>
                  <a:close/>
                  <a:moveTo>
                    <a:pt x="693" y="0"/>
                  </a:moveTo>
                  <a:lnTo>
                    <a:pt x="714" y="0"/>
                  </a:lnTo>
                  <a:lnTo>
                    <a:pt x="714" y="7"/>
                  </a:lnTo>
                  <a:lnTo>
                    <a:pt x="693" y="7"/>
                  </a:lnTo>
                  <a:lnTo>
                    <a:pt x="693" y="0"/>
                  </a:lnTo>
                  <a:close/>
                  <a:moveTo>
                    <a:pt x="720" y="0"/>
                  </a:moveTo>
                  <a:lnTo>
                    <a:pt x="741" y="0"/>
                  </a:lnTo>
                  <a:lnTo>
                    <a:pt x="741" y="7"/>
                  </a:lnTo>
                  <a:lnTo>
                    <a:pt x="720" y="7"/>
                  </a:lnTo>
                  <a:lnTo>
                    <a:pt x="720" y="0"/>
                  </a:lnTo>
                  <a:close/>
                  <a:moveTo>
                    <a:pt x="748" y="0"/>
                  </a:moveTo>
                  <a:lnTo>
                    <a:pt x="769" y="0"/>
                  </a:lnTo>
                  <a:lnTo>
                    <a:pt x="769" y="7"/>
                  </a:lnTo>
                  <a:lnTo>
                    <a:pt x="748" y="7"/>
                  </a:lnTo>
                  <a:lnTo>
                    <a:pt x="748" y="0"/>
                  </a:lnTo>
                  <a:close/>
                  <a:moveTo>
                    <a:pt x="776" y="0"/>
                  </a:moveTo>
                  <a:lnTo>
                    <a:pt x="797" y="0"/>
                  </a:lnTo>
                  <a:lnTo>
                    <a:pt x="797" y="7"/>
                  </a:lnTo>
                  <a:lnTo>
                    <a:pt x="776" y="7"/>
                  </a:lnTo>
                  <a:lnTo>
                    <a:pt x="776" y="0"/>
                  </a:lnTo>
                  <a:close/>
                  <a:moveTo>
                    <a:pt x="804" y="0"/>
                  </a:moveTo>
                  <a:lnTo>
                    <a:pt x="824" y="0"/>
                  </a:lnTo>
                  <a:lnTo>
                    <a:pt x="824" y="7"/>
                  </a:lnTo>
                  <a:lnTo>
                    <a:pt x="804" y="7"/>
                  </a:lnTo>
                  <a:lnTo>
                    <a:pt x="804" y="0"/>
                  </a:lnTo>
                  <a:close/>
                  <a:moveTo>
                    <a:pt x="831" y="0"/>
                  </a:moveTo>
                  <a:lnTo>
                    <a:pt x="852" y="0"/>
                  </a:lnTo>
                  <a:lnTo>
                    <a:pt x="852" y="7"/>
                  </a:lnTo>
                  <a:lnTo>
                    <a:pt x="831" y="7"/>
                  </a:lnTo>
                  <a:lnTo>
                    <a:pt x="831" y="0"/>
                  </a:lnTo>
                  <a:close/>
                  <a:moveTo>
                    <a:pt x="859" y="0"/>
                  </a:moveTo>
                  <a:lnTo>
                    <a:pt x="880" y="0"/>
                  </a:lnTo>
                  <a:lnTo>
                    <a:pt x="880" y="7"/>
                  </a:lnTo>
                  <a:lnTo>
                    <a:pt x="859" y="7"/>
                  </a:lnTo>
                  <a:lnTo>
                    <a:pt x="859" y="0"/>
                  </a:lnTo>
                  <a:close/>
                  <a:moveTo>
                    <a:pt x="887" y="0"/>
                  </a:moveTo>
                  <a:lnTo>
                    <a:pt x="907" y="0"/>
                  </a:lnTo>
                  <a:lnTo>
                    <a:pt x="907" y="7"/>
                  </a:lnTo>
                  <a:lnTo>
                    <a:pt x="887" y="7"/>
                  </a:lnTo>
                  <a:lnTo>
                    <a:pt x="887" y="0"/>
                  </a:lnTo>
                  <a:close/>
                  <a:moveTo>
                    <a:pt x="914" y="0"/>
                  </a:moveTo>
                  <a:lnTo>
                    <a:pt x="935" y="0"/>
                  </a:lnTo>
                  <a:lnTo>
                    <a:pt x="935" y="7"/>
                  </a:lnTo>
                  <a:lnTo>
                    <a:pt x="914" y="7"/>
                  </a:lnTo>
                  <a:lnTo>
                    <a:pt x="914" y="0"/>
                  </a:lnTo>
                  <a:close/>
                  <a:moveTo>
                    <a:pt x="942" y="0"/>
                  </a:moveTo>
                  <a:lnTo>
                    <a:pt x="963" y="0"/>
                  </a:lnTo>
                  <a:lnTo>
                    <a:pt x="963" y="7"/>
                  </a:lnTo>
                  <a:lnTo>
                    <a:pt x="942" y="7"/>
                  </a:lnTo>
                  <a:lnTo>
                    <a:pt x="942" y="0"/>
                  </a:lnTo>
                  <a:close/>
                  <a:moveTo>
                    <a:pt x="970" y="0"/>
                  </a:moveTo>
                  <a:lnTo>
                    <a:pt x="991" y="0"/>
                  </a:lnTo>
                  <a:lnTo>
                    <a:pt x="991" y="7"/>
                  </a:lnTo>
                  <a:lnTo>
                    <a:pt x="970" y="7"/>
                  </a:lnTo>
                  <a:lnTo>
                    <a:pt x="970" y="0"/>
                  </a:lnTo>
                  <a:close/>
                  <a:moveTo>
                    <a:pt x="998" y="0"/>
                  </a:moveTo>
                  <a:lnTo>
                    <a:pt x="1018" y="0"/>
                  </a:lnTo>
                  <a:lnTo>
                    <a:pt x="1018" y="7"/>
                  </a:lnTo>
                  <a:lnTo>
                    <a:pt x="998" y="7"/>
                  </a:lnTo>
                  <a:lnTo>
                    <a:pt x="998" y="0"/>
                  </a:lnTo>
                  <a:close/>
                  <a:moveTo>
                    <a:pt x="1025" y="0"/>
                  </a:moveTo>
                  <a:lnTo>
                    <a:pt x="1046" y="0"/>
                  </a:lnTo>
                  <a:lnTo>
                    <a:pt x="1046" y="7"/>
                  </a:lnTo>
                  <a:lnTo>
                    <a:pt x="1025" y="7"/>
                  </a:lnTo>
                  <a:lnTo>
                    <a:pt x="1025" y="0"/>
                  </a:lnTo>
                  <a:close/>
                  <a:moveTo>
                    <a:pt x="1053" y="0"/>
                  </a:moveTo>
                  <a:lnTo>
                    <a:pt x="1074" y="0"/>
                  </a:lnTo>
                  <a:lnTo>
                    <a:pt x="1074" y="7"/>
                  </a:lnTo>
                  <a:lnTo>
                    <a:pt x="1053" y="7"/>
                  </a:lnTo>
                  <a:lnTo>
                    <a:pt x="1053" y="0"/>
                  </a:lnTo>
                  <a:close/>
                  <a:moveTo>
                    <a:pt x="1081" y="0"/>
                  </a:moveTo>
                  <a:lnTo>
                    <a:pt x="1101" y="0"/>
                  </a:lnTo>
                  <a:lnTo>
                    <a:pt x="1101" y="7"/>
                  </a:lnTo>
                  <a:lnTo>
                    <a:pt x="1081" y="7"/>
                  </a:lnTo>
                  <a:lnTo>
                    <a:pt x="1081" y="0"/>
                  </a:lnTo>
                  <a:close/>
                  <a:moveTo>
                    <a:pt x="1109" y="0"/>
                  </a:moveTo>
                  <a:lnTo>
                    <a:pt x="1129" y="0"/>
                  </a:lnTo>
                  <a:lnTo>
                    <a:pt x="1129" y="7"/>
                  </a:lnTo>
                  <a:lnTo>
                    <a:pt x="1109" y="7"/>
                  </a:lnTo>
                  <a:lnTo>
                    <a:pt x="1109" y="0"/>
                  </a:lnTo>
                  <a:close/>
                  <a:moveTo>
                    <a:pt x="1136" y="0"/>
                  </a:moveTo>
                  <a:lnTo>
                    <a:pt x="1157" y="0"/>
                  </a:lnTo>
                  <a:lnTo>
                    <a:pt x="1157" y="7"/>
                  </a:lnTo>
                  <a:lnTo>
                    <a:pt x="1136" y="7"/>
                  </a:lnTo>
                  <a:lnTo>
                    <a:pt x="1136" y="0"/>
                  </a:lnTo>
                  <a:close/>
                  <a:moveTo>
                    <a:pt x="1164" y="0"/>
                  </a:moveTo>
                  <a:lnTo>
                    <a:pt x="1185" y="0"/>
                  </a:lnTo>
                  <a:lnTo>
                    <a:pt x="1185" y="7"/>
                  </a:lnTo>
                  <a:lnTo>
                    <a:pt x="1164" y="7"/>
                  </a:lnTo>
                  <a:lnTo>
                    <a:pt x="1164" y="0"/>
                  </a:lnTo>
                  <a:close/>
                  <a:moveTo>
                    <a:pt x="1192" y="0"/>
                  </a:moveTo>
                  <a:lnTo>
                    <a:pt x="1212" y="0"/>
                  </a:lnTo>
                  <a:lnTo>
                    <a:pt x="1212" y="7"/>
                  </a:lnTo>
                  <a:lnTo>
                    <a:pt x="1192" y="7"/>
                  </a:lnTo>
                  <a:lnTo>
                    <a:pt x="1192" y="0"/>
                  </a:lnTo>
                  <a:close/>
                  <a:moveTo>
                    <a:pt x="1219" y="0"/>
                  </a:moveTo>
                  <a:lnTo>
                    <a:pt x="1240" y="0"/>
                  </a:lnTo>
                  <a:lnTo>
                    <a:pt x="1240" y="7"/>
                  </a:lnTo>
                  <a:lnTo>
                    <a:pt x="1219" y="7"/>
                  </a:lnTo>
                  <a:lnTo>
                    <a:pt x="1219" y="0"/>
                  </a:lnTo>
                  <a:close/>
                  <a:moveTo>
                    <a:pt x="1247" y="0"/>
                  </a:moveTo>
                  <a:lnTo>
                    <a:pt x="1268" y="0"/>
                  </a:lnTo>
                  <a:lnTo>
                    <a:pt x="1268" y="7"/>
                  </a:lnTo>
                  <a:lnTo>
                    <a:pt x="1247" y="7"/>
                  </a:lnTo>
                  <a:lnTo>
                    <a:pt x="1247" y="0"/>
                  </a:lnTo>
                  <a:close/>
                  <a:moveTo>
                    <a:pt x="1275" y="0"/>
                  </a:moveTo>
                  <a:lnTo>
                    <a:pt x="1296" y="0"/>
                  </a:lnTo>
                  <a:lnTo>
                    <a:pt x="1296" y="7"/>
                  </a:lnTo>
                  <a:lnTo>
                    <a:pt x="1275" y="7"/>
                  </a:lnTo>
                  <a:lnTo>
                    <a:pt x="1275" y="0"/>
                  </a:lnTo>
                  <a:close/>
                  <a:moveTo>
                    <a:pt x="1302" y="0"/>
                  </a:moveTo>
                  <a:lnTo>
                    <a:pt x="1323" y="0"/>
                  </a:lnTo>
                  <a:lnTo>
                    <a:pt x="1323" y="7"/>
                  </a:lnTo>
                  <a:lnTo>
                    <a:pt x="1302" y="7"/>
                  </a:lnTo>
                  <a:lnTo>
                    <a:pt x="1302" y="0"/>
                  </a:lnTo>
                  <a:close/>
                  <a:moveTo>
                    <a:pt x="1330" y="0"/>
                  </a:moveTo>
                  <a:lnTo>
                    <a:pt x="1351" y="0"/>
                  </a:lnTo>
                  <a:lnTo>
                    <a:pt x="1351" y="7"/>
                  </a:lnTo>
                  <a:lnTo>
                    <a:pt x="1330" y="7"/>
                  </a:lnTo>
                  <a:lnTo>
                    <a:pt x="1330" y="0"/>
                  </a:lnTo>
                  <a:close/>
                  <a:moveTo>
                    <a:pt x="1358" y="0"/>
                  </a:moveTo>
                  <a:lnTo>
                    <a:pt x="1379" y="0"/>
                  </a:lnTo>
                  <a:lnTo>
                    <a:pt x="1379" y="7"/>
                  </a:lnTo>
                  <a:lnTo>
                    <a:pt x="1358" y="7"/>
                  </a:lnTo>
                  <a:lnTo>
                    <a:pt x="1358" y="0"/>
                  </a:lnTo>
                  <a:close/>
                  <a:moveTo>
                    <a:pt x="1386" y="0"/>
                  </a:moveTo>
                  <a:lnTo>
                    <a:pt x="1406" y="0"/>
                  </a:lnTo>
                  <a:lnTo>
                    <a:pt x="1406" y="7"/>
                  </a:lnTo>
                  <a:lnTo>
                    <a:pt x="1386" y="7"/>
                  </a:lnTo>
                  <a:lnTo>
                    <a:pt x="1386" y="0"/>
                  </a:lnTo>
                  <a:close/>
                  <a:moveTo>
                    <a:pt x="1413" y="0"/>
                  </a:moveTo>
                  <a:lnTo>
                    <a:pt x="1434" y="0"/>
                  </a:lnTo>
                  <a:lnTo>
                    <a:pt x="1434" y="7"/>
                  </a:lnTo>
                  <a:lnTo>
                    <a:pt x="1413" y="7"/>
                  </a:lnTo>
                  <a:lnTo>
                    <a:pt x="1413" y="0"/>
                  </a:lnTo>
                  <a:close/>
                  <a:moveTo>
                    <a:pt x="1441" y="0"/>
                  </a:moveTo>
                  <a:lnTo>
                    <a:pt x="1462" y="0"/>
                  </a:lnTo>
                  <a:lnTo>
                    <a:pt x="1462" y="7"/>
                  </a:lnTo>
                  <a:lnTo>
                    <a:pt x="1441" y="7"/>
                  </a:lnTo>
                  <a:lnTo>
                    <a:pt x="1441" y="0"/>
                  </a:lnTo>
                  <a:close/>
                  <a:moveTo>
                    <a:pt x="1469" y="0"/>
                  </a:moveTo>
                  <a:lnTo>
                    <a:pt x="1490" y="0"/>
                  </a:lnTo>
                  <a:lnTo>
                    <a:pt x="1490" y="7"/>
                  </a:lnTo>
                  <a:lnTo>
                    <a:pt x="1469" y="7"/>
                  </a:lnTo>
                  <a:lnTo>
                    <a:pt x="1469" y="0"/>
                  </a:lnTo>
                  <a:close/>
                  <a:moveTo>
                    <a:pt x="1496" y="0"/>
                  </a:moveTo>
                  <a:lnTo>
                    <a:pt x="1517" y="0"/>
                  </a:lnTo>
                  <a:lnTo>
                    <a:pt x="1517" y="7"/>
                  </a:lnTo>
                  <a:lnTo>
                    <a:pt x="1496" y="7"/>
                  </a:lnTo>
                  <a:lnTo>
                    <a:pt x="1496" y="0"/>
                  </a:lnTo>
                  <a:close/>
                  <a:moveTo>
                    <a:pt x="1524" y="0"/>
                  </a:moveTo>
                  <a:lnTo>
                    <a:pt x="1545" y="0"/>
                  </a:lnTo>
                  <a:lnTo>
                    <a:pt x="1545" y="7"/>
                  </a:lnTo>
                  <a:lnTo>
                    <a:pt x="1524" y="7"/>
                  </a:lnTo>
                  <a:lnTo>
                    <a:pt x="1524" y="0"/>
                  </a:lnTo>
                  <a:close/>
                  <a:moveTo>
                    <a:pt x="1552" y="0"/>
                  </a:moveTo>
                  <a:lnTo>
                    <a:pt x="1573" y="0"/>
                  </a:lnTo>
                  <a:lnTo>
                    <a:pt x="1573" y="7"/>
                  </a:lnTo>
                  <a:lnTo>
                    <a:pt x="1552" y="7"/>
                  </a:lnTo>
                  <a:lnTo>
                    <a:pt x="1552" y="0"/>
                  </a:lnTo>
                  <a:close/>
                  <a:moveTo>
                    <a:pt x="1580" y="0"/>
                  </a:moveTo>
                  <a:lnTo>
                    <a:pt x="1600" y="0"/>
                  </a:lnTo>
                  <a:lnTo>
                    <a:pt x="1600" y="7"/>
                  </a:lnTo>
                  <a:lnTo>
                    <a:pt x="1580" y="7"/>
                  </a:lnTo>
                  <a:lnTo>
                    <a:pt x="1580" y="0"/>
                  </a:lnTo>
                  <a:close/>
                  <a:moveTo>
                    <a:pt x="1607" y="0"/>
                  </a:moveTo>
                  <a:lnTo>
                    <a:pt x="1628" y="0"/>
                  </a:lnTo>
                  <a:lnTo>
                    <a:pt x="1628" y="7"/>
                  </a:lnTo>
                  <a:lnTo>
                    <a:pt x="1607" y="7"/>
                  </a:lnTo>
                  <a:lnTo>
                    <a:pt x="1607" y="0"/>
                  </a:lnTo>
                  <a:close/>
                  <a:moveTo>
                    <a:pt x="1635" y="0"/>
                  </a:moveTo>
                  <a:lnTo>
                    <a:pt x="1656" y="0"/>
                  </a:lnTo>
                  <a:lnTo>
                    <a:pt x="1656" y="7"/>
                  </a:lnTo>
                  <a:lnTo>
                    <a:pt x="1635" y="7"/>
                  </a:lnTo>
                  <a:lnTo>
                    <a:pt x="1635" y="0"/>
                  </a:lnTo>
                  <a:close/>
                  <a:moveTo>
                    <a:pt x="1663" y="0"/>
                  </a:moveTo>
                  <a:lnTo>
                    <a:pt x="1684" y="0"/>
                  </a:lnTo>
                  <a:lnTo>
                    <a:pt x="1684" y="7"/>
                  </a:lnTo>
                  <a:lnTo>
                    <a:pt x="1663" y="7"/>
                  </a:lnTo>
                  <a:lnTo>
                    <a:pt x="1663" y="0"/>
                  </a:lnTo>
                  <a:close/>
                  <a:moveTo>
                    <a:pt x="1691" y="0"/>
                  </a:moveTo>
                  <a:lnTo>
                    <a:pt x="1711" y="0"/>
                  </a:lnTo>
                  <a:lnTo>
                    <a:pt x="1711" y="7"/>
                  </a:lnTo>
                  <a:lnTo>
                    <a:pt x="1691" y="7"/>
                  </a:lnTo>
                  <a:lnTo>
                    <a:pt x="1691" y="0"/>
                  </a:lnTo>
                  <a:close/>
                  <a:moveTo>
                    <a:pt x="1718" y="0"/>
                  </a:moveTo>
                  <a:lnTo>
                    <a:pt x="1739" y="0"/>
                  </a:lnTo>
                  <a:lnTo>
                    <a:pt x="1739" y="7"/>
                  </a:lnTo>
                  <a:lnTo>
                    <a:pt x="1718" y="7"/>
                  </a:lnTo>
                  <a:lnTo>
                    <a:pt x="1718" y="0"/>
                  </a:lnTo>
                  <a:close/>
                  <a:moveTo>
                    <a:pt x="1746" y="0"/>
                  </a:moveTo>
                  <a:lnTo>
                    <a:pt x="1767" y="0"/>
                  </a:lnTo>
                  <a:lnTo>
                    <a:pt x="1767" y="7"/>
                  </a:lnTo>
                  <a:lnTo>
                    <a:pt x="1746" y="7"/>
                  </a:lnTo>
                  <a:lnTo>
                    <a:pt x="1746" y="0"/>
                  </a:lnTo>
                  <a:close/>
                  <a:moveTo>
                    <a:pt x="1774" y="0"/>
                  </a:moveTo>
                  <a:lnTo>
                    <a:pt x="1795" y="0"/>
                  </a:lnTo>
                  <a:lnTo>
                    <a:pt x="1795" y="7"/>
                  </a:lnTo>
                  <a:lnTo>
                    <a:pt x="1774" y="7"/>
                  </a:lnTo>
                  <a:lnTo>
                    <a:pt x="1774" y="0"/>
                  </a:lnTo>
                  <a:close/>
                  <a:moveTo>
                    <a:pt x="1801" y="0"/>
                  </a:moveTo>
                  <a:lnTo>
                    <a:pt x="1822" y="0"/>
                  </a:lnTo>
                  <a:lnTo>
                    <a:pt x="1822" y="7"/>
                  </a:lnTo>
                  <a:lnTo>
                    <a:pt x="1801" y="7"/>
                  </a:lnTo>
                  <a:lnTo>
                    <a:pt x="1801" y="0"/>
                  </a:lnTo>
                  <a:close/>
                  <a:moveTo>
                    <a:pt x="1829" y="0"/>
                  </a:moveTo>
                  <a:lnTo>
                    <a:pt x="1850" y="0"/>
                  </a:lnTo>
                  <a:lnTo>
                    <a:pt x="1850" y="7"/>
                  </a:lnTo>
                  <a:lnTo>
                    <a:pt x="1829" y="7"/>
                  </a:lnTo>
                  <a:lnTo>
                    <a:pt x="1829" y="0"/>
                  </a:lnTo>
                  <a:close/>
                  <a:moveTo>
                    <a:pt x="1857" y="0"/>
                  </a:moveTo>
                  <a:lnTo>
                    <a:pt x="1878" y="0"/>
                  </a:lnTo>
                  <a:lnTo>
                    <a:pt x="1878" y="7"/>
                  </a:lnTo>
                  <a:lnTo>
                    <a:pt x="1857" y="7"/>
                  </a:lnTo>
                  <a:lnTo>
                    <a:pt x="1857" y="0"/>
                  </a:lnTo>
                  <a:close/>
                  <a:moveTo>
                    <a:pt x="1885" y="0"/>
                  </a:moveTo>
                  <a:lnTo>
                    <a:pt x="1905" y="0"/>
                  </a:lnTo>
                  <a:lnTo>
                    <a:pt x="1905" y="7"/>
                  </a:lnTo>
                  <a:lnTo>
                    <a:pt x="1885" y="7"/>
                  </a:lnTo>
                  <a:lnTo>
                    <a:pt x="1885" y="0"/>
                  </a:lnTo>
                  <a:close/>
                  <a:moveTo>
                    <a:pt x="1912" y="0"/>
                  </a:moveTo>
                  <a:lnTo>
                    <a:pt x="1933" y="0"/>
                  </a:lnTo>
                  <a:lnTo>
                    <a:pt x="1933" y="7"/>
                  </a:lnTo>
                  <a:lnTo>
                    <a:pt x="1912" y="7"/>
                  </a:lnTo>
                  <a:lnTo>
                    <a:pt x="1912" y="0"/>
                  </a:lnTo>
                  <a:close/>
                  <a:moveTo>
                    <a:pt x="1940" y="0"/>
                  </a:moveTo>
                  <a:lnTo>
                    <a:pt x="1961" y="0"/>
                  </a:lnTo>
                  <a:lnTo>
                    <a:pt x="1961" y="7"/>
                  </a:lnTo>
                  <a:lnTo>
                    <a:pt x="1940" y="7"/>
                  </a:lnTo>
                  <a:lnTo>
                    <a:pt x="1940" y="0"/>
                  </a:lnTo>
                  <a:close/>
                  <a:moveTo>
                    <a:pt x="1968" y="0"/>
                  </a:moveTo>
                  <a:lnTo>
                    <a:pt x="1989" y="0"/>
                  </a:lnTo>
                  <a:lnTo>
                    <a:pt x="1989" y="7"/>
                  </a:lnTo>
                  <a:lnTo>
                    <a:pt x="1968" y="7"/>
                  </a:lnTo>
                  <a:lnTo>
                    <a:pt x="1968" y="0"/>
                  </a:lnTo>
                  <a:close/>
                  <a:moveTo>
                    <a:pt x="1995" y="0"/>
                  </a:moveTo>
                  <a:lnTo>
                    <a:pt x="2016" y="0"/>
                  </a:lnTo>
                  <a:lnTo>
                    <a:pt x="2016" y="7"/>
                  </a:lnTo>
                  <a:lnTo>
                    <a:pt x="1995" y="7"/>
                  </a:lnTo>
                  <a:lnTo>
                    <a:pt x="1995" y="0"/>
                  </a:lnTo>
                  <a:close/>
                  <a:moveTo>
                    <a:pt x="2023" y="0"/>
                  </a:moveTo>
                  <a:lnTo>
                    <a:pt x="2044" y="0"/>
                  </a:lnTo>
                  <a:lnTo>
                    <a:pt x="2044" y="7"/>
                  </a:lnTo>
                  <a:lnTo>
                    <a:pt x="2023" y="7"/>
                  </a:lnTo>
                  <a:lnTo>
                    <a:pt x="2023" y="0"/>
                  </a:lnTo>
                  <a:close/>
                  <a:moveTo>
                    <a:pt x="2051" y="0"/>
                  </a:moveTo>
                  <a:lnTo>
                    <a:pt x="2072" y="0"/>
                  </a:lnTo>
                  <a:lnTo>
                    <a:pt x="2072" y="7"/>
                  </a:lnTo>
                  <a:lnTo>
                    <a:pt x="2051" y="7"/>
                  </a:lnTo>
                  <a:lnTo>
                    <a:pt x="2051" y="0"/>
                  </a:lnTo>
                  <a:close/>
                  <a:moveTo>
                    <a:pt x="2079" y="0"/>
                  </a:moveTo>
                  <a:lnTo>
                    <a:pt x="2099" y="0"/>
                  </a:lnTo>
                  <a:lnTo>
                    <a:pt x="2099" y="7"/>
                  </a:lnTo>
                  <a:lnTo>
                    <a:pt x="2079" y="7"/>
                  </a:lnTo>
                  <a:lnTo>
                    <a:pt x="2079" y="0"/>
                  </a:lnTo>
                  <a:close/>
                  <a:moveTo>
                    <a:pt x="2106" y="0"/>
                  </a:moveTo>
                  <a:lnTo>
                    <a:pt x="2127" y="0"/>
                  </a:lnTo>
                  <a:lnTo>
                    <a:pt x="2127" y="7"/>
                  </a:lnTo>
                  <a:lnTo>
                    <a:pt x="2106" y="7"/>
                  </a:lnTo>
                  <a:lnTo>
                    <a:pt x="2106" y="0"/>
                  </a:lnTo>
                  <a:close/>
                  <a:moveTo>
                    <a:pt x="2134" y="0"/>
                  </a:moveTo>
                  <a:lnTo>
                    <a:pt x="2155" y="0"/>
                  </a:lnTo>
                  <a:lnTo>
                    <a:pt x="2155" y="7"/>
                  </a:lnTo>
                  <a:lnTo>
                    <a:pt x="2134" y="7"/>
                  </a:lnTo>
                  <a:lnTo>
                    <a:pt x="2134" y="0"/>
                  </a:lnTo>
                  <a:close/>
                  <a:moveTo>
                    <a:pt x="2162" y="0"/>
                  </a:moveTo>
                  <a:lnTo>
                    <a:pt x="2183" y="0"/>
                  </a:lnTo>
                  <a:lnTo>
                    <a:pt x="2183" y="7"/>
                  </a:lnTo>
                  <a:lnTo>
                    <a:pt x="2162" y="7"/>
                  </a:lnTo>
                  <a:lnTo>
                    <a:pt x="2162" y="0"/>
                  </a:lnTo>
                  <a:close/>
                  <a:moveTo>
                    <a:pt x="2190" y="0"/>
                  </a:moveTo>
                  <a:lnTo>
                    <a:pt x="2210" y="0"/>
                  </a:lnTo>
                  <a:lnTo>
                    <a:pt x="2210" y="7"/>
                  </a:lnTo>
                  <a:lnTo>
                    <a:pt x="2190" y="7"/>
                  </a:lnTo>
                  <a:lnTo>
                    <a:pt x="2190" y="0"/>
                  </a:lnTo>
                  <a:close/>
                  <a:moveTo>
                    <a:pt x="2217" y="0"/>
                  </a:moveTo>
                  <a:lnTo>
                    <a:pt x="2238" y="0"/>
                  </a:lnTo>
                  <a:lnTo>
                    <a:pt x="2238" y="7"/>
                  </a:lnTo>
                  <a:lnTo>
                    <a:pt x="2217" y="7"/>
                  </a:lnTo>
                  <a:lnTo>
                    <a:pt x="2217" y="0"/>
                  </a:lnTo>
                  <a:close/>
                  <a:moveTo>
                    <a:pt x="2245" y="0"/>
                  </a:moveTo>
                  <a:lnTo>
                    <a:pt x="2266" y="0"/>
                  </a:lnTo>
                  <a:lnTo>
                    <a:pt x="2266" y="7"/>
                  </a:lnTo>
                  <a:lnTo>
                    <a:pt x="2245" y="7"/>
                  </a:lnTo>
                  <a:lnTo>
                    <a:pt x="2245" y="0"/>
                  </a:lnTo>
                  <a:close/>
                  <a:moveTo>
                    <a:pt x="2273" y="0"/>
                  </a:moveTo>
                  <a:lnTo>
                    <a:pt x="2294" y="0"/>
                  </a:lnTo>
                  <a:lnTo>
                    <a:pt x="2294" y="7"/>
                  </a:lnTo>
                  <a:lnTo>
                    <a:pt x="2273" y="7"/>
                  </a:lnTo>
                  <a:lnTo>
                    <a:pt x="2273" y="0"/>
                  </a:lnTo>
                  <a:close/>
                  <a:moveTo>
                    <a:pt x="2300" y="0"/>
                  </a:moveTo>
                  <a:lnTo>
                    <a:pt x="2321" y="0"/>
                  </a:lnTo>
                  <a:lnTo>
                    <a:pt x="2321" y="7"/>
                  </a:lnTo>
                  <a:lnTo>
                    <a:pt x="2300" y="7"/>
                  </a:lnTo>
                  <a:lnTo>
                    <a:pt x="2300" y="0"/>
                  </a:lnTo>
                  <a:close/>
                  <a:moveTo>
                    <a:pt x="2328" y="0"/>
                  </a:moveTo>
                  <a:lnTo>
                    <a:pt x="2349" y="0"/>
                  </a:lnTo>
                  <a:lnTo>
                    <a:pt x="2349" y="7"/>
                  </a:lnTo>
                  <a:lnTo>
                    <a:pt x="2328" y="7"/>
                  </a:lnTo>
                  <a:lnTo>
                    <a:pt x="2328" y="0"/>
                  </a:lnTo>
                  <a:close/>
                  <a:moveTo>
                    <a:pt x="2356" y="0"/>
                  </a:moveTo>
                  <a:lnTo>
                    <a:pt x="2377" y="0"/>
                  </a:lnTo>
                  <a:lnTo>
                    <a:pt x="2377" y="7"/>
                  </a:lnTo>
                  <a:lnTo>
                    <a:pt x="2356" y="7"/>
                  </a:lnTo>
                  <a:lnTo>
                    <a:pt x="2356" y="0"/>
                  </a:lnTo>
                  <a:close/>
                  <a:moveTo>
                    <a:pt x="2384" y="0"/>
                  </a:moveTo>
                  <a:lnTo>
                    <a:pt x="2404" y="0"/>
                  </a:lnTo>
                  <a:lnTo>
                    <a:pt x="2404" y="7"/>
                  </a:lnTo>
                  <a:lnTo>
                    <a:pt x="2384" y="7"/>
                  </a:lnTo>
                  <a:lnTo>
                    <a:pt x="2384" y="0"/>
                  </a:lnTo>
                  <a:close/>
                  <a:moveTo>
                    <a:pt x="2411" y="0"/>
                  </a:moveTo>
                  <a:lnTo>
                    <a:pt x="2432" y="0"/>
                  </a:lnTo>
                  <a:lnTo>
                    <a:pt x="2432" y="7"/>
                  </a:lnTo>
                  <a:lnTo>
                    <a:pt x="2411" y="7"/>
                  </a:lnTo>
                  <a:lnTo>
                    <a:pt x="2411" y="0"/>
                  </a:lnTo>
                  <a:close/>
                  <a:moveTo>
                    <a:pt x="2439" y="0"/>
                  </a:moveTo>
                  <a:lnTo>
                    <a:pt x="2460" y="0"/>
                  </a:lnTo>
                  <a:lnTo>
                    <a:pt x="2460" y="7"/>
                  </a:lnTo>
                  <a:lnTo>
                    <a:pt x="2439" y="7"/>
                  </a:lnTo>
                  <a:lnTo>
                    <a:pt x="2439" y="0"/>
                  </a:lnTo>
                  <a:close/>
                  <a:moveTo>
                    <a:pt x="2467" y="0"/>
                  </a:moveTo>
                  <a:lnTo>
                    <a:pt x="2487" y="0"/>
                  </a:lnTo>
                  <a:lnTo>
                    <a:pt x="2487" y="7"/>
                  </a:lnTo>
                  <a:lnTo>
                    <a:pt x="2467" y="7"/>
                  </a:lnTo>
                  <a:lnTo>
                    <a:pt x="2467" y="0"/>
                  </a:lnTo>
                  <a:close/>
                  <a:moveTo>
                    <a:pt x="2494" y="0"/>
                  </a:moveTo>
                  <a:lnTo>
                    <a:pt x="2515" y="0"/>
                  </a:lnTo>
                  <a:lnTo>
                    <a:pt x="2515" y="7"/>
                  </a:lnTo>
                  <a:lnTo>
                    <a:pt x="2494" y="7"/>
                  </a:lnTo>
                  <a:lnTo>
                    <a:pt x="2494" y="0"/>
                  </a:lnTo>
                  <a:close/>
                  <a:moveTo>
                    <a:pt x="2522" y="0"/>
                  </a:moveTo>
                  <a:lnTo>
                    <a:pt x="2543" y="0"/>
                  </a:lnTo>
                  <a:lnTo>
                    <a:pt x="2543" y="7"/>
                  </a:lnTo>
                  <a:lnTo>
                    <a:pt x="2522" y="7"/>
                  </a:lnTo>
                  <a:lnTo>
                    <a:pt x="2522" y="0"/>
                  </a:lnTo>
                  <a:close/>
                  <a:moveTo>
                    <a:pt x="2550" y="0"/>
                  </a:moveTo>
                  <a:lnTo>
                    <a:pt x="2571" y="0"/>
                  </a:lnTo>
                  <a:lnTo>
                    <a:pt x="2571" y="7"/>
                  </a:lnTo>
                  <a:lnTo>
                    <a:pt x="2550" y="7"/>
                  </a:lnTo>
                  <a:lnTo>
                    <a:pt x="2550" y="0"/>
                  </a:lnTo>
                  <a:close/>
                  <a:moveTo>
                    <a:pt x="2578" y="0"/>
                  </a:moveTo>
                  <a:lnTo>
                    <a:pt x="2598" y="0"/>
                  </a:lnTo>
                  <a:lnTo>
                    <a:pt x="2598" y="7"/>
                  </a:lnTo>
                  <a:lnTo>
                    <a:pt x="2578" y="7"/>
                  </a:lnTo>
                  <a:lnTo>
                    <a:pt x="2578" y="0"/>
                  </a:lnTo>
                  <a:close/>
                  <a:moveTo>
                    <a:pt x="2605" y="0"/>
                  </a:moveTo>
                  <a:lnTo>
                    <a:pt x="2626" y="0"/>
                  </a:lnTo>
                  <a:lnTo>
                    <a:pt x="2626" y="7"/>
                  </a:lnTo>
                  <a:lnTo>
                    <a:pt x="2605" y="7"/>
                  </a:lnTo>
                  <a:lnTo>
                    <a:pt x="2605" y="0"/>
                  </a:lnTo>
                  <a:close/>
                  <a:moveTo>
                    <a:pt x="2633" y="0"/>
                  </a:moveTo>
                  <a:lnTo>
                    <a:pt x="2654" y="0"/>
                  </a:lnTo>
                  <a:lnTo>
                    <a:pt x="2654" y="7"/>
                  </a:lnTo>
                  <a:lnTo>
                    <a:pt x="2633" y="7"/>
                  </a:lnTo>
                  <a:lnTo>
                    <a:pt x="2633" y="0"/>
                  </a:lnTo>
                  <a:close/>
                  <a:moveTo>
                    <a:pt x="2661" y="0"/>
                  </a:moveTo>
                  <a:lnTo>
                    <a:pt x="2681" y="0"/>
                  </a:lnTo>
                  <a:lnTo>
                    <a:pt x="2681" y="7"/>
                  </a:lnTo>
                  <a:lnTo>
                    <a:pt x="2661" y="7"/>
                  </a:lnTo>
                  <a:lnTo>
                    <a:pt x="2661" y="0"/>
                  </a:lnTo>
                  <a:close/>
                  <a:moveTo>
                    <a:pt x="2689" y="0"/>
                  </a:moveTo>
                  <a:lnTo>
                    <a:pt x="2709" y="0"/>
                  </a:lnTo>
                  <a:lnTo>
                    <a:pt x="2709" y="7"/>
                  </a:lnTo>
                  <a:lnTo>
                    <a:pt x="2689" y="7"/>
                  </a:lnTo>
                  <a:lnTo>
                    <a:pt x="2689" y="0"/>
                  </a:lnTo>
                  <a:close/>
                  <a:moveTo>
                    <a:pt x="2716" y="0"/>
                  </a:moveTo>
                  <a:lnTo>
                    <a:pt x="2737" y="0"/>
                  </a:lnTo>
                  <a:lnTo>
                    <a:pt x="2737" y="7"/>
                  </a:lnTo>
                  <a:lnTo>
                    <a:pt x="2716" y="7"/>
                  </a:lnTo>
                  <a:lnTo>
                    <a:pt x="2716" y="0"/>
                  </a:lnTo>
                  <a:close/>
                  <a:moveTo>
                    <a:pt x="2744" y="0"/>
                  </a:moveTo>
                  <a:lnTo>
                    <a:pt x="2765" y="0"/>
                  </a:lnTo>
                  <a:lnTo>
                    <a:pt x="2765" y="7"/>
                  </a:lnTo>
                  <a:lnTo>
                    <a:pt x="2744" y="7"/>
                  </a:lnTo>
                  <a:lnTo>
                    <a:pt x="2744" y="0"/>
                  </a:lnTo>
                  <a:close/>
                  <a:moveTo>
                    <a:pt x="2772" y="0"/>
                  </a:moveTo>
                  <a:lnTo>
                    <a:pt x="2792" y="0"/>
                  </a:lnTo>
                  <a:lnTo>
                    <a:pt x="2792" y="7"/>
                  </a:lnTo>
                  <a:lnTo>
                    <a:pt x="2772" y="7"/>
                  </a:lnTo>
                  <a:lnTo>
                    <a:pt x="2772" y="0"/>
                  </a:lnTo>
                  <a:close/>
                  <a:moveTo>
                    <a:pt x="2799" y="0"/>
                  </a:moveTo>
                  <a:lnTo>
                    <a:pt x="2820" y="0"/>
                  </a:lnTo>
                  <a:lnTo>
                    <a:pt x="2820" y="7"/>
                  </a:lnTo>
                  <a:lnTo>
                    <a:pt x="2799" y="7"/>
                  </a:lnTo>
                  <a:lnTo>
                    <a:pt x="2799" y="0"/>
                  </a:lnTo>
                  <a:close/>
                  <a:moveTo>
                    <a:pt x="2827" y="0"/>
                  </a:moveTo>
                  <a:lnTo>
                    <a:pt x="2848" y="0"/>
                  </a:lnTo>
                  <a:lnTo>
                    <a:pt x="2848" y="7"/>
                  </a:lnTo>
                  <a:lnTo>
                    <a:pt x="2827" y="7"/>
                  </a:lnTo>
                  <a:lnTo>
                    <a:pt x="2827" y="0"/>
                  </a:lnTo>
                  <a:close/>
                  <a:moveTo>
                    <a:pt x="2855" y="0"/>
                  </a:moveTo>
                  <a:lnTo>
                    <a:pt x="2876" y="0"/>
                  </a:lnTo>
                  <a:lnTo>
                    <a:pt x="2876" y="7"/>
                  </a:lnTo>
                  <a:lnTo>
                    <a:pt x="2855" y="7"/>
                  </a:lnTo>
                  <a:lnTo>
                    <a:pt x="2855" y="0"/>
                  </a:lnTo>
                  <a:close/>
                  <a:moveTo>
                    <a:pt x="2882" y="0"/>
                  </a:moveTo>
                  <a:lnTo>
                    <a:pt x="2903" y="0"/>
                  </a:lnTo>
                  <a:lnTo>
                    <a:pt x="2903" y="7"/>
                  </a:lnTo>
                  <a:lnTo>
                    <a:pt x="2882" y="7"/>
                  </a:lnTo>
                  <a:lnTo>
                    <a:pt x="2882" y="0"/>
                  </a:lnTo>
                  <a:close/>
                  <a:moveTo>
                    <a:pt x="2910" y="0"/>
                  </a:moveTo>
                  <a:lnTo>
                    <a:pt x="2931" y="0"/>
                  </a:lnTo>
                  <a:lnTo>
                    <a:pt x="2931" y="7"/>
                  </a:lnTo>
                  <a:lnTo>
                    <a:pt x="2910" y="7"/>
                  </a:lnTo>
                  <a:lnTo>
                    <a:pt x="2910" y="0"/>
                  </a:lnTo>
                  <a:close/>
                  <a:moveTo>
                    <a:pt x="2938" y="0"/>
                  </a:moveTo>
                  <a:lnTo>
                    <a:pt x="2959" y="0"/>
                  </a:lnTo>
                  <a:lnTo>
                    <a:pt x="2959" y="7"/>
                  </a:lnTo>
                  <a:lnTo>
                    <a:pt x="2938" y="7"/>
                  </a:lnTo>
                  <a:lnTo>
                    <a:pt x="2938" y="0"/>
                  </a:lnTo>
                  <a:close/>
                  <a:moveTo>
                    <a:pt x="2966" y="0"/>
                  </a:moveTo>
                  <a:lnTo>
                    <a:pt x="2986" y="0"/>
                  </a:lnTo>
                  <a:lnTo>
                    <a:pt x="2986" y="7"/>
                  </a:lnTo>
                  <a:lnTo>
                    <a:pt x="2966" y="7"/>
                  </a:lnTo>
                  <a:lnTo>
                    <a:pt x="2966" y="0"/>
                  </a:lnTo>
                  <a:close/>
                  <a:moveTo>
                    <a:pt x="2993" y="0"/>
                  </a:moveTo>
                  <a:lnTo>
                    <a:pt x="3014" y="0"/>
                  </a:lnTo>
                  <a:lnTo>
                    <a:pt x="3014" y="7"/>
                  </a:lnTo>
                  <a:lnTo>
                    <a:pt x="2993" y="7"/>
                  </a:lnTo>
                  <a:lnTo>
                    <a:pt x="2993" y="0"/>
                  </a:lnTo>
                  <a:close/>
                </a:path>
              </a:pathLst>
            </a:custGeom>
            <a:solidFill>
              <a:srgbClr val="000000"/>
            </a:solidFill>
            <a:ln w="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79" name="Freeform 47"/>
            <p:cNvSpPr>
              <a:spLocks noEditPoints="1"/>
            </p:cNvSpPr>
            <p:nvPr/>
          </p:nvSpPr>
          <p:spPr bwMode="auto">
            <a:xfrm>
              <a:off x="1949" y="2432"/>
              <a:ext cx="3014" cy="7"/>
            </a:xfrm>
            <a:custGeom>
              <a:avLst/>
              <a:gdLst/>
              <a:ahLst/>
              <a:cxnLst>
                <a:cxn ang="0">
                  <a:pos x="27" y="7"/>
                </a:cxn>
                <a:cxn ang="0">
                  <a:pos x="104" y="7"/>
                </a:cxn>
                <a:cxn ang="0">
                  <a:pos x="159" y="0"/>
                </a:cxn>
                <a:cxn ang="0">
                  <a:pos x="194" y="0"/>
                </a:cxn>
                <a:cxn ang="0">
                  <a:pos x="221" y="0"/>
                </a:cxn>
                <a:cxn ang="0">
                  <a:pos x="277" y="7"/>
                </a:cxn>
                <a:cxn ang="0">
                  <a:pos x="353" y="7"/>
                </a:cxn>
                <a:cxn ang="0">
                  <a:pos x="409" y="0"/>
                </a:cxn>
                <a:cxn ang="0">
                  <a:pos x="443" y="0"/>
                </a:cxn>
                <a:cxn ang="0">
                  <a:pos x="471" y="0"/>
                </a:cxn>
                <a:cxn ang="0">
                  <a:pos x="526" y="7"/>
                </a:cxn>
                <a:cxn ang="0">
                  <a:pos x="603" y="7"/>
                </a:cxn>
                <a:cxn ang="0">
                  <a:pos x="658" y="0"/>
                </a:cxn>
                <a:cxn ang="0">
                  <a:pos x="693" y="0"/>
                </a:cxn>
                <a:cxn ang="0">
                  <a:pos x="720" y="0"/>
                </a:cxn>
                <a:cxn ang="0">
                  <a:pos x="776" y="7"/>
                </a:cxn>
                <a:cxn ang="0">
                  <a:pos x="852" y="7"/>
                </a:cxn>
                <a:cxn ang="0">
                  <a:pos x="907" y="0"/>
                </a:cxn>
                <a:cxn ang="0">
                  <a:pos x="942" y="0"/>
                </a:cxn>
                <a:cxn ang="0">
                  <a:pos x="970" y="0"/>
                </a:cxn>
                <a:cxn ang="0">
                  <a:pos x="1025" y="7"/>
                </a:cxn>
                <a:cxn ang="0">
                  <a:pos x="1101" y="7"/>
                </a:cxn>
                <a:cxn ang="0">
                  <a:pos x="1157" y="0"/>
                </a:cxn>
                <a:cxn ang="0">
                  <a:pos x="1192" y="0"/>
                </a:cxn>
                <a:cxn ang="0">
                  <a:pos x="1219" y="0"/>
                </a:cxn>
                <a:cxn ang="0">
                  <a:pos x="1275" y="7"/>
                </a:cxn>
                <a:cxn ang="0">
                  <a:pos x="1351" y="7"/>
                </a:cxn>
                <a:cxn ang="0">
                  <a:pos x="1406" y="0"/>
                </a:cxn>
                <a:cxn ang="0">
                  <a:pos x="1441" y="0"/>
                </a:cxn>
                <a:cxn ang="0">
                  <a:pos x="1469" y="0"/>
                </a:cxn>
                <a:cxn ang="0">
                  <a:pos x="1524" y="7"/>
                </a:cxn>
                <a:cxn ang="0">
                  <a:pos x="1600" y="7"/>
                </a:cxn>
                <a:cxn ang="0">
                  <a:pos x="1656" y="0"/>
                </a:cxn>
                <a:cxn ang="0">
                  <a:pos x="1691" y="0"/>
                </a:cxn>
                <a:cxn ang="0">
                  <a:pos x="1718" y="0"/>
                </a:cxn>
                <a:cxn ang="0">
                  <a:pos x="1774" y="7"/>
                </a:cxn>
                <a:cxn ang="0">
                  <a:pos x="1850" y="7"/>
                </a:cxn>
                <a:cxn ang="0">
                  <a:pos x="1905" y="0"/>
                </a:cxn>
                <a:cxn ang="0">
                  <a:pos x="1940" y="0"/>
                </a:cxn>
                <a:cxn ang="0">
                  <a:pos x="1968" y="0"/>
                </a:cxn>
                <a:cxn ang="0">
                  <a:pos x="2023" y="7"/>
                </a:cxn>
                <a:cxn ang="0">
                  <a:pos x="2099" y="7"/>
                </a:cxn>
                <a:cxn ang="0">
                  <a:pos x="2155" y="0"/>
                </a:cxn>
                <a:cxn ang="0">
                  <a:pos x="2190" y="0"/>
                </a:cxn>
                <a:cxn ang="0">
                  <a:pos x="2217" y="0"/>
                </a:cxn>
                <a:cxn ang="0">
                  <a:pos x="2273" y="7"/>
                </a:cxn>
                <a:cxn ang="0">
                  <a:pos x="2349" y="7"/>
                </a:cxn>
                <a:cxn ang="0">
                  <a:pos x="2404" y="0"/>
                </a:cxn>
                <a:cxn ang="0">
                  <a:pos x="2439" y="0"/>
                </a:cxn>
                <a:cxn ang="0">
                  <a:pos x="2467" y="0"/>
                </a:cxn>
                <a:cxn ang="0">
                  <a:pos x="2522" y="7"/>
                </a:cxn>
                <a:cxn ang="0">
                  <a:pos x="2598" y="7"/>
                </a:cxn>
                <a:cxn ang="0">
                  <a:pos x="2654" y="0"/>
                </a:cxn>
                <a:cxn ang="0">
                  <a:pos x="2689" y="0"/>
                </a:cxn>
                <a:cxn ang="0">
                  <a:pos x="2716" y="0"/>
                </a:cxn>
                <a:cxn ang="0">
                  <a:pos x="2772" y="7"/>
                </a:cxn>
                <a:cxn ang="0">
                  <a:pos x="2848" y="7"/>
                </a:cxn>
                <a:cxn ang="0">
                  <a:pos x="2903" y="0"/>
                </a:cxn>
                <a:cxn ang="0">
                  <a:pos x="2938" y="0"/>
                </a:cxn>
                <a:cxn ang="0">
                  <a:pos x="2966" y="0"/>
                </a:cxn>
              </a:cxnLst>
              <a:rect l="0" t="0" r="r" b="b"/>
              <a:pathLst>
                <a:path w="3014" h="7">
                  <a:moveTo>
                    <a:pt x="0" y="0"/>
                  </a:moveTo>
                  <a:lnTo>
                    <a:pt x="20" y="0"/>
                  </a:lnTo>
                  <a:lnTo>
                    <a:pt x="20" y="7"/>
                  </a:lnTo>
                  <a:lnTo>
                    <a:pt x="0" y="7"/>
                  </a:lnTo>
                  <a:lnTo>
                    <a:pt x="0" y="0"/>
                  </a:lnTo>
                  <a:close/>
                  <a:moveTo>
                    <a:pt x="27" y="0"/>
                  </a:moveTo>
                  <a:lnTo>
                    <a:pt x="48" y="0"/>
                  </a:lnTo>
                  <a:lnTo>
                    <a:pt x="48" y="7"/>
                  </a:lnTo>
                  <a:lnTo>
                    <a:pt x="27" y="7"/>
                  </a:lnTo>
                  <a:lnTo>
                    <a:pt x="27" y="0"/>
                  </a:lnTo>
                  <a:close/>
                  <a:moveTo>
                    <a:pt x="55" y="0"/>
                  </a:moveTo>
                  <a:lnTo>
                    <a:pt x="76" y="0"/>
                  </a:lnTo>
                  <a:lnTo>
                    <a:pt x="76" y="7"/>
                  </a:lnTo>
                  <a:lnTo>
                    <a:pt x="55" y="7"/>
                  </a:lnTo>
                  <a:lnTo>
                    <a:pt x="55" y="0"/>
                  </a:lnTo>
                  <a:close/>
                  <a:moveTo>
                    <a:pt x="83" y="0"/>
                  </a:moveTo>
                  <a:lnTo>
                    <a:pt x="104" y="0"/>
                  </a:lnTo>
                  <a:lnTo>
                    <a:pt x="104" y="7"/>
                  </a:lnTo>
                  <a:lnTo>
                    <a:pt x="83" y="7"/>
                  </a:lnTo>
                  <a:lnTo>
                    <a:pt x="83" y="0"/>
                  </a:lnTo>
                  <a:close/>
                  <a:moveTo>
                    <a:pt x="111" y="0"/>
                  </a:moveTo>
                  <a:lnTo>
                    <a:pt x="131" y="0"/>
                  </a:lnTo>
                  <a:lnTo>
                    <a:pt x="131" y="7"/>
                  </a:lnTo>
                  <a:lnTo>
                    <a:pt x="111" y="7"/>
                  </a:lnTo>
                  <a:lnTo>
                    <a:pt x="111" y="0"/>
                  </a:lnTo>
                  <a:close/>
                  <a:moveTo>
                    <a:pt x="138" y="0"/>
                  </a:moveTo>
                  <a:lnTo>
                    <a:pt x="159" y="0"/>
                  </a:lnTo>
                  <a:lnTo>
                    <a:pt x="159" y="7"/>
                  </a:lnTo>
                  <a:lnTo>
                    <a:pt x="138" y="7"/>
                  </a:lnTo>
                  <a:lnTo>
                    <a:pt x="138" y="0"/>
                  </a:lnTo>
                  <a:close/>
                  <a:moveTo>
                    <a:pt x="166" y="0"/>
                  </a:moveTo>
                  <a:lnTo>
                    <a:pt x="187" y="0"/>
                  </a:lnTo>
                  <a:lnTo>
                    <a:pt x="187" y="7"/>
                  </a:lnTo>
                  <a:lnTo>
                    <a:pt x="166" y="7"/>
                  </a:lnTo>
                  <a:lnTo>
                    <a:pt x="166" y="0"/>
                  </a:lnTo>
                  <a:close/>
                  <a:moveTo>
                    <a:pt x="194" y="0"/>
                  </a:moveTo>
                  <a:lnTo>
                    <a:pt x="215" y="0"/>
                  </a:lnTo>
                  <a:lnTo>
                    <a:pt x="215" y="7"/>
                  </a:lnTo>
                  <a:lnTo>
                    <a:pt x="194" y="7"/>
                  </a:lnTo>
                  <a:lnTo>
                    <a:pt x="194" y="0"/>
                  </a:lnTo>
                  <a:close/>
                  <a:moveTo>
                    <a:pt x="221" y="0"/>
                  </a:moveTo>
                  <a:lnTo>
                    <a:pt x="242" y="0"/>
                  </a:lnTo>
                  <a:lnTo>
                    <a:pt x="242" y="7"/>
                  </a:lnTo>
                  <a:lnTo>
                    <a:pt x="221" y="7"/>
                  </a:lnTo>
                  <a:lnTo>
                    <a:pt x="221" y="0"/>
                  </a:lnTo>
                  <a:close/>
                  <a:moveTo>
                    <a:pt x="249" y="0"/>
                  </a:moveTo>
                  <a:lnTo>
                    <a:pt x="270" y="0"/>
                  </a:lnTo>
                  <a:lnTo>
                    <a:pt x="270" y="7"/>
                  </a:lnTo>
                  <a:lnTo>
                    <a:pt x="249" y="7"/>
                  </a:lnTo>
                  <a:lnTo>
                    <a:pt x="249" y="0"/>
                  </a:lnTo>
                  <a:close/>
                  <a:moveTo>
                    <a:pt x="277" y="0"/>
                  </a:moveTo>
                  <a:lnTo>
                    <a:pt x="298" y="0"/>
                  </a:lnTo>
                  <a:lnTo>
                    <a:pt x="298" y="7"/>
                  </a:lnTo>
                  <a:lnTo>
                    <a:pt x="277" y="7"/>
                  </a:lnTo>
                  <a:lnTo>
                    <a:pt x="277" y="0"/>
                  </a:lnTo>
                  <a:close/>
                  <a:moveTo>
                    <a:pt x="305" y="0"/>
                  </a:moveTo>
                  <a:lnTo>
                    <a:pt x="325" y="0"/>
                  </a:lnTo>
                  <a:lnTo>
                    <a:pt x="325" y="7"/>
                  </a:lnTo>
                  <a:lnTo>
                    <a:pt x="305" y="7"/>
                  </a:lnTo>
                  <a:lnTo>
                    <a:pt x="305" y="0"/>
                  </a:lnTo>
                  <a:close/>
                  <a:moveTo>
                    <a:pt x="332" y="0"/>
                  </a:moveTo>
                  <a:lnTo>
                    <a:pt x="353" y="0"/>
                  </a:lnTo>
                  <a:lnTo>
                    <a:pt x="353" y="7"/>
                  </a:lnTo>
                  <a:lnTo>
                    <a:pt x="332" y="7"/>
                  </a:lnTo>
                  <a:lnTo>
                    <a:pt x="332" y="0"/>
                  </a:lnTo>
                  <a:close/>
                  <a:moveTo>
                    <a:pt x="360" y="0"/>
                  </a:moveTo>
                  <a:lnTo>
                    <a:pt x="381" y="0"/>
                  </a:lnTo>
                  <a:lnTo>
                    <a:pt x="381" y="7"/>
                  </a:lnTo>
                  <a:lnTo>
                    <a:pt x="360" y="7"/>
                  </a:lnTo>
                  <a:lnTo>
                    <a:pt x="360" y="0"/>
                  </a:lnTo>
                  <a:close/>
                  <a:moveTo>
                    <a:pt x="388" y="0"/>
                  </a:moveTo>
                  <a:lnTo>
                    <a:pt x="409" y="0"/>
                  </a:lnTo>
                  <a:lnTo>
                    <a:pt x="409" y="7"/>
                  </a:lnTo>
                  <a:lnTo>
                    <a:pt x="388" y="7"/>
                  </a:lnTo>
                  <a:lnTo>
                    <a:pt x="388" y="0"/>
                  </a:lnTo>
                  <a:close/>
                  <a:moveTo>
                    <a:pt x="415" y="0"/>
                  </a:moveTo>
                  <a:lnTo>
                    <a:pt x="436" y="0"/>
                  </a:lnTo>
                  <a:lnTo>
                    <a:pt x="436" y="7"/>
                  </a:lnTo>
                  <a:lnTo>
                    <a:pt x="415" y="7"/>
                  </a:lnTo>
                  <a:lnTo>
                    <a:pt x="415" y="0"/>
                  </a:lnTo>
                  <a:close/>
                  <a:moveTo>
                    <a:pt x="443" y="0"/>
                  </a:moveTo>
                  <a:lnTo>
                    <a:pt x="464" y="0"/>
                  </a:lnTo>
                  <a:lnTo>
                    <a:pt x="464" y="7"/>
                  </a:lnTo>
                  <a:lnTo>
                    <a:pt x="443" y="7"/>
                  </a:lnTo>
                  <a:lnTo>
                    <a:pt x="443" y="0"/>
                  </a:lnTo>
                  <a:close/>
                  <a:moveTo>
                    <a:pt x="471" y="0"/>
                  </a:moveTo>
                  <a:lnTo>
                    <a:pt x="492" y="0"/>
                  </a:lnTo>
                  <a:lnTo>
                    <a:pt x="492" y="7"/>
                  </a:lnTo>
                  <a:lnTo>
                    <a:pt x="471" y="7"/>
                  </a:lnTo>
                  <a:lnTo>
                    <a:pt x="471" y="0"/>
                  </a:lnTo>
                  <a:close/>
                  <a:moveTo>
                    <a:pt x="499" y="0"/>
                  </a:moveTo>
                  <a:lnTo>
                    <a:pt x="519" y="0"/>
                  </a:lnTo>
                  <a:lnTo>
                    <a:pt x="519" y="7"/>
                  </a:lnTo>
                  <a:lnTo>
                    <a:pt x="499" y="7"/>
                  </a:lnTo>
                  <a:lnTo>
                    <a:pt x="499" y="0"/>
                  </a:lnTo>
                  <a:close/>
                  <a:moveTo>
                    <a:pt x="526" y="0"/>
                  </a:moveTo>
                  <a:lnTo>
                    <a:pt x="547" y="0"/>
                  </a:lnTo>
                  <a:lnTo>
                    <a:pt x="547" y="7"/>
                  </a:lnTo>
                  <a:lnTo>
                    <a:pt x="526" y="7"/>
                  </a:lnTo>
                  <a:lnTo>
                    <a:pt x="526" y="0"/>
                  </a:lnTo>
                  <a:close/>
                  <a:moveTo>
                    <a:pt x="554" y="0"/>
                  </a:moveTo>
                  <a:lnTo>
                    <a:pt x="575" y="0"/>
                  </a:lnTo>
                  <a:lnTo>
                    <a:pt x="575" y="7"/>
                  </a:lnTo>
                  <a:lnTo>
                    <a:pt x="554" y="7"/>
                  </a:lnTo>
                  <a:lnTo>
                    <a:pt x="554" y="0"/>
                  </a:lnTo>
                  <a:close/>
                  <a:moveTo>
                    <a:pt x="582" y="0"/>
                  </a:moveTo>
                  <a:lnTo>
                    <a:pt x="603" y="0"/>
                  </a:lnTo>
                  <a:lnTo>
                    <a:pt x="603" y="7"/>
                  </a:lnTo>
                  <a:lnTo>
                    <a:pt x="582" y="7"/>
                  </a:lnTo>
                  <a:lnTo>
                    <a:pt x="582" y="0"/>
                  </a:lnTo>
                  <a:close/>
                  <a:moveTo>
                    <a:pt x="610" y="0"/>
                  </a:moveTo>
                  <a:lnTo>
                    <a:pt x="630" y="0"/>
                  </a:lnTo>
                  <a:lnTo>
                    <a:pt x="630" y="7"/>
                  </a:lnTo>
                  <a:lnTo>
                    <a:pt x="610" y="7"/>
                  </a:lnTo>
                  <a:lnTo>
                    <a:pt x="610" y="0"/>
                  </a:lnTo>
                  <a:close/>
                  <a:moveTo>
                    <a:pt x="637" y="0"/>
                  </a:moveTo>
                  <a:lnTo>
                    <a:pt x="658" y="0"/>
                  </a:lnTo>
                  <a:lnTo>
                    <a:pt x="658" y="7"/>
                  </a:lnTo>
                  <a:lnTo>
                    <a:pt x="637" y="7"/>
                  </a:lnTo>
                  <a:lnTo>
                    <a:pt x="637" y="0"/>
                  </a:lnTo>
                  <a:close/>
                  <a:moveTo>
                    <a:pt x="665" y="0"/>
                  </a:moveTo>
                  <a:lnTo>
                    <a:pt x="686" y="0"/>
                  </a:lnTo>
                  <a:lnTo>
                    <a:pt x="686" y="7"/>
                  </a:lnTo>
                  <a:lnTo>
                    <a:pt x="665" y="7"/>
                  </a:lnTo>
                  <a:lnTo>
                    <a:pt x="665" y="0"/>
                  </a:lnTo>
                  <a:close/>
                  <a:moveTo>
                    <a:pt x="693" y="0"/>
                  </a:moveTo>
                  <a:lnTo>
                    <a:pt x="714" y="0"/>
                  </a:lnTo>
                  <a:lnTo>
                    <a:pt x="714" y="7"/>
                  </a:lnTo>
                  <a:lnTo>
                    <a:pt x="693" y="7"/>
                  </a:lnTo>
                  <a:lnTo>
                    <a:pt x="693" y="0"/>
                  </a:lnTo>
                  <a:close/>
                  <a:moveTo>
                    <a:pt x="720" y="0"/>
                  </a:moveTo>
                  <a:lnTo>
                    <a:pt x="741" y="0"/>
                  </a:lnTo>
                  <a:lnTo>
                    <a:pt x="741" y="7"/>
                  </a:lnTo>
                  <a:lnTo>
                    <a:pt x="720" y="7"/>
                  </a:lnTo>
                  <a:lnTo>
                    <a:pt x="720" y="0"/>
                  </a:lnTo>
                  <a:close/>
                  <a:moveTo>
                    <a:pt x="748" y="0"/>
                  </a:moveTo>
                  <a:lnTo>
                    <a:pt x="769" y="0"/>
                  </a:lnTo>
                  <a:lnTo>
                    <a:pt x="769" y="7"/>
                  </a:lnTo>
                  <a:lnTo>
                    <a:pt x="748" y="7"/>
                  </a:lnTo>
                  <a:lnTo>
                    <a:pt x="748" y="0"/>
                  </a:lnTo>
                  <a:close/>
                  <a:moveTo>
                    <a:pt x="776" y="0"/>
                  </a:moveTo>
                  <a:lnTo>
                    <a:pt x="797" y="0"/>
                  </a:lnTo>
                  <a:lnTo>
                    <a:pt x="797" y="7"/>
                  </a:lnTo>
                  <a:lnTo>
                    <a:pt x="776" y="7"/>
                  </a:lnTo>
                  <a:lnTo>
                    <a:pt x="776" y="0"/>
                  </a:lnTo>
                  <a:close/>
                  <a:moveTo>
                    <a:pt x="804" y="0"/>
                  </a:moveTo>
                  <a:lnTo>
                    <a:pt x="824" y="0"/>
                  </a:lnTo>
                  <a:lnTo>
                    <a:pt x="824" y="7"/>
                  </a:lnTo>
                  <a:lnTo>
                    <a:pt x="804" y="7"/>
                  </a:lnTo>
                  <a:lnTo>
                    <a:pt x="804" y="0"/>
                  </a:lnTo>
                  <a:close/>
                  <a:moveTo>
                    <a:pt x="831" y="0"/>
                  </a:moveTo>
                  <a:lnTo>
                    <a:pt x="852" y="0"/>
                  </a:lnTo>
                  <a:lnTo>
                    <a:pt x="852" y="7"/>
                  </a:lnTo>
                  <a:lnTo>
                    <a:pt x="831" y="7"/>
                  </a:lnTo>
                  <a:lnTo>
                    <a:pt x="831" y="0"/>
                  </a:lnTo>
                  <a:close/>
                  <a:moveTo>
                    <a:pt x="859" y="0"/>
                  </a:moveTo>
                  <a:lnTo>
                    <a:pt x="880" y="0"/>
                  </a:lnTo>
                  <a:lnTo>
                    <a:pt x="880" y="7"/>
                  </a:lnTo>
                  <a:lnTo>
                    <a:pt x="859" y="7"/>
                  </a:lnTo>
                  <a:lnTo>
                    <a:pt x="859" y="0"/>
                  </a:lnTo>
                  <a:close/>
                  <a:moveTo>
                    <a:pt x="887" y="0"/>
                  </a:moveTo>
                  <a:lnTo>
                    <a:pt x="907" y="0"/>
                  </a:lnTo>
                  <a:lnTo>
                    <a:pt x="907" y="7"/>
                  </a:lnTo>
                  <a:lnTo>
                    <a:pt x="887" y="7"/>
                  </a:lnTo>
                  <a:lnTo>
                    <a:pt x="887" y="0"/>
                  </a:lnTo>
                  <a:close/>
                  <a:moveTo>
                    <a:pt x="914" y="0"/>
                  </a:moveTo>
                  <a:lnTo>
                    <a:pt x="935" y="0"/>
                  </a:lnTo>
                  <a:lnTo>
                    <a:pt x="935" y="7"/>
                  </a:lnTo>
                  <a:lnTo>
                    <a:pt x="914" y="7"/>
                  </a:lnTo>
                  <a:lnTo>
                    <a:pt x="914" y="0"/>
                  </a:lnTo>
                  <a:close/>
                  <a:moveTo>
                    <a:pt x="942" y="0"/>
                  </a:moveTo>
                  <a:lnTo>
                    <a:pt x="963" y="0"/>
                  </a:lnTo>
                  <a:lnTo>
                    <a:pt x="963" y="7"/>
                  </a:lnTo>
                  <a:lnTo>
                    <a:pt x="942" y="7"/>
                  </a:lnTo>
                  <a:lnTo>
                    <a:pt x="942" y="0"/>
                  </a:lnTo>
                  <a:close/>
                  <a:moveTo>
                    <a:pt x="970" y="0"/>
                  </a:moveTo>
                  <a:lnTo>
                    <a:pt x="991" y="0"/>
                  </a:lnTo>
                  <a:lnTo>
                    <a:pt x="991" y="7"/>
                  </a:lnTo>
                  <a:lnTo>
                    <a:pt x="970" y="7"/>
                  </a:lnTo>
                  <a:lnTo>
                    <a:pt x="970" y="0"/>
                  </a:lnTo>
                  <a:close/>
                  <a:moveTo>
                    <a:pt x="998" y="0"/>
                  </a:moveTo>
                  <a:lnTo>
                    <a:pt x="1018" y="0"/>
                  </a:lnTo>
                  <a:lnTo>
                    <a:pt x="1018" y="7"/>
                  </a:lnTo>
                  <a:lnTo>
                    <a:pt x="998" y="7"/>
                  </a:lnTo>
                  <a:lnTo>
                    <a:pt x="998" y="0"/>
                  </a:lnTo>
                  <a:close/>
                  <a:moveTo>
                    <a:pt x="1025" y="0"/>
                  </a:moveTo>
                  <a:lnTo>
                    <a:pt x="1046" y="0"/>
                  </a:lnTo>
                  <a:lnTo>
                    <a:pt x="1046" y="7"/>
                  </a:lnTo>
                  <a:lnTo>
                    <a:pt x="1025" y="7"/>
                  </a:lnTo>
                  <a:lnTo>
                    <a:pt x="1025" y="0"/>
                  </a:lnTo>
                  <a:close/>
                  <a:moveTo>
                    <a:pt x="1053" y="0"/>
                  </a:moveTo>
                  <a:lnTo>
                    <a:pt x="1074" y="0"/>
                  </a:lnTo>
                  <a:lnTo>
                    <a:pt x="1074" y="7"/>
                  </a:lnTo>
                  <a:lnTo>
                    <a:pt x="1053" y="7"/>
                  </a:lnTo>
                  <a:lnTo>
                    <a:pt x="1053" y="0"/>
                  </a:lnTo>
                  <a:close/>
                  <a:moveTo>
                    <a:pt x="1081" y="0"/>
                  </a:moveTo>
                  <a:lnTo>
                    <a:pt x="1101" y="0"/>
                  </a:lnTo>
                  <a:lnTo>
                    <a:pt x="1101" y="7"/>
                  </a:lnTo>
                  <a:lnTo>
                    <a:pt x="1081" y="7"/>
                  </a:lnTo>
                  <a:lnTo>
                    <a:pt x="1081" y="0"/>
                  </a:lnTo>
                  <a:close/>
                  <a:moveTo>
                    <a:pt x="1109" y="0"/>
                  </a:moveTo>
                  <a:lnTo>
                    <a:pt x="1129" y="0"/>
                  </a:lnTo>
                  <a:lnTo>
                    <a:pt x="1129" y="7"/>
                  </a:lnTo>
                  <a:lnTo>
                    <a:pt x="1109" y="7"/>
                  </a:lnTo>
                  <a:lnTo>
                    <a:pt x="1109" y="0"/>
                  </a:lnTo>
                  <a:close/>
                  <a:moveTo>
                    <a:pt x="1136" y="0"/>
                  </a:moveTo>
                  <a:lnTo>
                    <a:pt x="1157" y="0"/>
                  </a:lnTo>
                  <a:lnTo>
                    <a:pt x="1157" y="7"/>
                  </a:lnTo>
                  <a:lnTo>
                    <a:pt x="1136" y="7"/>
                  </a:lnTo>
                  <a:lnTo>
                    <a:pt x="1136" y="0"/>
                  </a:lnTo>
                  <a:close/>
                  <a:moveTo>
                    <a:pt x="1164" y="0"/>
                  </a:moveTo>
                  <a:lnTo>
                    <a:pt x="1185" y="0"/>
                  </a:lnTo>
                  <a:lnTo>
                    <a:pt x="1185" y="7"/>
                  </a:lnTo>
                  <a:lnTo>
                    <a:pt x="1164" y="7"/>
                  </a:lnTo>
                  <a:lnTo>
                    <a:pt x="1164" y="0"/>
                  </a:lnTo>
                  <a:close/>
                  <a:moveTo>
                    <a:pt x="1192" y="0"/>
                  </a:moveTo>
                  <a:lnTo>
                    <a:pt x="1212" y="0"/>
                  </a:lnTo>
                  <a:lnTo>
                    <a:pt x="1212" y="7"/>
                  </a:lnTo>
                  <a:lnTo>
                    <a:pt x="1192" y="7"/>
                  </a:lnTo>
                  <a:lnTo>
                    <a:pt x="1192" y="0"/>
                  </a:lnTo>
                  <a:close/>
                  <a:moveTo>
                    <a:pt x="1219" y="0"/>
                  </a:moveTo>
                  <a:lnTo>
                    <a:pt x="1240" y="0"/>
                  </a:lnTo>
                  <a:lnTo>
                    <a:pt x="1240" y="7"/>
                  </a:lnTo>
                  <a:lnTo>
                    <a:pt x="1219" y="7"/>
                  </a:lnTo>
                  <a:lnTo>
                    <a:pt x="1219" y="0"/>
                  </a:lnTo>
                  <a:close/>
                  <a:moveTo>
                    <a:pt x="1247" y="0"/>
                  </a:moveTo>
                  <a:lnTo>
                    <a:pt x="1268" y="0"/>
                  </a:lnTo>
                  <a:lnTo>
                    <a:pt x="1268" y="7"/>
                  </a:lnTo>
                  <a:lnTo>
                    <a:pt x="1247" y="7"/>
                  </a:lnTo>
                  <a:lnTo>
                    <a:pt x="1247" y="0"/>
                  </a:lnTo>
                  <a:close/>
                  <a:moveTo>
                    <a:pt x="1275" y="0"/>
                  </a:moveTo>
                  <a:lnTo>
                    <a:pt x="1296" y="0"/>
                  </a:lnTo>
                  <a:lnTo>
                    <a:pt x="1296" y="7"/>
                  </a:lnTo>
                  <a:lnTo>
                    <a:pt x="1275" y="7"/>
                  </a:lnTo>
                  <a:lnTo>
                    <a:pt x="1275" y="0"/>
                  </a:lnTo>
                  <a:close/>
                  <a:moveTo>
                    <a:pt x="1302" y="0"/>
                  </a:moveTo>
                  <a:lnTo>
                    <a:pt x="1323" y="0"/>
                  </a:lnTo>
                  <a:lnTo>
                    <a:pt x="1323" y="7"/>
                  </a:lnTo>
                  <a:lnTo>
                    <a:pt x="1302" y="7"/>
                  </a:lnTo>
                  <a:lnTo>
                    <a:pt x="1302" y="0"/>
                  </a:lnTo>
                  <a:close/>
                  <a:moveTo>
                    <a:pt x="1330" y="0"/>
                  </a:moveTo>
                  <a:lnTo>
                    <a:pt x="1351" y="0"/>
                  </a:lnTo>
                  <a:lnTo>
                    <a:pt x="1351" y="7"/>
                  </a:lnTo>
                  <a:lnTo>
                    <a:pt x="1330" y="7"/>
                  </a:lnTo>
                  <a:lnTo>
                    <a:pt x="1330" y="0"/>
                  </a:lnTo>
                  <a:close/>
                  <a:moveTo>
                    <a:pt x="1358" y="0"/>
                  </a:moveTo>
                  <a:lnTo>
                    <a:pt x="1379" y="0"/>
                  </a:lnTo>
                  <a:lnTo>
                    <a:pt x="1379" y="7"/>
                  </a:lnTo>
                  <a:lnTo>
                    <a:pt x="1358" y="7"/>
                  </a:lnTo>
                  <a:lnTo>
                    <a:pt x="1358" y="0"/>
                  </a:lnTo>
                  <a:close/>
                  <a:moveTo>
                    <a:pt x="1386" y="0"/>
                  </a:moveTo>
                  <a:lnTo>
                    <a:pt x="1406" y="0"/>
                  </a:lnTo>
                  <a:lnTo>
                    <a:pt x="1406" y="7"/>
                  </a:lnTo>
                  <a:lnTo>
                    <a:pt x="1386" y="7"/>
                  </a:lnTo>
                  <a:lnTo>
                    <a:pt x="1386" y="0"/>
                  </a:lnTo>
                  <a:close/>
                  <a:moveTo>
                    <a:pt x="1413" y="0"/>
                  </a:moveTo>
                  <a:lnTo>
                    <a:pt x="1434" y="0"/>
                  </a:lnTo>
                  <a:lnTo>
                    <a:pt x="1434" y="7"/>
                  </a:lnTo>
                  <a:lnTo>
                    <a:pt x="1413" y="7"/>
                  </a:lnTo>
                  <a:lnTo>
                    <a:pt x="1413" y="0"/>
                  </a:lnTo>
                  <a:close/>
                  <a:moveTo>
                    <a:pt x="1441" y="0"/>
                  </a:moveTo>
                  <a:lnTo>
                    <a:pt x="1462" y="0"/>
                  </a:lnTo>
                  <a:lnTo>
                    <a:pt x="1462" y="7"/>
                  </a:lnTo>
                  <a:lnTo>
                    <a:pt x="1441" y="7"/>
                  </a:lnTo>
                  <a:lnTo>
                    <a:pt x="1441" y="0"/>
                  </a:lnTo>
                  <a:close/>
                  <a:moveTo>
                    <a:pt x="1469" y="0"/>
                  </a:moveTo>
                  <a:lnTo>
                    <a:pt x="1490" y="0"/>
                  </a:lnTo>
                  <a:lnTo>
                    <a:pt x="1490" y="7"/>
                  </a:lnTo>
                  <a:lnTo>
                    <a:pt x="1469" y="7"/>
                  </a:lnTo>
                  <a:lnTo>
                    <a:pt x="1469" y="0"/>
                  </a:lnTo>
                  <a:close/>
                  <a:moveTo>
                    <a:pt x="1496" y="0"/>
                  </a:moveTo>
                  <a:lnTo>
                    <a:pt x="1517" y="0"/>
                  </a:lnTo>
                  <a:lnTo>
                    <a:pt x="1517" y="7"/>
                  </a:lnTo>
                  <a:lnTo>
                    <a:pt x="1496" y="7"/>
                  </a:lnTo>
                  <a:lnTo>
                    <a:pt x="1496" y="0"/>
                  </a:lnTo>
                  <a:close/>
                  <a:moveTo>
                    <a:pt x="1524" y="0"/>
                  </a:moveTo>
                  <a:lnTo>
                    <a:pt x="1545" y="0"/>
                  </a:lnTo>
                  <a:lnTo>
                    <a:pt x="1545" y="7"/>
                  </a:lnTo>
                  <a:lnTo>
                    <a:pt x="1524" y="7"/>
                  </a:lnTo>
                  <a:lnTo>
                    <a:pt x="1524" y="0"/>
                  </a:lnTo>
                  <a:close/>
                  <a:moveTo>
                    <a:pt x="1552" y="0"/>
                  </a:moveTo>
                  <a:lnTo>
                    <a:pt x="1573" y="0"/>
                  </a:lnTo>
                  <a:lnTo>
                    <a:pt x="1573" y="7"/>
                  </a:lnTo>
                  <a:lnTo>
                    <a:pt x="1552" y="7"/>
                  </a:lnTo>
                  <a:lnTo>
                    <a:pt x="1552" y="0"/>
                  </a:lnTo>
                  <a:close/>
                  <a:moveTo>
                    <a:pt x="1580" y="0"/>
                  </a:moveTo>
                  <a:lnTo>
                    <a:pt x="1600" y="0"/>
                  </a:lnTo>
                  <a:lnTo>
                    <a:pt x="1600" y="7"/>
                  </a:lnTo>
                  <a:lnTo>
                    <a:pt x="1580" y="7"/>
                  </a:lnTo>
                  <a:lnTo>
                    <a:pt x="1580" y="0"/>
                  </a:lnTo>
                  <a:close/>
                  <a:moveTo>
                    <a:pt x="1607" y="0"/>
                  </a:moveTo>
                  <a:lnTo>
                    <a:pt x="1628" y="0"/>
                  </a:lnTo>
                  <a:lnTo>
                    <a:pt x="1628" y="7"/>
                  </a:lnTo>
                  <a:lnTo>
                    <a:pt x="1607" y="7"/>
                  </a:lnTo>
                  <a:lnTo>
                    <a:pt x="1607" y="0"/>
                  </a:lnTo>
                  <a:close/>
                  <a:moveTo>
                    <a:pt x="1635" y="0"/>
                  </a:moveTo>
                  <a:lnTo>
                    <a:pt x="1656" y="0"/>
                  </a:lnTo>
                  <a:lnTo>
                    <a:pt x="1656" y="7"/>
                  </a:lnTo>
                  <a:lnTo>
                    <a:pt x="1635" y="7"/>
                  </a:lnTo>
                  <a:lnTo>
                    <a:pt x="1635" y="0"/>
                  </a:lnTo>
                  <a:close/>
                  <a:moveTo>
                    <a:pt x="1663" y="0"/>
                  </a:moveTo>
                  <a:lnTo>
                    <a:pt x="1684" y="0"/>
                  </a:lnTo>
                  <a:lnTo>
                    <a:pt x="1684" y="7"/>
                  </a:lnTo>
                  <a:lnTo>
                    <a:pt x="1663" y="7"/>
                  </a:lnTo>
                  <a:lnTo>
                    <a:pt x="1663" y="0"/>
                  </a:lnTo>
                  <a:close/>
                  <a:moveTo>
                    <a:pt x="1691" y="0"/>
                  </a:moveTo>
                  <a:lnTo>
                    <a:pt x="1711" y="0"/>
                  </a:lnTo>
                  <a:lnTo>
                    <a:pt x="1711" y="7"/>
                  </a:lnTo>
                  <a:lnTo>
                    <a:pt x="1691" y="7"/>
                  </a:lnTo>
                  <a:lnTo>
                    <a:pt x="1691" y="0"/>
                  </a:lnTo>
                  <a:close/>
                  <a:moveTo>
                    <a:pt x="1718" y="0"/>
                  </a:moveTo>
                  <a:lnTo>
                    <a:pt x="1739" y="0"/>
                  </a:lnTo>
                  <a:lnTo>
                    <a:pt x="1739" y="7"/>
                  </a:lnTo>
                  <a:lnTo>
                    <a:pt x="1718" y="7"/>
                  </a:lnTo>
                  <a:lnTo>
                    <a:pt x="1718" y="0"/>
                  </a:lnTo>
                  <a:close/>
                  <a:moveTo>
                    <a:pt x="1746" y="0"/>
                  </a:moveTo>
                  <a:lnTo>
                    <a:pt x="1767" y="0"/>
                  </a:lnTo>
                  <a:lnTo>
                    <a:pt x="1767" y="7"/>
                  </a:lnTo>
                  <a:lnTo>
                    <a:pt x="1746" y="7"/>
                  </a:lnTo>
                  <a:lnTo>
                    <a:pt x="1746" y="0"/>
                  </a:lnTo>
                  <a:close/>
                  <a:moveTo>
                    <a:pt x="1774" y="0"/>
                  </a:moveTo>
                  <a:lnTo>
                    <a:pt x="1795" y="0"/>
                  </a:lnTo>
                  <a:lnTo>
                    <a:pt x="1795" y="7"/>
                  </a:lnTo>
                  <a:lnTo>
                    <a:pt x="1774" y="7"/>
                  </a:lnTo>
                  <a:lnTo>
                    <a:pt x="1774" y="0"/>
                  </a:lnTo>
                  <a:close/>
                  <a:moveTo>
                    <a:pt x="1801" y="0"/>
                  </a:moveTo>
                  <a:lnTo>
                    <a:pt x="1822" y="0"/>
                  </a:lnTo>
                  <a:lnTo>
                    <a:pt x="1822" y="7"/>
                  </a:lnTo>
                  <a:lnTo>
                    <a:pt x="1801" y="7"/>
                  </a:lnTo>
                  <a:lnTo>
                    <a:pt x="1801" y="0"/>
                  </a:lnTo>
                  <a:close/>
                  <a:moveTo>
                    <a:pt x="1829" y="0"/>
                  </a:moveTo>
                  <a:lnTo>
                    <a:pt x="1850" y="0"/>
                  </a:lnTo>
                  <a:lnTo>
                    <a:pt x="1850" y="7"/>
                  </a:lnTo>
                  <a:lnTo>
                    <a:pt x="1829" y="7"/>
                  </a:lnTo>
                  <a:lnTo>
                    <a:pt x="1829" y="0"/>
                  </a:lnTo>
                  <a:close/>
                  <a:moveTo>
                    <a:pt x="1857" y="0"/>
                  </a:moveTo>
                  <a:lnTo>
                    <a:pt x="1878" y="0"/>
                  </a:lnTo>
                  <a:lnTo>
                    <a:pt x="1878" y="7"/>
                  </a:lnTo>
                  <a:lnTo>
                    <a:pt x="1857" y="7"/>
                  </a:lnTo>
                  <a:lnTo>
                    <a:pt x="1857" y="0"/>
                  </a:lnTo>
                  <a:close/>
                  <a:moveTo>
                    <a:pt x="1885" y="0"/>
                  </a:moveTo>
                  <a:lnTo>
                    <a:pt x="1905" y="0"/>
                  </a:lnTo>
                  <a:lnTo>
                    <a:pt x="1905" y="7"/>
                  </a:lnTo>
                  <a:lnTo>
                    <a:pt x="1885" y="7"/>
                  </a:lnTo>
                  <a:lnTo>
                    <a:pt x="1885" y="0"/>
                  </a:lnTo>
                  <a:close/>
                  <a:moveTo>
                    <a:pt x="1912" y="0"/>
                  </a:moveTo>
                  <a:lnTo>
                    <a:pt x="1933" y="0"/>
                  </a:lnTo>
                  <a:lnTo>
                    <a:pt x="1933" y="7"/>
                  </a:lnTo>
                  <a:lnTo>
                    <a:pt x="1912" y="7"/>
                  </a:lnTo>
                  <a:lnTo>
                    <a:pt x="1912" y="0"/>
                  </a:lnTo>
                  <a:close/>
                  <a:moveTo>
                    <a:pt x="1940" y="0"/>
                  </a:moveTo>
                  <a:lnTo>
                    <a:pt x="1961" y="0"/>
                  </a:lnTo>
                  <a:lnTo>
                    <a:pt x="1961" y="7"/>
                  </a:lnTo>
                  <a:lnTo>
                    <a:pt x="1940" y="7"/>
                  </a:lnTo>
                  <a:lnTo>
                    <a:pt x="1940" y="0"/>
                  </a:lnTo>
                  <a:close/>
                  <a:moveTo>
                    <a:pt x="1968" y="0"/>
                  </a:moveTo>
                  <a:lnTo>
                    <a:pt x="1989" y="0"/>
                  </a:lnTo>
                  <a:lnTo>
                    <a:pt x="1989" y="7"/>
                  </a:lnTo>
                  <a:lnTo>
                    <a:pt x="1968" y="7"/>
                  </a:lnTo>
                  <a:lnTo>
                    <a:pt x="1968" y="0"/>
                  </a:lnTo>
                  <a:close/>
                  <a:moveTo>
                    <a:pt x="1995" y="0"/>
                  </a:moveTo>
                  <a:lnTo>
                    <a:pt x="2016" y="0"/>
                  </a:lnTo>
                  <a:lnTo>
                    <a:pt x="2016" y="7"/>
                  </a:lnTo>
                  <a:lnTo>
                    <a:pt x="1995" y="7"/>
                  </a:lnTo>
                  <a:lnTo>
                    <a:pt x="1995" y="0"/>
                  </a:lnTo>
                  <a:close/>
                  <a:moveTo>
                    <a:pt x="2023" y="0"/>
                  </a:moveTo>
                  <a:lnTo>
                    <a:pt x="2044" y="0"/>
                  </a:lnTo>
                  <a:lnTo>
                    <a:pt x="2044" y="7"/>
                  </a:lnTo>
                  <a:lnTo>
                    <a:pt x="2023" y="7"/>
                  </a:lnTo>
                  <a:lnTo>
                    <a:pt x="2023" y="0"/>
                  </a:lnTo>
                  <a:close/>
                  <a:moveTo>
                    <a:pt x="2051" y="0"/>
                  </a:moveTo>
                  <a:lnTo>
                    <a:pt x="2072" y="0"/>
                  </a:lnTo>
                  <a:lnTo>
                    <a:pt x="2072" y="7"/>
                  </a:lnTo>
                  <a:lnTo>
                    <a:pt x="2051" y="7"/>
                  </a:lnTo>
                  <a:lnTo>
                    <a:pt x="2051" y="0"/>
                  </a:lnTo>
                  <a:close/>
                  <a:moveTo>
                    <a:pt x="2079" y="0"/>
                  </a:moveTo>
                  <a:lnTo>
                    <a:pt x="2099" y="0"/>
                  </a:lnTo>
                  <a:lnTo>
                    <a:pt x="2099" y="7"/>
                  </a:lnTo>
                  <a:lnTo>
                    <a:pt x="2079" y="7"/>
                  </a:lnTo>
                  <a:lnTo>
                    <a:pt x="2079" y="0"/>
                  </a:lnTo>
                  <a:close/>
                  <a:moveTo>
                    <a:pt x="2106" y="0"/>
                  </a:moveTo>
                  <a:lnTo>
                    <a:pt x="2127" y="0"/>
                  </a:lnTo>
                  <a:lnTo>
                    <a:pt x="2127" y="7"/>
                  </a:lnTo>
                  <a:lnTo>
                    <a:pt x="2106" y="7"/>
                  </a:lnTo>
                  <a:lnTo>
                    <a:pt x="2106" y="0"/>
                  </a:lnTo>
                  <a:close/>
                  <a:moveTo>
                    <a:pt x="2134" y="0"/>
                  </a:moveTo>
                  <a:lnTo>
                    <a:pt x="2155" y="0"/>
                  </a:lnTo>
                  <a:lnTo>
                    <a:pt x="2155" y="7"/>
                  </a:lnTo>
                  <a:lnTo>
                    <a:pt x="2134" y="7"/>
                  </a:lnTo>
                  <a:lnTo>
                    <a:pt x="2134" y="0"/>
                  </a:lnTo>
                  <a:close/>
                  <a:moveTo>
                    <a:pt x="2162" y="0"/>
                  </a:moveTo>
                  <a:lnTo>
                    <a:pt x="2183" y="0"/>
                  </a:lnTo>
                  <a:lnTo>
                    <a:pt x="2183" y="7"/>
                  </a:lnTo>
                  <a:lnTo>
                    <a:pt x="2162" y="7"/>
                  </a:lnTo>
                  <a:lnTo>
                    <a:pt x="2162" y="0"/>
                  </a:lnTo>
                  <a:close/>
                  <a:moveTo>
                    <a:pt x="2190" y="0"/>
                  </a:moveTo>
                  <a:lnTo>
                    <a:pt x="2210" y="0"/>
                  </a:lnTo>
                  <a:lnTo>
                    <a:pt x="2210" y="7"/>
                  </a:lnTo>
                  <a:lnTo>
                    <a:pt x="2190" y="7"/>
                  </a:lnTo>
                  <a:lnTo>
                    <a:pt x="2190" y="0"/>
                  </a:lnTo>
                  <a:close/>
                  <a:moveTo>
                    <a:pt x="2217" y="0"/>
                  </a:moveTo>
                  <a:lnTo>
                    <a:pt x="2238" y="0"/>
                  </a:lnTo>
                  <a:lnTo>
                    <a:pt x="2238" y="7"/>
                  </a:lnTo>
                  <a:lnTo>
                    <a:pt x="2217" y="7"/>
                  </a:lnTo>
                  <a:lnTo>
                    <a:pt x="2217" y="0"/>
                  </a:lnTo>
                  <a:close/>
                  <a:moveTo>
                    <a:pt x="2245" y="0"/>
                  </a:moveTo>
                  <a:lnTo>
                    <a:pt x="2266" y="0"/>
                  </a:lnTo>
                  <a:lnTo>
                    <a:pt x="2266" y="7"/>
                  </a:lnTo>
                  <a:lnTo>
                    <a:pt x="2245" y="7"/>
                  </a:lnTo>
                  <a:lnTo>
                    <a:pt x="2245" y="0"/>
                  </a:lnTo>
                  <a:close/>
                  <a:moveTo>
                    <a:pt x="2273" y="0"/>
                  </a:moveTo>
                  <a:lnTo>
                    <a:pt x="2294" y="0"/>
                  </a:lnTo>
                  <a:lnTo>
                    <a:pt x="2294" y="7"/>
                  </a:lnTo>
                  <a:lnTo>
                    <a:pt x="2273" y="7"/>
                  </a:lnTo>
                  <a:lnTo>
                    <a:pt x="2273" y="0"/>
                  </a:lnTo>
                  <a:close/>
                  <a:moveTo>
                    <a:pt x="2300" y="0"/>
                  </a:moveTo>
                  <a:lnTo>
                    <a:pt x="2321" y="0"/>
                  </a:lnTo>
                  <a:lnTo>
                    <a:pt x="2321" y="7"/>
                  </a:lnTo>
                  <a:lnTo>
                    <a:pt x="2300" y="7"/>
                  </a:lnTo>
                  <a:lnTo>
                    <a:pt x="2300" y="0"/>
                  </a:lnTo>
                  <a:close/>
                  <a:moveTo>
                    <a:pt x="2328" y="0"/>
                  </a:moveTo>
                  <a:lnTo>
                    <a:pt x="2349" y="0"/>
                  </a:lnTo>
                  <a:lnTo>
                    <a:pt x="2349" y="7"/>
                  </a:lnTo>
                  <a:lnTo>
                    <a:pt x="2328" y="7"/>
                  </a:lnTo>
                  <a:lnTo>
                    <a:pt x="2328" y="0"/>
                  </a:lnTo>
                  <a:close/>
                  <a:moveTo>
                    <a:pt x="2356" y="0"/>
                  </a:moveTo>
                  <a:lnTo>
                    <a:pt x="2377" y="0"/>
                  </a:lnTo>
                  <a:lnTo>
                    <a:pt x="2377" y="7"/>
                  </a:lnTo>
                  <a:lnTo>
                    <a:pt x="2356" y="7"/>
                  </a:lnTo>
                  <a:lnTo>
                    <a:pt x="2356" y="0"/>
                  </a:lnTo>
                  <a:close/>
                  <a:moveTo>
                    <a:pt x="2384" y="0"/>
                  </a:moveTo>
                  <a:lnTo>
                    <a:pt x="2404" y="0"/>
                  </a:lnTo>
                  <a:lnTo>
                    <a:pt x="2404" y="7"/>
                  </a:lnTo>
                  <a:lnTo>
                    <a:pt x="2384" y="7"/>
                  </a:lnTo>
                  <a:lnTo>
                    <a:pt x="2384" y="0"/>
                  </a:lnTo>
                  <a:close/>
                  <a:moveTo>
                    <a:pt x="2411" y="0"/>
                  </a:moveTo>
                  <a:lnTo>
                    <a:pt x="2432" y="0"/>
                  </a:lnTo>
                  <a:lnTo>
                    <a:pt x="2432" y="7"/>
                  </a:lnTo>
                  <a:lnTo>
                    <a:pt x="2411" y="7"/>
                  </a:lnTo>
                  <a:lnTo>
                    <a:pt x="2411" y="0"/>
                  </a:lnTo>
                  <a:close/>
                  <a:moveTo>
                    <a:pt x="2439" y="0"/>
                  </a:moveTo>
                  <a:lnTo>
                    <a:pt x="2460" y="0"/>
                  </a:lnTo>
                  <a:lnTo>
                    <a:pt x="2460" y="7"/>
                  </a:lnTo>
                  <a:lnTo>
                    <a:pt x="2439" y="7"/>
                  </a:lnTo>
                  <a:lnTo>
                    <a:pt x="2439" y="0"/>
                  </a:lnTo>
                  <a:close/>
                  <a:moveTo>
                    <a:pt x="2467" y="0"/>
                  </a:moveTo>
                  <a:lnTo>
                    <a:pt x="2487" y="0"/>
                  </a:lnTo>
                  <a:lnTo>
                    <a:pt x="2487" y="7"/>
                  </a:lnTo>
                  <a:lnTo>
                    <a:pt x="2467" y="7"/>
                  </a:lnTo>
                  <a:lnTo>
                    <a:pt x="2467" y="0"/>
                  </a:lnTo>
                  <a:close/>
                  <a:moveTo>
                    <a:pt x="2494" y="0"/>
                  </a:moveTo>
                  <a:lnTo>
                    <a:pt x="2515" y="0"/>
                  </a:lnTo>
                  <a:lnTo>
                    <a:pt x="2515" y="7"/>
                  </a:lnTo>
                  <a:lnTo>
                    <a:pt x="2494" y="7"/>
                  </a:lnTo>
                  <a:lnTo>
                    <a:pt x="2494" y="0"/>
                  </a:lnTo>
                  <a:close/>
                  <a:moveTo>
                    <a:pt x="2522" y="0"/>
                  </a:moveTo>
                  <a:lnTo>
                    <a:pt x="2543" y="0"/>
                  </a:lnTo>
                  <a:lnTo>
                    <a:pt x="2543" y="7"/>
                  </a:lnTo>
                  <a:lnTo>
                    <a:pt x="2522" y="7"/>
                  </a:lnTo>
                  <a:lnTo>
                    <a:pt x="2522" y="0"/>
                  </a:lnTo>
                  <a:close/>
                  <a:moveTo>
                    <a:pt x="2550" y="0"/>
                  </a:moveTo>
                  <a:lnTo>
                    <a:pt x="2571" y="0"/>
                  </a:lnTo>
                  <a:lnTo>
                    <a:pt x="2571" y="7"/>
                  </a:lnTo>
                  <a:lnTo>
                    <a:pt x="2550" y="7"/>
                  </a:lnTo>
                  <a:lnTo>
                    <a:pt x="2550" y="0"/>
                  </a:lnTo>
                  <a:close/>
                  <a:moveTo>
                    <a:pt x="2578" y="0"/>
                  </a:moveTo>
                  <a:lnTo>
                    <a:pt x="2598" y="0"/>
                  </a:lnTo>
                  <a:lnTo>
                    <a:pt x="2598" y="7"/>
                  </a:lnTo>
                  <a:lnTo>
                    <a:pt x="2578" y="7"/>
                  </a:lnTo>
                  <a:lnTo>
                    <a:pt x="2578" y="0"/>
                  </a:lnTo>
                  <a:close/>
                  <a:moveTo>
                    <a:pt x="2605" y="0"/>
                  </a:moveTo>
                  <a:lnTo>
                    <a:pt x="2626" y="0"/>
                  </a:lnTo>
                  <a:lnTo>
                    <a:pt x="2626" y="7"/>
                  </a:lnTo>
                  <a:lnTo>
                    <a:pt x="2605" y="7"/>
                  </a:lnTo>
                  <a:lnTo>
                    <a:pt x="2605" y="0"/>
                  </a:lnTo>
                  <a:close/>
                  <a:moveTo>
                    <a:pt x="2633" y="0"/>
                  </a:moveTo>
                  <a:lnTo>
                    <a:pt x="2654" y="0"/>
                  </a:lnTo>
                  <a:lnTo>
                    <a:pt x="2654" y="7"/>
                  </a:lnTo>
                  <a:lnTo>
                    <a:pt x="2633" y="7"/>
                  </a:lnTo>
                  <a:lnTo>
                    <a:pt x="2633" y="0"/>
                  </a:lnTo>
                  <a:close/>
                  <a:moveTo>
                    <a:pt x="2661" y="0"/>
                  </a:moveTo>
                  <a:lnTo>
                    <a:pt x="2681" y="0"/>
                  </a:lnTo>
                  <a:lnTo>
                    <a:pt x="2681" y="7"/>
                  </a:lnTo>
                  <a:lnTo>
                    <a:pt x="2661" y="7"/>
                  </a:lnTo>
                  <a:lnTo>
                    <a:pt x="2661" y="0"/>
                  </a:lnTo>
                  <a:close/>
                  <a:moveTo>
                    <a:pt x="2689" y="0"/>
                  </a:moveTo>
                  <a:lnTo>
                    <a:pt x="2709" y="0"/>
                  </a:lnTo>
                  <a:lnTo>
                    <a:pt x="2709" y="7"/>
                  </a:lnTo>
                  <a:lnTo>
                    <a:pt x="2689" y="7"/>
                  </a:lnTo>
                  <a:lnTo>
                    <a:pt x="2689" y="0"/>
                  </a:lnTo>
                  <a:close/>
                  <a:moveTo>
                    <a:pt x="2716" y="0"/>
                  </a:moveTo>
                  <a:lnTo>
                    <a:pt x="2737" y="0"/>
                  </a:lnTo>
                  <a:lnTo>
                    <a:pt x="2737" y="7"/>
                  </a:lnTo>
                  <a:lnTo>
                    <a:pt x="2716" y="7"/>
                  </a:lnTo>
                  <a:lnTo>
                    <a:pt x="2716" y="0"/>
                  </a:lnTo>
                  <a:close/>
                  <a:moveTo>
                    <a:pt x="2744" y="0"/>
                  </a:moveTo>
                  <a:lnTo>
                    <a:pt x="2765" y="0"/>
                  </a:lnTo>
                  <a:lnTo>
                    <a:pt x="2765" y="7"/>
                  </a:lnTo>
                  <a:lnTo>
                    <a:pt x="2744" y="7"/>
                  </a:lnTo>
                  <a:lnTo>
                    <a:pt x="2744" y="0"/>
                  </a:lnTo>
                  <a:close/>
                  <a:moveTo>
                    <a:pt x="2772" y="0"/>
                  </a:moveTo>
                  <a:lnTo>
                    <a:pt x="2792" y="0"/>
                  </a:lnTo>
                  <a:lnTo>
                    <a:pt x="2792" y="7"/>
                  </a:lnTo>
                  <a:lnTo>
                    <a:pt x="2772" y="7"/>
                  </a:lnTo>
                  <a:lnTo>
                    <a:pt x="2772" y="0"/>
                  </a:lnTo>
                  <a:close/>
                  <a:moveTo>
                    <a:pt x="2799" y="0"/>
                  </a:moveTo>
                  <a:lnTo>
                    <a:pt x="2820" y="0"/>
                  </a:lnTo>
                  <a:lnTo>
                    <a:pt x="2820" y="7"/>
                  </a:lnTo>
                  <a:lnTo>
                    <a:pt x="2799" y="7"/>
                  </a:lnTo>
                  <a:lnTo>
                    <a:pt x="2799" y="0"/>
                  </a:lnTo>
                  <a:close/>
                  <a:moveTo>
                    <a:pt x="2827" y="0"/>
                  </a:moveTo>
                  <a:lnTo>
                    <a:pt x="2848" y="0"/>
                  </a:lnTo>
                  <a:lnTo>
                    <a:pt x="2848" y="7"/>
                  </a:lnTo>
                  <a:lnTo>
                    <a:pt x="2827" y="7"/>
                  </a:lnTo>
                  <a:lnTo>
                    <a:pt x="2827" y="0"/>
                  </a:lnTo>
                  <a:close/>
                  <a:moveTo>
                    <a:pt x="2855" y="0"/>
                  </a:moveTo>
                  <a:lnTo>
                    <a:pt x="2876" y="0"/>
                  </a:lnTo>
                  <a:lnTo>
                    <a:pt x="2876" y="7"/>
                  </a:lnTo>
                  <a:lnTo>
                    <a:pt x="2855" y="7"/>
                  </a:lnTo>
                  <a:lnTo>
                    <a:pt x="2855" y="0"/>
                  </a:lnTo>
                  <a:close/>
                  <a:moveTo>
                    <a:pt x="2882" y="0"/>
                  </a:moveTo>
                  <a:lnTo>
                    <a:pt x="2903" y="0"/>
                  </a:lnTo>
                  <a:lnTo>
                    <a:pt x="2903" y="7"/>
                  </a:lnTo>
                  <a:lnTo>
                    <a:pt x="2882" y="7"/>
                  </a:lnTo>
                  <a:lnTo>
                    <a:pt x="2882" y="0"/>
                  </a:lnTo>
                  <a:close/>
                  <a:moveTo>
                    <a:pt x="2910" y="0"/>
                  </a:moveTo>
                  <a:lnTo>
                    <a:pt x="2931" y="0"/>
                  </a:lnTo>
                  <a:lnTo>
                    <a:pt x="2931" y="7"/>
                  </a:lnTo>
                  <a:lnTo>
                    <a:pt x="2910" y="7"/>
                  </a:lnTo>
                  <a:lnTo>
                    <a:pt x="2910" y="0"/>
                  </a:lnTo>
                  <a:close/>
                  <a:moveTo>
                    <a:pt x="2938" y="0"/>
                  </a:moveTo>
                  <a:lnTo>
                    <a:pt x="2959" y="0"/>
                  </a:lnTo>
                  <a:lnTo>
                    <a:pt x="2959" y="7"/>
                  </a:lnTo>
                  <a:lnTo>
                    <a:pt x="2938" y="7"/>
                  </a:lnTo>
                  <a:lnTo>
                    <a:pt x="2938" y="0"/>
                  </a:lnTo>
                  <a:close/>
                  <a:moveTo>
                    <a:pt x="2966" y="0"/>
                  </a:moveTo>
                  <a:lnTo>
                    <a:pt x="2986" y="0"/>
                  </a:lnTo>
                  <a:lnTo>
                    <a:pt x="2986" y="7"/>
                  </a:lnTo>
                  <a:lnTo>
                    <a:pt x="2966" y="7"/>
                  </a:lnTo>
                  <a:lnTo>
                    <a:pt x="2966" y="0"/>
                  </a:lnTo>
                  <a:close/>
                  <a:moveTo>
                    <a:pt x="2993" y="0"/>
                  </a:moveTo>
                  <a:lnTo>
                    <a:pt x="3014" y="0"/>
                  </a:lnTo>
                  <a:lnTo>
                    <a:pt x="3014" y="7"/>
                  </a:lnTo>
                  <a:lnTo>
                    <a:pt x="2993" y="7"/>
                  </a:lnTo>
                  <a:lnTo>
                    <a:pt x="2993" y="0"/>
                  </a:lnTo>
                  <a:close/>
                </a:path>
              </a:pathLst>
            </a:custGeom>
            <a:solidFill>
              <a:srgbClr val="000000"/>
            </a:solidFill>
            <a:ln w="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80" name="Freeform 48"/>
            <p:cNvSpPr>
              <a:spLocks noEditPoints="1"/>
            </p:cNvSpPr>
            <p:nvPr/>
          </p:nvSpPr>
          <p:spPr bwMode="auto">
            <a:xfrm>
              <a:off x="1949" y="3227"/>
              <a:ext cx="3014" cy="7"/>
            </a:xfrm>
            <a:custGeom>
              <a:avLst/>
              <a:gdLst/>
              <a:ahLst/>
              <a:cxnLst>
                <a:cxn ang="0">
                  <a:pos x="27" y="7"/>
                </a:cxn>
                <a:cxn ang="0">
                  <a:pos x="104" y="7"/>
                </a:cxn>
                <a:cxn ang="0">
                  <a:pos x="159" y="0"/>
                </a:cxn>
                <a:cxn ang="0">
                  <a:pos x="194" y="0"/>
                </a:cxn>
                <a:cxn ang="0">
                  <a:pos x="221" y="0"/>
                </a:cxn>
                <a:cxn ang="0">
                  <a:pos x="277" y="7"/>
                </a:cxn>
                <a:cxn ang="0">
                  <a:pos x="353" y="7"/>
                </a:cxn>
                <a:cxn ang="0">
                  <a:pos x="409" y="0"/>
                </a:cxn>
                <a:cxn ang="0">
                  <a:pos x="443" y="0"/>
                </a:cxn>
                <a:cxn ang="0">
                  <a:pos x="471" y="0"/>
                </a:cxn>
                <a:cxn ang="0">
                  <a:pos x="526" y="7"/>
                </a:cxn>
                <a:cxn ang="0">
                  <a:pos x="603" y="7"/>
                </a:cxn>
                <a:cxn ang="0">
                  <a:pos x="658" y="0"/>
                </a:cxn>
                <a:cxn ang="0">
                  <a:pos x="693" y="0"/>
                </a:cxn>
                <a:cxn ang="0">
                  <a:pos x="720" y="0"/>
                </a:cxn>
                <a:cxn ang="0">
                  <a:pos x="776" y="7"/>
                </a:cxn>
                <a:cxn ang="0">
                  <a:pos x="852" y="7"/>
                </a:cxn>
                <a:cxn ang="0">
                  <a:pos x="907" y="0"/>
                </a:cxn>
                <a:cxn ang="0">
                  <a:pos x="942" y="0"/>
                </a:cxn>
                <a:cxn ang="0">
                  <a:pos x="970" y="0"/>
                </a:cxn>
                <a:cxn ang="0">
                  <a:pos x="1025" y="7"/>
                </a:cxn>
                <a:cxn ang="0">
                  <a:pos x="1101" y="7"/>
                </a:cxn>
                <a:cxn ang="0">
                  <a:pos x="1157" y="0"/>
                </a:cxn>
                <a:cxn ang="0">
                  <a:pos x="1192" y="0"/>
                </a:cxn>
                <a:cxn ang="0">
                  <a:pos x="1219" y="0"/>
                </a:cxn>
                <a:cxn ang="0">
                  <a:pos x="1275" y="7"/>
                </a:cxn>
                <a:cxn ang="0">
                  <a:pos x="1351" y="7"/>
                </a:cxn>
                <a:cxn ang="0">
                  <a:pos x="1406" y="0"/>
                </a:cxn>
                <a:cxn ang="0">
                  <a:pos x="1441" y="0"/>
                </a:cxn>
                <a:cxn ang="0">
                  <a:pos x="1469" y="0"/>
                </a:cxn>
                <a:cxn ang="0">
                  <a:pos x="1524" y="7"/>
                </a:cxn>
                <a:cxn ang="0">
                  <a:pos x="1600" y="7"/>
                </a:cxn>
                <a:cxn ang="0">
                  <a:pos x="1656" y="0"/>
                </a:cxn>
                <a:cxn ang="0">
                  <a:pos x="1691" y="0"/>
                </a:cxn>
                <a:cxn ang="0">
                  <a:pos x="1718" y="0"/>
                </a:cxn>
                <a:cxn ang="0">
                  <a:pos x="1774" y="7"/>
                </a:cxn>
                <a:cxn ang="0">
                  <a:pos x="1850" y="7"/>
                </a:cxn>
                <a:cxn ang="0">
                  <a:pos x="1905" y="0"/>
                </a:cxn>
                <a:cxn ang="0">
                  <a:pos x="1940" y="0"/>
                </a:cxn>
                <a:cxn ang="0">
                  <a:pos x="1968" y="0"/>
                </a:cxn>
                <a:cxn ang="0">
                  <a:pos x="2023" y="7"/>
                </a:cxn>
                <a:cxn ang="0">
                  <a:pos x="2099" y="7"/>
                </a:cxn>
                <a:cxn ang="0">
                  <a:pos x="2155" y="0"/>
                </a:cxn>
                <a:cxn ang="0">
                  <a:pos x="2190" y="0"/>
                </a:cxn>
                <a:cxn ang="0">
                  <a:pos x="2217" y="0"/>
                </a:cxn>
                <a:cxn ang="0">
                  <a:pos x="2273" y="7"/>
                </a:cxn>
                <a:cxn ang="0">
                  <a:pos x="2349" y="7"/>
                </a:cxn>
                <a:cxn ang="0">
                  <a:pos x="2404" y="0"/>
                </a:cxn>
                <a:cxn ang="0">
                  <a:pos x="2439" y="0"/>
                </a:cxn>
                <a:cxn ang="0">
                  <a:pos x="2467" y="0"/>
                </a:cxn>
                <a:cxn ang="0">
                  <a:pos x="2522" y="7"/>
                </a:cxn>
                <a:cxn ang="0">
                  <a:pos x="2598" y="7"/>
                </a:cxn>
                <a:cxn ang="0">
                  <a:pos x="2654" y="0"/>
                </a:cxn>
                <a:cxn ang="0">
                  <a:pos x="2689" y="0"/>
                </a:cxn>
                <a:cxn ang="0">
                  <a:pos x="2716" y="0"/>
                </a:cxn>
                <a:cxn ang="0">
                  <a:pos x="2772" y="7"/>
                </a:cxn>
                <a:cxn ang="0">
                  <a:pos x="2848" y="7"/>
                </a:cxn>
                <a:cxn ang="0">
                  <a:pos x="2903" y="0"/>
                </a:cxn>
                <a:cxn ang="0">
                  <a:pos x="2938" y="0"/>
                </a:cxn>
                <a:cxn ang="0">
                  <a:pos x="2966" y="0"/>
                </a:cxn>
              </a:cxnLst>
              <a:rect l="0" t="0" r="r" b="b"/>
              <a:pathLst>
                <a:path w="3014" h="7">
                  <a:moveTo>
                    <a:pt x="0" y="0"/>
                  </a:moveTo>
                  <a:lnTo>
                    <a:pt x="20" y="0"/>
                  </a:lnTo>
                  <a:lnTo>
                    <a:pt x="20" y="7"/>
                  </a:lnTo>
                  <a:lnTo>
                    <a:pt x="0" y="7"/>
                  </a:lnTo>
                  <a:lnTo>
                    <a:pt x="0" y="0"/>
                  </a:lnTo>
                  <a:close/>
                  <a:moveTo>
                    <a:pt x="27" y="0"/>
                  </a:moveTo>
                  <a:lnTo>
                    <a:pt x="48" y="0"/>
                  </a:lnTo>
                  <a:lnTo>
                    <a:pt x="48" y="7"/>
                  </a:lnTo>
                  <a:lnTo>
                    <a:pt x="27" y="7"/>
                  </a:lnTo>
                  <a:lnTo>
                    <a:pt x="27" y="0"/>
                  </a:lnTo>
                  <a:close/>
                  <a:moveTo>
                    <a:pt x="55" y="0"/>
                  </a:moveTo>
                  <a:lnTo>
                    <a:pt x="76" y="0"/>
                  </a:lnTo>
                  <a:lnTo>
                    <a:pt x="76" y="7"/>
                  </a:lnTo>
                  <a:lnTo>
                    <a:pt x="55" y="7"/>
                  </a:lnTo>
                  <a:lnTo>
                    <a:pt x="55" y="0"/>
                  </a:lnTo>
                  <a:close/>
                  <a:moveTo>
                    <a:pt x="83" y="0"/>
                  </a:moveTo>
                  <a:lnTo>
                    <a:pt x="104" y="0"/>
                  </a:lnTo>
                  <a:lnTo>
                    <a:pt x="104" y="7"/>
                  </a:lnTo>
                  <a:lnTo>
                    <a:pt x="83" y="7"/>
                  </a:lnTo>
                  <a:lnTo>
                    <a:pt x="83" y="0"/>
                  </a:lnTo>
                  <a:close/>
                  <a:moveTo>
                    <a:pt x="111" y="0"/>
                  </a:moveTo>
                  <a:lnTo>
                    <a:pt x="131" y="0"/>
                  </a:lnTo>
                  <a:lnTo>
                    <a:pt x="131" y="7"/>
                  </a:lnTo>
                  <a:lnTo>
                    <a:pt x="111" y="7"/>
                  </a:lnTo>
                  <a:lnTo>
                    <a:pt x="111" y="0"/>
                  </a:lnTo>
                  <a:close/>
                  <a:moveTo>
                    <a:pt x="138" y="0"/>
                  </a:moveTo>
                  <a:lnTo>
                    <a:pt x="159" y="0"/>
                  </a:lnTo>
                  <a:lnTo>
                    <a:pt x="159" y="7"/>
                  </a:lnTo>
                  <a:lnTo>
                    <a:pt x="138" y="7"/>
                  </a:lnTo>
                  <a:lnTo>
                    <a:pt x="138" y="0"/>
                  </a:lnTo>
                  <a:close/>
                  <a:moveTo>
                    <a:pt x="166" y="0"/>
                  </a:moveTo>
                  <a:lnTo>
                    <a:pt x="187" y="0"/>
                  </a:lnTo>
                  <a:lnTo>
                    <a:pt x="187" y="7"/>
                  </a:lnTo>
                  <a:lnTo>
                    <a:pt x="166" y="7"/>
                  </a:lnTo>
                  <a:lnTo>
                    <a:pt x="166" y="0"/>
                  </a:lnTo>
                  <a:close/>
                  <a:moveTo>
                    <a:pt x="194" y="0"/>
                  </a:moveTo>
                  <a:lnTo>
                    <a:pt x="215" y="0"/>
                  </a:lnTo>
                  <a:lnTo>
                    <a:pt x="215" y="7"/>
                  </a:lnTo>
                  <a:lnTo>
                    <a:pt x="194" y="7"/>
                  </a:lnTo>
                  <a:lnTo>
                    <a:pt x="194" y="0"/>
                  </a:lnTo>
                  <a:close/>
                  <a:moveTo>
                    <a:pt x="221" y="0"/>
                  </a:moveTo>
                  <a:lnTo>
                    <a:pt x="242" y="0"/>
                  </a:lnTo>
                  <a:lnTo>
                    <a:pt x="242" y="7"/>
                  </a:lnTo>
                  <a:lnTo>
                    <a:pt x="221" y="7"/>
                  </a:lnTo>
                  <a:lnTo>
                    <a:pt x="221" y="0"/>
                  </a:lnTo>
                  <a:close/>
                  <a:moveTo>
                    <a:pt x="249" y="0"/>
                  </a:moveTo>
                  <a:lnTo>
                    <a:pt x="270" y="0"/>
                  </a:lnTo>
                  <a:lnTo>
                    <a:pt x="270" y="7"/>
                  </a:lnTo>
                  <a:lnTo>
                    <a:pt x="249" y="7"/>
                  </a:lnTo>
                  <a:lnTo>
                    <a:pt x="249" y="0"/>
                  </a:lnTo>
                  <a:close/>
                  <a:moveTo>
                    <a:pt x="277" y="0"/>
                  </a:moveTo>
                  <a:lnTo>
                    <a:pt x="298" y="0"/>
                  </a:lnTo>
                  <a:lnTo>
                    <a:pt x="298" y="7"/>
                  </a:lnTo>
                  <a:lnTo>
                    <a:pt x="277" y="7"/>
                  </a:lnTo>
                  <a:lnTo>
                    <a:pt x="277" y="0"/>
                  </a:lnTo>
                  <a:close/>
                  <a:moveTo>
                    <a:pt x="305" y="0"/>
                  </a:moveTo>
                  <a:lnTo>
                    <a:pt x="325" y="0"/>
                  </a:lnTo>
                  <a:lnTo>
                    <a:pt x="325" y="7"/>
                  </a:lnTo>
                  <a:lnTo>
                    <a:pt x="305" y="7"/>
                  </a:lnTo>
                  <a:lnTo>
                    <a:pt x="305" y="0"/>
                  </a:lnTo>
                  <a:close/>
                  <a:moveTo>
                    <a:pt x="332" y="0"/>
                  </a:moveTo>
                  <a:lnTo>
                    <a:pt x="353" y="0"/>
                  </a:lnTo>
                  <a:lnTo>
                    <a:pt x="353" y="7"/>
                  </a:lnTo>
                  <a:lnTo>
                    <a:pt x="332" y="7"/>
                  </a:lnTo>
                  <a:lnTo>
                    <a:pt x="332" y="0"/>
                  </a:lnTo>
                  <a:close/>
                  <a:moveTo>
                    <a:pt x="360" y="0"/>
                  </a:moveTo>
                  <a:lnTo>
                    <a:pt x="381" y="0"/>
                  </a:lnTo>
                  <a:lnTo>
                    <a:pt x="381" y="7"/>
                  </a:lnTo>
                  <a:lnTo>
                    <a:pt x="360" y="7"/>
                  </a:lnTo>
                  <a:lnTo>
                    <a:pt x="360" y="0"/>
                  </a:lnTo>
                  <a:close/>
                  <a:moveTo>
                    <a:pt x="388" y="0"/>
                  </a:moveTo>
                  <a:lnTo>
                    <a:pt x="409" y="0"/>
                  </a:lnTo>
                  <a:lnTo>
                    <a:pt x="409" y="7"/>
                  </a:lnTo>
                  <a:lnTo>
                    <a:pt x="388" y="7"/>
                  </a:lnTo>
                  <a:lnTo>
                    <a:pt x="388" y="0"/>
                  </a:lnTo>
                  <a:close/>
                  <a:moveTo>
                    <a:pt x="415" y="0"/>
                  </a:moveTo>
                  <a:lnTo>
                    <a:pt x="436" y="0"/>
                  </a:lnTo>
                  <a:lnTo>
                    <a:pt x="436" y="7"/>
                  </a:lnTo>
                  <a:lnTo>
                    <a:pt x="415" y="7"/>
                  </a:lnTo>
                  <a:lnTo>
                    <a:pt x="415" y="0"/>
                  </a:lnTo>
                  <a:close/>
                  <a:moveTo>
                    <a:pt x="443" y="0"/>
                  </a:moveTo>
                  <a:lnTo>
                    <a:pt x="464" y="0"/>
                  </a:lnTo>
                  <a:lnTo>
                    <a:pt x="464" y="7"/>
                  </a:lnTo>
                  <a:lnTo>
                    <a:pt x="443" y="7"/>
                  </a:lnTo>
                  <a:lnTo>
                    <a:pt x="443" y="0"/>
                  </a:lnTo>
                  <a:close/>
                  <a:moveTo>
                    <a:pt x="471" y="0"/>
                  </a:moveTo>
                  <a:lnTo>
                    <a:pt x="492" y="0"/>
                  </a:lnTo>
                  <a:lnTo>
                    <a:pt x="492" y="7"/>
                  </a:lnTo>
                  <a:lnTo>
                    <a:pt x="471" y="7"/>
                  </a:lnTo>
                  <a:lnTo>
                    <a:pt x="471" y="0"/>
                  </a:lnTo>
                  <a:close/>
                  <a:moveTo>
                    <a:pt x="499" y="0"/>
                  </a:moveTo>
                  <a:lnTo>
                    <a:pt x="519" y="0"/>
                  </a:lnTo>
                  <a:lnTo>
                    <a:pt x="519" y="7"/>
                  </a:lnTo>
                  <a:lnTo>
                    <a:pt x="499" y="7"/>
                  </a:lnTo>
                  <a:lnTo>
                    <a:pt x="499" y="0"/>
                  </a:lnTo>
                  <a:close/>
                  <a:moveTo>
                    <a:pt x="526" y="0"/>
                  </a:moveTo>
                  <a:lnTo>
                    <a:pt x="547" y="0"/>
                  </a:lnTo>
                  <a:lnTo>
                    <a:pt x="547" y="7"/>
                  </a:lnTo>
                  <a:lnTo>
                    <a:pt x="526" y="7"/>
                  </a:lnTo>
                  <a:lnTo>
                    <a:pt x="526" y="0"/>
                  </a:lnTo>
                  <a:close/>
                  <a:moveTo>
                    <a:pt x="554" y="0"/>
                  </a:moveTo>
                  <a:lnTo>
                    <a:pt x="575" y="0"/>
                  </a:lnTo>
                  <a:lnTo>
                    <a:pt x="575" y="7"/>
                  </a:lnTo>
                  <a:lnTo>
                    <a:pt x="554" y="7"/>
                  </a:lnTo>
                  <a:lnTo>
                    <a:pt x="554" y="0"/>
                  </a:lnTo>
                  <a:close/>
                  <a:moveTo>
                    <a:pt x="582" y="0"/>
                  </a:moveTo>
                  <a:lnTo>
                    <a:pt x="603" y="0"/>
                  </a:lnTo>
                  <a:lnTo>
                    <a:pt x="603" y="7"/>
                  </a:lnTo>
                  <a:lnTo>
                    <a:pt x="582" y="7"/>
                  </a:lnTo>
                  <a:lnTo>
                    <a:pt x="582" y="0"/>
                  </a:lnTo>
                  <a:close/>
                  <a:moveTo>
                    <a:pt x="610" y="0"/>
                  </a:moveTo>
                  <a:lnTo>
                    <a:pt x="630" y="0"/>
                  </a:lnTo>
                  <a:lnTo>
                    <a:pt x="630" y="7"/>
                  </a:lnTo>
                  <a:lnTo>
                    <a:pt x="610" y="7"/>
                  </a:lnTo>
                  <a:lnTo>
                    <a:pt x="610" y="0"/>
                  </a:lnTo>
                  <a:close/>
                  <a:moveTo>
                    <a:pt x="637" y="0"/>
                  </a:moveTo>
                  <a:lnTo>
                    <a:pt x="658" y="0"/>
                  </a:lnTo>
                  <a:lnTo>
                    <a:pt x="658" y="7"/>
                  </a:lnTo>
                  <a:lnTo>
                    <a:pt x="637" y="7"/>
                  </a:lnTo>
                  <a:lnTo>
                    <a:pt x="637" y="0"/>
                  </a:lnTo>
                  <a:close/>
                  <a:moveTo>
                    <a:pt x="665" y="0"/>
                  </a:moveTo>
                  <a:lnTo>
                    <a:pt x="686" y="0"/>
                  </a:lnTo>
                  <a:lnTo>
                    <a:pt x="686" y="7"/>
                  </a:lnTo>
                  <a:lnTo>
                    <a:pt x="665" y="7"/>
                  </a:lnTo>
                  <a:lnTo>
                    <a:pt x="665" y="0"/>
                  </a:lnTo>
                  <a:close/>
                  <a:moveTo>
                    <a:pt x="693" y="0"/>
                  </a:moveTo>
                  <a:lnTo>
                    <a:pt x="714" y="0"/>
                  </a:lnTo>
                  <a:lnTo>
                    <a:pt x="714" y="7"/>
                  </a:lnTo>
                  <a:lnTo>
                    <a:pt x="693" y="7"/>
                  </a:lnTo>
                  <a:lnTo>
                    <a:pt x="693" y="0"/>
                  </a:lnTo>
                  <a:close/>
                  <a:moveTo>
                    <a:pt x="720" y="0"/>
                  </a:moveTo>
                  <a:lnTo>
                    <a:pt x="741" y="0"/>
                  </a:lnTo>
                  <a:lnTo>
                    <a:pt x="741" y="7"/>
                  </a:lnTo>
                  <a:lnTo>
                    <a:pt x="720" y="7"/>
                  </a:lnTo>
                  <a:lnTo>
                    <a:pt x="720" y="0"/>
                  </a:lnTo>
                  <a:close/>
                  <a:moveTo>
                    <a:pt x="748" y="0"/>
                  </a:moveTo>
                  <a:lnTo>
                    <a:pt x="769" y="0"/>
                  </a:lnTo>
                  <a:lnTo>
                    <a:pt x="769" y="7"/>
                  </a:lnTo>
                  <a:lnTo>
                    <a:pt x="748" y="7"/>
                  </a:lnTo>
                  <a:lnTo>
                    <a:pt x="748" y="0"/>
                  </a:lnTo>
                  <a:close/>
                  <a:moveTo>
                    <a:pt x="776" y="0"/>
                  </a:moveTo>
                  <a:lnTo>
                    <a:pt x="797" y="0"/>
                  </a:lnTo>
                  <a:lnTo>
                    <a:pt x="797" y="7"/>
                  </a:lnTo>
                  <a:lnTo>
                    <a:pt x="776" y="7"/>
                  </a:lnTo>
                  <a:lnTo>
                    <a:pt x="776" y="0"/>
                  </a:lnTo>
                  <a:close/>
                  <a:moveTo>
                    <a:pt x="804" y="0"/>
                  </a:moveTo>
                  <a:lnTo>
                    <a:pt x="824" y="0"/>
                  </a:lnTo>
                  <a:lnTo>
                    <a:pt x="824" y="7"/>
                  </a:lnTo>
                  <a:lnTo>
                    <a:pt x="804" y="7"/>
                  </a:lnTo>
                  <a:lnTo>
                    <a:pt x="804" y="0"/>
                  </a:lnTo>
                  <a:close/>
                  <a:moveTo>
                    <a:pt x="831" y="0"/>
                  </a:moveTo>
                  <a:lnTo>
                    <a:pt x="852" y="0"/>
                  </a:lnTo>
                  <a:lnTo>
                    <a:pt x="852" y="7"/>
                  </a:lnTo>
                  <a:lnTo>
                    <a:pt x="831" y="7"/>
                  </a:lnTo>
                  <a:lnTo>
                    <a:pt x="831" y="0"/>
                  </a:lnTo>
                  <a:close/>
                  <a:moveTo>
                    <a:pt x="859" y="0"/>
                  </a:moveTo>
                  <a:lnTo>
                    <a:pt x="880" y="0"/>
                  </a:lnTo>
                  <a:lnTo>
                    <a:pt x="880" y="7"/>
                  </a:lnTo>
                  <a:lnTo>
                    <a:pt x="859" y="7"/>
                  </a:lnTo>
                  <a:lnTo>
                    <a:pt x="859" y="0"/>
                  </a:lnTo>
                  <a:close/>
                  <a:moveTo>
                    <a:pt x="887" y="0"/>
                  </a:moveTo>
                  <a:lnTo>
                    <a:pt x="907" y="0"/>
                  </a:lnTo>
                  <a:lnTo>
                    <a:pt x="907" y="7"/>
                  </a:lnTo>
                  <a:lnTo>
                    <a:pt x="887" y="7"/>
                  </a:lnTo>
                  <a:lnTo>
                    <a:pt x="887" y="0"/>
                  </a:lnTo>
                  <a:close/>
                  <a:moveTo>
                    <a:pt x="914" y="0"/>
                  </a:moveTo>
                  <a:lnTo>
                    <a:pt x="935" y="0"/>
                  </a:lnTo>
                  <a:lnTo>
                    <a:pt x="935" y="7"/>
                  </a:lnTo>
                  <a:lnTo>
                    <a:pt x="914" y="7"/>
                  </a:lnTo>
                  <a:lnTo>
                    <a:pt x="914" y="0"/>
                  </a:lnTo>
                  <a:close/>
                  <a:moveTo>
                    <a:pt x="942" y="0"/>
                  </a:moveTo>
                  <a:lnTo>
                    <a:pt x="963" y="0"/>
                  </a:lnTo>
                  <a:lnTo>
                    <a:pt x="963" y="7"/>
                  </a:lnTo>
                  <a:lnTo>
                    <a:pt x="942" y="7"/>
                  </a:lnTo>
                  <a:lnTo>
                    <a:pt x="942" y="0"/>
                  </a:lnTo>
                  <a:close/>
                  <a:moveTo>
                    <a:pt x="970" y="0"/>
                  </a:moveTo>
                  <a:lnTo>
                    <a:pt x="991" y="0"/>
                  </a:lnTo>
                  <a:lnTo>
                    <a:pt x="991" y="7"/>
                  </a:lnTo>
                  <a:lnTo>
                    <a:pt x="970" y="7"/>
                  </a:lnTo>
                  <a:lnTo>
                    <a:pt x="970" y="0"/>
                  </a:lnTo>
                  <a:close/>
                  <a:moveTo>
                    <a:pt x="998" y="0"/>
                  </a:moveTo>
                  <a:lnTo>
                    <a:pt x="1018" y="0"/>
                  </a:lnTo>
                  <a:lnTo>
                    <a:pt x="1018" y="7"/>
                  </a:lnTo>
                  <a:lnTo>
                    <a:pt x="998" y="7"/>
                  </a:lnTo>
                  <a:lnTo>
                    <a:pt x="998" y="0"/>
                  </a:lnTo>
                  <a:close/>
                  <a:moveTo>
                    <a:pt x="1025" y="0"/>
                  </a:moveTo>
                  <a:lnTo>
                    <a:pt x="1046" y="0"/>
                  </a:lnTo>
                  <a:lnTo>
                    <a:pt x="1046" y="7"/>
                  </a:lnTo>
                  <a:lnTo>
                    <a:pt x="1025" y="7"/>
                  </a:lnTo>
                  <a:lnTo>
                    <a:pt x="1025" y="0"/>
                  </a:lnTo>
                  <a:close/>
                  <a:moveTo>
                    <a:pt x="1053" y="0"/>
                  </a:moveTo>
                  <a:lnTo>
                    <a:pt x="1074" y="0"/>
                  </a:lnTo>
                  <a:lnTo>
                    <a:pt x="1074" y="7"/>
                  </a:lnTo>
                  <a:lnTo>
                    <a:pt x="1053" y="7"/>
                  </a:lnTo>
                  <a:lnTo>
                    <a:pt x="1053" y="0"/>
                  </a:lnTo>
                  <a:close/>
                  <a:moveTo>
                    <a:pt x="1081" y="0"/>
                  </a:moveTo>
                  <a:lnTo>
                    <a:pt x="1101" y="0"/>
                  </a:lnTo>
                  <a:lnTo>
                    <a:pt x="1101" y="7"/>
                  </a:lnTo>
                  <a:lnTo>
                    <a:pt x="1081" y="7"/>
                  </a:lnTo>
                  <a:lnTo>
                    <a:pt x="1081" y="0"/>
                  </a:lnTo>
                  <a:close/>
                  <a:moveTo>
                    <a:pt x="1109" y="0"/>
                  </a:moveTo>
                  <a:lnTo>
                    <a:pt x="1129" y="0"/>
                  </a:lnTo>
                  <a:lnTo>
                    <a:pt x="1129" y="7"/>
                  </a:lnTo>
                  <a:lnTo>
                    <a:pt x="1109" y="7"/>
                  </a:lnTo>
                  <a:lnTo>
                    <a:pt x="1109" y="0"/>
                  </a:lnTo>
                  <a:close/>
                  <a:moveTo>
                    <a:pt x="1136" y="0"/>
                  </a:moveTo>
                  <a:lnTo>
                    <a:pt x="1157" y="0"/>
                  </a:lnTo>
                  <a:lnTo>
                    <a:pt x="1157" y="7"/>
                  </a:lnTo>
                  <a:lnTo>
                    <a:pt x="1136" y="7"/>
                  </a:lnTo>
                  <a:lnTo>
                    <a:pt x="1136" y="0"/>
                  </a:lnTo>
                  <a:close/>
                  <a:moveTo>
                    <a:pt x="1164" y="0"/>
                  </a:moveTo>
                  <a:lnTo>
                    <a:pt x="1185" y="0"/>
                  </a:lnTo>
                  <a:lnTo>
                    <a:pt x="1185" y="7"/>
                  </a:lnTo>
                  <a:lnTo>
                    <a:pt x="1164" y="7"/>
                  </a:lnTo>
                  <a:lnTo>
                    <a:pt x="1164" y="0"/>
                  </a:lnTo>
                  <a:close/>
                  <a:moveTo>
                    <a:pt x="1192" y="0"/>
                  </a:moveTo>
                  <a:lnTo>
                    <a:pt x="1212" y="0"/>
                  </a:lnTo>
                  <a:lnTo>
                    <a:pt x="1212" y="7"/>
                  </a:lnTo>
                  <a:lnTo>
                    <a:pt x="1192" y="7"/>
                  </a:lnTo>
                  <a:lnTo>
                    <a:pt x="1192" y="0"/>
                  </a:lnTo>
                  <a:close/>
                  <a:moveTo>
                    <a:pt x="1219" y="0"/>
                  </a:moveTo>
                  <a:lnTo>
                    <a:pt x="1240" y="0"/>
                  </a:lnTo>
                  <a:lnTo>
                    <a:pt x="1240" y="7"/>
                  </a:lnTo>
                  <a:lnTo>
                    <a:pt x="1219" y="7"/>
                  </a:lnTo>
                  <a:lnTo>
                    <a:pt x="1219" y="0"/>
                  </a:lnTo>
                  <a:close/>
                  <a:moveTo>
                    <a:pt x="1247" y="0"/>
                  </a:moveTo>
                  <a:lnTo>
                    <a:pt x="1268" y="0"/>
                  </a:lnTo>
                  <a:lnTo>
                    <a:pt x="1268" y="7"/>
                  </a:lnTo>
                  <a:lnTo>
                    <a:pt x="1247" y="7"/>
                  </a:lnTo>
                  <a:lnTo>
                    <a:pt x="1247" y="0"/>
                  </a:lnTo>
                  <a:close/>
                  <a:moveTo>
                    <a:pt x="1275" y="0"/>
                  </a:moveTo>
                  <a:lnTo>
                    <a:pt x="1296" y="0"/>
                  </a:lnTo>
                  <a:lnTo>
                    <a:pt x="1296" y="7"/>
                  </a:lnTo>
                  <a:lnTo>
                    <a:pt x="1275" y="7"/>
                  </a:lnTo>
                  <a:lnTo>
                    <a:pt x="1275" y="0"/>
                  </a:lnTo>
                  <a:close/>
                  <a:moveTo>
                    <a:pt x="1302" y="0"/>
                  </a:moveTo>
                  <a:lnTo>
                    <a:pt x="1323" y="0"/>
                  </a:lnTo>
                  <a:lnTo>
                    <a:pt x="1323" y="7"/>
                  </a:lnTo>
                  <a:lnTo>
                    <a:pt x="1302" y="7"/>
                  </a:lnTo>
                  <a:lnTo>
                    <a:pt x="1302" y="0"/>
                  </a:lnTo>
                  <a:close/>
                  <a:moveTo>
                    <a:pt x="1330" y="0"/>
                  </a:moveTo>
                  <a:lnTo>
                    <a:pt x="1351" y="0"/>
                  </a:lnTo>
                  <a:lnTo>
                    <a:pt x="1351" y="7"/>
                  </a:lnTo>
                  <a:lnTo>
                    <a:pt x="1330" y="7"/>
                  </a:lnTo>
                  <a:lnTo>
                    <a:pt x="1330" y="0"/>
                  </a:lnTo>
                  <a:close/>
                  <a:moveTo>
                    <a:pt x="1358" y="0"/>
                  </a:moveTo>
                  <a:lnTo>
                    <a:pt x="1379" y="0"/>
                  </a:lnTo>
                  <a:lnTo>
                    <a:pt x="1379" y="7"/>
                  </a:lnTo>
                  <a:lnTo>
                    <a:pt x="1358" y="7"/>
                  </a:lnTo>
                  <a:lnTo>
                    <a:pt x="1358" y="0"/>
                  </a:lnTo>
                  <a:close/>
                  <a:moveTo>
                    <a:pt x="1386" y="0"/>
                  </a:moveTo>
                  <a:lnTo>
                    <a:pt x="1406" y="0"/>
                  </a:lnTo>
                  <a:lnTo>
                    <a:pt x="1406" y="7"/>
                  </a:lnTo>
                  <a:lnTo>
                    <a:pt x="1386" y="7"/>
                  </a:lnTo>
                  <a:lnTo>
                    <a:pt x="1386" y="0"/>
                  </a:lnTo>
                  <a:close/>
                  <a:moveTo>
                    <a:pt x="1413" y="0"/>
                  </a:moveTo>
                  <a:lnTo>
                    <a:pt x="1434" y="0"/>
                  </a:lnTo>
                  <a:lnTo>
                    <a:pt x="1434" y="7"/>
                  </a:lnTo>
                  <a:lnTo>
                    <a:pt x="1413" y="7"/>
                  </a:lnTo>
                  <a:lnTo>
                    <a:pt x="1413" y="0"/>
                  </a:lnTo>
                  <a:close/>
                  <a:moveTo>
                    <a:pt x="1441" y="0"/>
                  </a:moveTo>
                  <a:lnTo>
                    <a:pt x="1462" y="0"/>
                  </a:lnTo>
                  <a:lnTo>
                    <a:pt x="1462" y="7"/>
                  </a:lnTo>
                  <a:lnTo>
                    <a:pt x="1441" y="7"/>
                  </a:lnTo>
                  <a:lnTo>
                    <a:pt x="1441" y="0"/>
                  </a:lnTo>
                  <a:close/>
                  <a:moveTo>
                    <a:pt x="1469" y="0"/>
                  </a:moveTo>
                  <a:lnTo>
                    <a:pt x="1490" y="0"/>
                  </a:lnTo>
                  <a:lnTo>
                    <a:pt x="1490" y="7"/>
                  </a:lnTo>
                  <a:lnTo>
                    <a:pt x="1469" y="7"/>
                  </a:lnTo>
                  <a:lnTo>
                    <a:pt x="1469" y="0"/>
                  </a:lnTo>
                  <a:close/>
                  <a:moveTo>
                    <a:pt x="1496" y="0"/>
                  </a:moveTo>
                  <a:lnTo>
                    <a:pt x="1517" y="0"/>
                  </a:lnTo>
                  <a:lnTo>
                    <a:pt x="1517" y="7"/>
                  </a:lnTo>
                  <a:lnTo>
                    <a:pt x="1496" y="7"/>
                  </a:lnTo>
                  <a:lnTo>
                    <a:pt x="1496" y="0"/>
                  </a:lnTo>
                  <a:close/>
                  <a:moveTo>
                    <a:pt x="1524" y="0"/>
                  </a:moveTo>
                  <a:lnTo>
                    <a:pt x="1545" y="0"/>
                  </a:lnTo>
                  <a:lnTo>
                    <a:pt x="1545" y="7"/>
                  </a:lnTo>
                  <a:lnTo>
                    <a:pt x="1524" y="7"/>
                  </a:lnTo>
                  <a:lnTo>
                    <a:pt x="1524" y="0"/>
                  </a:lnTo>
                  <a:close/>
                  <a:moveTo>
                    <a:pt x="1552" y="0"/>
                  </a:moveTo>
                  <a:lnTo>
                    <a:pt x="1573" y="0"/>
                  </a:lnTo>
                  <a:lnTo>
                    <a:pt x="1573" y="7"/>
                  </a:lnTo>
                  <a:lnTo>
                    <a:pt x="1552" y="7"/>
                  </a:lnTo>
                  <a:lnTo>
                    <a:pt x="1552" y="0"/>
                  </a:lnTo>
                  <a:close/>
                  <a:moveTo>
                    <a:pt x="1580" y="0"/>
                  </a:moveTo>
                  <a:lnTo>
                    <a:pt x="1600" y="0"/>
                  </a:lnTo>
                  <a:lnTo>
                    <a:pt x="1600" y="7"/>
                  </a:lnTo>
                  <a:lnTo>
                    <a:pt x="1580" y="7"/>
                  </a:lnTo>
                  <a:lnTo>
                    <a:pt x="1580" y="0"/>
                  </a:lnTo>
                  <a:close/>
                  <a:moveTo>
                    <a:pt x="1607" y="0"/>
                  </a:moveTo>
                  <a:lnTo>
                    <a:pt x="1628" y="0"/>
                  </a:lnTo>
                  <a:lnTo>
                    <a:pt x="1628" y="7"/>
                  </a:lnTo>
                  <a:lnTo>
                    <a:pt x="1607" y="7"/>
                  </a:lnTo>
                  <a:lnTo>
                    <a:pt x="1607" y="0"/>
                  </a:lnTo>
                  <a:close/>
                  <a:moveTo>
                    <a:pt x="1635" y="0"/>
                  </a:moveTo>
                  <a:lnTo>
                    <a:pt x="1656" y="0"/>
                  </a:lnTo>
                  <a:lnTo>
                    <a:pt x="1656" y="7"/>
                  </a:lnTo>
                  <a:lnTo>
                    <a:pt x="1635" y="7"/>
                  </a:lnTo>
                  <a:lnTo>
                    <a:pt x="1635" y="0"/>
                  </a:lnTo>
                  <a:close/>
                  <a:moveTo>
                    <a:pt x="1663" y="0"/>
                  </a:moveTo>
                  <a:lnTo>
                    <a:pt x="1684" y="0"/>
                  </a:lnTo>
                  <a:lnTo>
                    <a:pt x="1684" y="7"/>
                  </a:lnTo>
                  <a:lnTo>
                    <a:pt x="1663" y="7"/>
                  </a:lnTo>
                  <a:lnTo>
                    <a:pt x="1663" y="0"/>
                  </a:lnTo>
                  <a:close/>
                  <a:moveTo>
                    <a:pt x="1691" y="0"/>
                  </a:moveTo>
                  <a:lnTo>
                    <a:pt x="1711" y="0"/>
                  </a:lnTo>
                  <a:lnTo>
                    <a:pt x="1711" y="7"/>
                  </a:lnTo>
                  <a:lnTo>
                    <a:pt x="1691" y="7"/>
                  </a:lnTo>
                  <a:lnTo>
                    <a:pt x="1691" y="0"/>
                  </a:lnTo>
                  <a:close/>
                  <a:moveTo>
                    <a:pt x="1718" y="0"/>
                  </a:moveTo>
                  <a:lnTo>
                    <a:pt x="1739" y="0"/>
                  </a:lnTo>
                  <a:lnTo>
                    <a:pt x="1739" y="7"/>
                  </a:lnTo>
                  <a:lnTo>
                    <a:pt x="1718" y="7"/>
                  </a:lnTo>
                  <a:lnTo>
                    <a:pt x="1718" y="0"/>
                  </a:lnTo>
                  <a:close/>
                  <a:moveTo>
                    <a:pt x="1746" y="0"/>
                  </a:moveTo>
                  <a:lnTo>
                    <a:pt x="1767" y="0"/>
                  </a:lnTo>
                  <a:lnTo>
                    <a:pt x="1767" y="7"/>
                  </a:lnTo>
                  <a:lnTo>
                    <a:pt x="1746" y="7"/>
                  </a:lnTo>
                  <a:lnTo>
                    <a:pt x="1746" y="0"/>
                  </a:lnTo>
                  <a:close/>
                  <a:moveTo>
                    <a:pt x="1774" y="0"/>
                  </a:moveTo>
                  <a:lnTo>
                    <a:pt x="1795" y="0"/>
                  </a:lnTo>
                  <a:lnTo>
                    <a:pt x="1795" y="7"/>
                  </a:lnTo>
                  <a:lnTo>
                    <a:pt x="1774" y="7"/>
                  </a:lnTo>
                  <a:lnTo>
                    <a:pt x="1774" y="0"/>
                  </a:lnTo>
                  <a:close/>
                  <a:moveTo>
                    <a:pt x="1801" y="0"/>
                  </a:moveTo>
                  <a:lnTo>
                    <a:pt x="1822" y="0"/>
                  </a:lnTo>
                  <a:lnTo>
                    <a:pt x="1822" y="7"/>
                  </a:lnTo>
                  <a:lnTo>
                    <a:pt x="1801" y="7"/>
                  </a:lnTo>
                  <a:lnTo>
                    <a:pt x="1801" y="0"/>
                  </a:lnTo>
                  <a:close/>
                  <a:moveTo>
                    <a:pt x="1829" y="0"/>
                  </a:moveTo>
                  <a:lnTo>
                    <a:pt x="1850" y="0"/>
                  </a:lnTo>
                  <a:lnTo>
                    <a:pt x="1850" y="7"/>
                  </a:lnTo>
                  <a:lnTo>
                    <a:pt x="1829" y="7"/>
                  </a:lnTo>
                  <a:lnTo>
                    <a:pt x="1829" y="0"/>
                  </a:lnTo>
                  <a:close/>
                  <a:moveTo>
                    <a:pt x="1857" y="0"/>
                  </a:moveTo>
                  <a:lnTo>
                    <a:pt x="1878" y="0"/>
                  </a:lnTo>
                  <a:lnTo>
                    <a:pt x="1878" y="7"/>
                  </a:lnTo>
                  <a:lnTo>
                    <a:pt x="1857" y="7"/>
                  </a:lnTo>
                  <a:lnTo>
                    <a:pt x="1857" y="0"/>
                  </a:lnTo>
                  <a:close/>
                  <a:moveTo>
                    <a:pt x="1885" y="0"/>
                  </a:moveTo>
                  <a:lnTo>
                    <a:pt x="1905" y="0"/>
                  </a:lnTo>
                  <a:lnTo>
                    <a:pt x="1905" y="7"/>
                  </a:lnTo>
                  <a:lnTo>
                    <a:pt x="1885" y="7"/>
                  </a:lnTo>
                  <a:lnTo>
                    <a:pt x="1885" y="0"/>
                  </a:lnTo>
                  <a:close/>
                  <a:moveTo>
                    <a:pt x="1912" y="0"/>
                  </a:moveTo>
                  <a:lnTo>
                    <a:pt x="1933" y="0"/>
                  </a:lnTo>
                  <a:lnTo>
                    <a:pt x="1933" y="7"/>
                  </a:lnTo>
                  <a:lnTo>
                    <a:pt x="1912" y="7"/>
                  </a:lnTo>
                  <a:lnTo>
                    <a:pt x="1912" y="0"/>
                  </a:lnTo>
                  <a:close/>
                  <a:moveTo>
                    <a:pt x="1940" y="0"/>
                  </a:moveTo>
                  <a:lnTo>
                    <a:pt x="1961" y="0"/>
                  </a:lnTo>
                  <a:lnTo>
                    <a:pt x="1961" y="7"/>
                  </a:lnTo>
                  <a:lnTo>
                    <a:pt x="1940" y="7"/>
                  </a:lnTo>
                  <a:lnTo>
                    <a:pt x="1940" y="0"/>
                  </a:lnTo>
                  <a:close/>
                  <a:moveTo>
                    <a:pt x="1968" y="0"/>
                  </a:moveTo>
                  <a:lnTo>
                    <a:pt x="1989" y="0"/>
                  </a:lnTo>
                  <a:lnTo>
                    <a:pt x="1989" y="7"/>
                  </a:lnTo>
                  <a:lnTo>
                    <a:pt x="1968" y="7"/>
                  </a:lnTo>
                  <a:lnTo>
                    <a:pt x="1968" y="0"/>
                  </a:lnTo>
                  <a:close/>
                  <a:moveTo>
                    <a:pt x="1995" y="0"/>
                  </a:moveTo>
                  <a:lnTo>
                    <a:pt x="2016" y="0"/>
                  </a:lnTo>
                  <a:lnTo>
                    <a:pt x="2016" y="7"/>
                  </a:lnTo>
                  <a:lnTo>
                    <a:pt x="1995" y="7"/>
                  </a:lnTo>
                  <a:lnTo>
                    <a:pt x="1995" y="0"/>
                  </a:lnTo>
                  <a:close/>
                  <a:moveTo>
                    <a:pt x="2023" y="0"/>
                  </a:moveTo>
                  <a:lnTo>
                    <a:pt x="2044" y="0"/>
                  </a:lnTo>
                  <a:lnTo>
                    <a:pt x="2044" y="7"/>
                  </a:lnTo>
                  <a:lnTo>
                    <a:pt x="2023" y="7"/>
                  </a:lnTo>
                  <a:lnTo>
                    <a:pt x="2023" y="0"/>
                  </a:lnTo>
                  <a:close/>
                  <a:moveTo>
                    <a:pt x="2051" y="0"/>
                  </a:moveTo>
                  <a:lnTo>
                    <a:pt x="2072" y="0"/>
                  </a:lnTo>
                  <a:lnTo>
                    <a:pt x="2072" y="7"/>
                  </a:lnTo>
                  <a:lnTo>
                    <a:pt x="2051" y="7"/>
                  </a:lnTo>
                  <a:lnTo>
                    <a:pt x="2051" y="0"/>
                  </a:lnTo>
                  <a:close/>
                  <a:moveTo>
                    <a:pt x="2079" y="0"/>
                  </a:moveTo>
                  <a:lnTo>
                    <a:pt x="2099" y="0"/>
                  </a:lnTo>
                  <a:lnTo>
                    <a:pt x="2099" y="7"/>
                  </a:lnTo>
                  <a:lnTo>
                    <a:pt x="2079" y="7"/>
                  </a:lnTo>
                  <a:lnTo>
                    <a:pt x="2079" y="0"/>
                  </a:lnTo>
                  <a:close/>
                  <a:moveTo>
                    <a:pt x="2106" y="0"/>
                  </a:moveTo>
                  <a:lnTo>
                    <a:pt x="2127" y="0"/>
                  </a:lnTo>
                  <a:lnTo>
                    <a:pt x="2127" y="7"/>
                  </a:lnTo>
                  <a:lnTo>
                    <a:pt x="2106" y="7"/>
                  </a:lnTo>
                  <a:lnTo>
                    <a:pt x="2106" y="0"/>
                  </a:lnTo>
                  <a:close/>
                  <a:moveTo>
                    <a:pt x="2134" y="0"/>
                  </a:moveTo>
                  <a:lnTo>
                    <a:pt x="2155" y="0"/>
                  </a:lnTo>
                  <a:lnTo>
                    <a:pt x="2155" y="7"/>
                  </a:lnTo>
                  <a:lnTo>
                    <a:pt x="2134" y="7"/>
                  </a:lnTo>
                  <a:lnTo>
                    <a:pt x="2134" y="0"/>
                  </a:lnTo>
                  <a:close/>
                  <a:moveTo>
                    <a:pt x="2162" y="0"/>
                  </a:moveTo>
                  <a:lnTo>
                    <a:pt x="2183" y="0"/>
                  </a:lnTo>
                  <a:lnTo>
                    <a:pt x="2183" y="7"/>
                  </a:lnTo>
                  <a:lnTo>
                    <a:pt x="2162" y="7"/>
                  </a:lnTo>
                  <a:lnTo>
                    <a:pt x="2162" y="0"/>
                  </a:lnTo>
                  <a:close/>
                  <a:moveTo>
                    <a:pt x="2190" y="0"/>
                  </a:moveTo>
                  <a:lnTo>
                    <a:pt x="2210" y="0"/>
                  </a:lnTo>
                  <a:lnTo>
                    <a:pt x="2210" y="7"/>
                  </a:lnTo>
                  <a:lnTo>
                    <a:pt x="2190" y="7"/>
                  </a:lnTo>
                  <a:lnTo>
                    <a:pt x="2190" y="0"/>
                  </a:lnTo>
                  <a:close/>
                  <a:moveTo>
                    <a:pt x="2217" y="0"/>
                  </a:moveTo>
                  <a:lnTo>
                    <a:pt x="2238" y="0"/>
                  </a:lnTo>
                  <a:lnTo>
                    <a:pt x="2238" y="7"/>
                  </a:lnTo>
                  <a:lnTo>
                    <a:pt x="2217" y="7"/>
                  </a:lnTo>
                  <a:lnTo>
                    <a:pt x="2217" y="0"/>
                  </a:lnTo>
                  <a:close/>
                  <a:moveTo>
                    <a:pt x="2245" y="0"/>
                  </a:moveTo>
                  <a:lnTo>
                    <a:pt x="2266" y="0"/>
                  </a:lnTo>
                  <a:lnTo>
                    <a:pt x="2266" y="7"/>
                  </a:lnTo>
                  <a:lnTo>
                    <a:pt x="2245" y="7"/>
                  </a:lnTo>
                  <a:lnTo>
                    <a:pt x="2245" y="0"/>
                  </a:lnTo>
                  <a:close/>
                  <a:moveTo>
                    <a:pt x="2273" y="0"/>
                  </a:moveTo>
                  <a:lnTo>
                    <a:pt x="2294" y="0"/>
                  </a:lnTo>
                  <a:lnTo>
                    <a:pt x="2294" y="7"/>
                  </a:lnTo>
                  <a:lnTo>
                    <a:pt x="2273" y="7"/>
                  </a:lnTo>
                  <a:lnTo>
                    <a:pt x="2273" y="0"/>
                  </a:lnTo>
                  <a:close/>
                  <a:moveTo>
                    <a:pt x="2300" y="0"/>
                  </a:moveTo>
                  <a:lnTo>
                    <a:pt x="2321" y="0"/>
                  </a:lnTo>
                  <a:lnTo>
                    <a:pt x="2321" y="7"/>
                  </a:lnTo>
                  <a:lnTo>
                    <a:pt x="2300" y="7"/>
                  </a:lnTo>
                  <a:lnTo>
                    <a:pt x="2300" y="0"/>
                  </a:lnTo>
                  <a:close/>
                  <a:moveTo>
                    <a:pt x="2328" y="0"/>
                  </a:moveTo>
                  <a:lnTo>
                    <a:pt x="2349" y="0"/>
                  </a:lnTo>
                  <a:lnTo>
                    <a:pt x="2349" y="7"/>
                  </a:lnTo>
                  <a:lnTo>
                    <a:pt x="2328" y="7"/>
                  </a:lnTo>
                  <a:lnTo>
                    <a:pt x="2328" y="0"/>
                  </a:lnTo>
                  <a:close/>
                  <a:moveTo>
                    <a:pt x="2356" y="0"/>
                  </a:moveTo>
                  <a:lnTo>
                    <a:pt x="2377" y="0"/>
                  </a:lnTo>
                  <a:lnTo>
                    <a:pt x="2377" y="7"/>
                  </a:lnTo>
                  <a:lnTo>
                    <a:pt x="2356" y="7"/>
                  </a:lnTo>
                  <a:lnTo>
                    <a:pt x="2356" y="0"/>
                  </a:lnTo>
                  <a:close/>
                  <a:moveTo>
                    <a:pt x="2384" y="0"/>
                  </a:moveTo>
                  <a:lnTo>
                    <a:pt x="2404" y="0"/>
                  </a:lnTo>
                  <a:lnTo>
                    <a:pt x="2404" y="7"/>
                  </a:lnTo>
                  <a:lnTo>
                    <a:pt x="2384" y="7"/>
                  </a:lnTo>
                  <a:lnTo>
                    <a:pt x="2384" y="0"/>
                  </a:lnTo>
                  <a:close/>
                  <a:moveTo>
                    <a:pt x="2411" y="0"/>
                  </a:moveTo>
                  <a:lnTo>
                    <a:pt x="2432" y="0"/>
                  </a:lnTo>
                  <a:lnTo>
                    <a:pt x="2432" y="7"/>
                  </a:lnTo>
                  <a:lnTo>
                    <a:pt x="2411" y="7"/>
                  </a:lnTo>
                  <a:lnTo>
                    <a:pt x="2411" y="0"/>
                  </a:lnTo>
                  <a:close/>
                  <a:moveTo>
                    <a:pt x="2439" y="0"/>
                  </a:moveTo>
                  <a:lnTo>
                    <a:pt x="2460" y="0"/>
                  </a:lnTo>
                  <a:lnTo>
                    <a:pt x="2460" y="7"/>
                  </a:lnTo>
                  <a:lnTo>
                    <a:pt x="2439" y="7"/>
                  </a:lnTo>
                  <a:lnTo>
                    <a:pt x="2439" y="0"/>
                  </a:lnTo>
                  <a:close/>
                  <a:moveTo>
                    <a:pt x="2467" y="0"/>
                  </a:moveTo>
                  <a:lnTo>
                    <a:pt x="2487" y="0"/>
                  </a:lnTo>
                  <a:lnTo>
                    <a:pt x="2487" y="7"/>
                  </a:lnTo>
                  <a:lnTo>
                    <a:pt x="2467" y="7"/>
                  </a:lnTo>
                  <a:lnTo>
                    <a:pt x="2467" y="0"/>
                  </a:lnTo>
                  <a:close/>
                  <a:moveTo>
                    <a:pt x="2494" y="0"/>
                  </a:moveTo>
                  <a:lnTo>
                    <a:pt x="2515" y="0"/>
                  </a:lnTo>
                  <a:lnTo>
                    <a:pt x="2515" y="7"/>
                  </a:lnTo>
                  <a:lnTo>
                    <a:pt x="2494" y="7"/>
                  </a:lnTo>
                  <a:lnTo>
                    <a:pt x="2494" y="0"/>
                  </a:lnTo>
                  <a:close/>
                  <a:moveTo>
                    <a:pt x="2522" y="0"/>
                  </a:moveTo>
                  <a:lnTo>
                    <a:pt x="2543" y="0"/>
                  </a:lnTo>
                  <a:lnTo>
                    <a:pt x="2543" y="7"/>
                  </a:lnTo>
                  <a:lnTo>
                    <a:pt x="2522" y="7"/>
                  </a:lnTo>
                  <a:lnTo>
                    <a:pt x="2522" y="0"/>
                  </a:lnTo>
                  <a:close/>
                  <a:moveTo>
                    <a:pt x="2550" y="0"/>
                  </a:moveTo>
                  <a:lnTo>
                    <a:pt x="2571" y="0"/>
                  </a:lnTo>
                  <a:lnTo>
                    <a:pt x="2571" y="7"/>
                  </a:lnTo>
                  <a:lnTo>
                    <a:pt x="2550" y="7"/>
                  </a:lnTo>
                  <a:lnTo>
                    <a:pt x="2550" y="0"/>
                  </a:lnTo>
                  <a:close/>
                  <a:moveTo>
                    <a:pt x="2578" y="0"/>
                  </a:moveTo>
                  <a:lnTo>
                    <a:pt x="2598" y="0"/>
                  </a:lnTo>
                  <a:lnTo>
                    <a:pt x="2598" y="7"/>
                  </a:lnTo>
                  <a:lnTo>
                    <a:pt x="2578" y="7"/>
                  </a:lnTo>
                  <a:lnTo>
                    <a:pt x="2578" y="0"/>
                  </a:lnTo>
                  <a:close/>
                  <a:moveTo>
                    <a:pt x="2605" y="0"/>
                  </a:moveTo>
                  <a:lnTo>
                    <a:pt x="2626" y="0"/>
                  </a:lnTo>
                  <a:lnTo>
                    <a:pt x="2626" y="7"/>
                  </a:lnTo>
                  <a:lnTo>
                    <a:pt x="2605" y="7"/>
                  </a:lnTo>
                  <a:lnTo>
                    <a:pt x="2605" y="0"/>
                  </a:lnTo>
                  <a:close/>
                  <a:moveTo>
                    <a:pt x="2633" y="0"/>
                  </a:moveTo>
                  <a:lnTo>
                    <a:pt x="2654" y="0"/>
                  </a:lnTo>
                  <a:lnTo>
                    <a:pt x="2654" y="7"/>
                  </a:lnTo>
                  <a:lnTo>
                    <a:pt x="2633" y="7"/>
                  </a:lnTo>
                  <a:lnTo>
                    <a:pt x="2633" y="0"/>
                  </a:lnTo>
                  <a:close/>
                  <a:moveTo>
                    <a:pt x="2661" y="0"/>
                  </a:moveTo>
                  <a:lnTo>
                    <a:pt x="2681" y="0"/>
                  </a:lnTo>
                  <a:lnTo>
                    <a:pt x="2681" y="7"/>
                  </a:lnTo>
                  <a:lnTo>
                    <a:pt x="2661" y="7"/>
                  </a:lnTo>
                  <a:lnTo>
                    <a:pt x="2661" y="0"/>
                  </a:lnTo>
                  <a:close/>
                  <a:moveTo>
                    <a:pt x="2689" y="0"/>
                  </a:moveTo>
                  <a:lnTo>
                    <a:pt x="2709" y="0"/>
                  </a:lnTo>
                  <a:lnTo>
                    <a:pt x="2709" y="7"/>
                  </a:lnTo>
                  <a:lnTo>
                    <a:pt x="2689" y="7"/>
                  </a:lnTo>
                  <a:lnTo>
                    <a:pt x="2689" y="0"/>
                  </a:lnTo>
                  <a:close/>
                  <a:moveTo>
                    <a:pt x="2716" y="0"/>
                  </a:moveTo>
                  <a:lnTo>
                    <a:pt x="2737" y="0"/>
                  </a:lnTo>
                  <a:lnTo>
                    <a:pt x="2737" y="7"/>
                  </a:lnTo>
                  <a:lnTo>
                    <a:pt x="2716" y="7"/>
                  </a:lnTo>
                  <a:lnTo>
                    <a:pt x="2716" y="0"/>
                  </a:lnTo>
                  <a:close/>
                  <a:moveTo>
                    <a:pt x="2744" y="0"/>
                  </a:moveTo>
                  <a:lnTo>
                    <a:pt x="2765" y="0"/>
                  </a:lnTo>
                  <a:lnTo>
                    <a:pt x="2765" y="7"/>
                  </a:lnTo>
                  <a:lnTo>
                    <a:pt x="2744" y="7"/>
                  </a:lnTo>
                  <a:lnTo>
                    <a:pt x="2744" y="0"/>
                  </a:lnTo>
                  <a:close/>
                  <a:moveTo>
                    <a:pt x="2772" y="0"/>
                  </a:moveTo>
                  <a:lnTo>
                    <a:pt x="2792" y="0"/>
                  </a:lnTo>
                  <a:lnTo>
                    <a:pt x="2792" y="7"/>
                  </a:lnTo>
                  <a:lnTo>
                    <a:pt x="2772" y="7"/>
                  </a:lnTo>
                  <a:lnTo>
                    <a:pt x="2772" y="0"/>
                  </a:lnTo>
                  <a:close/>
                  <a:moveTo>
                    <a:pt x="2799" y="0"/>
                  </a:moveTo>
                  <a:lnTo>
                    <a:pt x="2820" y="0"/>
                  </a:lnTo>
                  <a:lnTo>
                    <a:pt x="2820" y="7"/>
                  </a:lnTo>
                  <a:lnTo>
                    <a:pt x="2799" y="7"/>
                  </a:lnTo>
                  <a:lnTo>
                    <a:pt x="2799" y="0"/>
                  </a:lnTo>
                  <a:close/>
                  <a:moveTo>
                    <a:pt x="2827" y="0"/>
                  </a:moveTo>
                  <a:lnTo>
                    <a:pt x="2848" y="0"/>
                  </a:lnTo>
                  <a:lnTo>
                    <a:pt x="2848" y="7"/>
                  </a:lnTo>
                  <a:lnTo>
                    <a:pt x="2827" y="7"/>
                  </a:lnTo>
                  <a:lnTo>
                    <a:pt x="2827" y="0"/>
                  </a:lnTo>
                  <a:close/>
                  <a:moveTo>
                    <a:pt x="2855" y="0"/>
                  </a:moveTo>
                  <a:lnTo>
                    <a:pt x="2876" y="0"/>
                  </a:lnTo>
                  <a:lnTo>
                    <a:pt x="2876" y="7"/>
                  </a:lnTo>
                  <a:lnTo>
                    <a:pt x="2855" y="7"/>
                  </a:lnTo>
                  <a:lnTo>
                    <a:pt x="2855" y="0"/>
                  </a:lnTo>
                  <a:close/>
                  <a:moveTo>
                    <a:pt x="2882" y="0"/>
                  </a:moveTo>
                  <a:lnTo>
                    <a:pt x="2903" y="0"/>
                  </a:lnTo>
                  <a:lnTo>
                    <a:pt x="2903" y="7"/>
                  </a:lnTo>
                  <a:lnTo>
                    <a:pt x="2882" y="7"/>
                  </a:lnTo>
                  <a:lnTo>
                    <a:pt x="2882" y="0"/>
                  </a:lnTo>
                  <a:close/>
                  <a:moveTo>
                    <a:pt x="2910" y="0"/>
                  </a:moveTo>
                  <a:lnTo>
                    <a:pt x="2931" y="0"/>
                  </a:lnTo>
                  <a:lnTo>
                    <a:pt x="2931" y="7"/>
                  </a:lnTo>
                  <a:lnTo>
                    <a:pt x="2910" y="7"/>
                  </a:lnTo>
                  <a:lnTo>
                    <a:pt x="2910" y="0"/>
                  </a:lnTo>
                  <a:close/>
                  <a:moveTo>
                    <a:pt x="2938" y="0"/>
                  </a:moveTo>
                  <a:lnTo>
                    <a:pt x="2959" y="0"/>
                  </a:lnTo>
                  <a:lnTo>
                    <a:pt x="2959" y="7"/>
                  </a:lnTo>
                  <a:lnTo>
                    <a:pt x="2938" y="7"/>
                  </a:lnTo>
                  <a:lnTo>
                    <a:pt x="2938" y="0"/>
                  </a:lnTo>
                  <a:close/>
                  <a:moveTo>
                    <a:pt x="2966" y="0"/>
                  </a:moveTo>
                  <a:lnTo>
                    <a:pt x="2986" y="0"/>
                  </a:lnTo>
                  <a:lnTo>
                    <a:pt x="2986" y="7"/>
                  </a:lnTo>
                  <a:lnTo>
                    <a:pt x="2966" y="7"/>
                  </a:lnTo>
                  <a:lnTo>
                    <a:pt x="2966" y="0"/>
                  </a:lnTo>
                  <a:close/>
                  <a:moveTo>
                    <a:pt x="2993" y="0"/>
                  </a:moveTo>
                  <a:lnTo>
                    <a:pt x="3014" y="0"/>
                  </a:lnTo>
                  <a:lnTo>
                    <a:pt x="3014" y="7"/>
                  </a:lnTo>
                  <a:lnTo>
                    <a:pt x="2993" y="7"/>
                  </a:lnTo>
                  <a:lnTo>
                    <a:pt x="2993" y="0"/>
                  </a:lnTo>
                  <a:close/>
                </a:path>
              </a:pathLst>
            </a:custGeom>
            <a:solidFill>
              <a:srgbClr val="000000"/>
            </a:solidFill>
            <a:ln w="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81" name="Line 49"/>
            <p:cNvSpPr>
              <a:spLocks noChangeShapeType="1"/>
            </p:cNvSpPr>
            <p:nvPr/>
          </p:nvSpPr>
          <p:spPr bwMode="auto">
            <a:xfrm>
              <a:off x="1070" y="3567"/>
              <a:ext cx="879" cy="1"/>
            </a:xfrm>
            <a:prstGeom prst="line">
              <a:avLst/>
            </a:prstGeom>
            <a:noFill/>
            <a:ln w="952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282" name="Rectangle 50"/>
            <p:cNvSpPr>
              <a:spLocks noChangeArrowheads="1"/>
            </p:cNvSpPr>
            <p:nvPr/>
          </p:nvSpPr>
          <p:spPr bwMode="auto">
            <a:xfrm>
              <a:off x="1121" y="3608"/>
              <a:ext cx="364"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サブベンダ</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83" name="Rectangle 51"/>
            <p:cNvSpPr>
              <a:spLocks noChangeArrowheads="1"/>
            </p:cNvSpPr>
            <p:nvPr/>
          </p:nvSpPr>
          <p:spPr bwMode="auto">
            <a:xfrm>
              <a:off x="1121" y="3443"/>
              <a:ext cx="364"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アウトソーサ</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84" name="Rectangle 52"/>
            <p:cNvSpPr>
              <a:spLocks noChangeArrowheads="1"/>
            </p:cNvSpPr>
            <p:nvPr/>
          </p:nvSpPr>
          <p:spPr bwMode="auto">
            <a:xfrm>
              <a:off x="1121" y="3274"/>
              <a:ext cx="364"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元請けベンダ</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85" name="Rectangle 53"/>
            <p:cNvSpPr>
              <a:spLocks noChangeArrowheads="1"/>
            </p:cNvSpPr>
            <p:nvPr/>
          </p:nvSpPr>
          <p:spPr bwMode="auto">
            <a:xfrm>
              <a:off x="444" y="3430"/>
              <a:ext cx="388" cy="1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600" b="0" i="0" u="none" strike="noStrike" cap="none" normalizeH="0" baseline="0" dirty="0">
                  <a:ln>
                    <a:noFill/>
                  </a:ln>
                  <a:solidFill>
                    <a:srgbClr val="000000"/>
                  </a:solidFill>
                  <a:effectLst/>
                  <a:latin typeface="HG創英角ｺﾞｼｯｸUB" pitchFamily="49" charset="-128"/>
                  <a:ea typeface="HG創英角ｺﾞｼｯｸUB" pitchFamily="49" charset="-128"/>
                  <a:cs typeface="ＭＳ Ｐゴシック" pitchFamily="50" charset="-128"/>
                </a:rPr>
                <a:t>ベンダ</a:t>
              </a:r>
              <a:endParaRPr kumimoji="1" 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86" name="Rectangle 54"/>
            <p:cNvSpPr>
              <a:spLocks noChangeArrowheads="1"/>
            </p:cNvSpPr>
            <p:nvPr/>
          </p:nvSpPr>
          <p:spPr bwMode="auto">
            <a:xfrm>
              <a:off x="1121" y="3056"/>
              <a:ext cx="468"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システム子会社</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87" name="Rectangle 55"/>
            <p:cNvSpPr>
              <a:spLocks noChangeArrowheads="1"/>
            </p:cNvSpPr>
            <p:nvPr/>
          </p:nvSpPr>
          <p:spPr bwMode="auto">
            <a:xfrm>
              <a:off x="1121" y="2791"/>
              <a:ext cx="468"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システム開発担当</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88" name="Rectangle 56"/>
            <p:cNvSpPr>
              <a:spLocks noChangeArrowheads="1"/>
            </p:cNvSpPr>
            <p:nvPr/>
          </p:nvSpPr>
          <p:spPr bwMode="auto">
            <a:xfrm>
              <a:off x="1121" y="2526"/>
              <a:ext cx="26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部門長</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89" name="Rectangle 57"/>
            <p:cNvSpPr>
              <a:spLocks noChangeArrowheads="1"/>
            </p:cNvSpPr>
            <p:nvPr/>
          </p:nvSpPr>
          <p:spPr bwMode="auto">
            <a:xfrm>
              <a:off x="398" y="2614"/>
              <a:ext cx="517" cy="3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600" b="0" i="0" u="none" strike="noStrike" cap="none" normalizeH="0" baseline="0" dirty="0">
                  <a:ln>
                    <a:noFill/>
                  </a:ln>
                  <a:solidFill>
                    <a:srgbClr val="000000"/>
                  </a:solidFill>
                  <a:effectLst/>
                  <a:latin typeface="HG創英角ｺﾞｼｯｸUB" pitchFamily="49" charset="-128"/>
                  <a:ea typeface="HG創英角ｺﾞｼｯｸUB" pitchFamily="49" charset="-128"/>
                  <a:cs typeface="ＭＳ Ｐゴシック" pitchFamily="50" charset="-128"/>
                </a:rPr>
                <a:t>情報</a:t>
              </a:r>
              <a:endParaRPr kumimoji="1" lang="ja-JP" altLang="en-US" sz="1600" b="0" i="0" u="none" strike="noStrike" cap="none" normalizeH="0" baseline="0" dirty="0">
                <a:ln>
                  <a:noFill/>
                </a:ln>
                <a:solidFill>
                  <a:srgbClr val="000000"/>
                </a:solidFill>
                <a:effectLst/>
                <a:latin typeface="HG創英角ｺﾞｼｯｸUB" pitchFamily="49" charset="-128"/>
                <a:ea typeface="HG創英角ｺﾞｼｯｸUB" pitchFamily="49"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sz="1600" b="0" i="0" u="none" strike="noStrike" cap="none" normalizeH="0" baseline="0" dirty="0">
                  <a:ln>
                    <a:noFill/>
                  </a:ln>
                  <a:solidFill>
                    <a:srgbClr val="000000"/>
                  </a:solidFill>
                  <a:effectLst/>
                  <a:latin typeface="HG創英角ｺﾞｼｯｸUB" pitchFamily="49" charset="-128"/>
                  <a:ea typeface="HG創英角ｺﾞｼｯｸUB" pitchFamily="49" charset="-128"/>
                  <a:cs typeface="ＭＳ Ｐゴシック" pitchFamily="50" charset="-128"/>
                </a:rPr>
                <a:t>システム</a:t>
              </a:r>
              <a:endParaRPr kumimoji="1" 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90" name="Rectangle 58"/>
            <p:cNvSpPr>
              <a:spLocks noChangeArrowheads="1"/>
            </p:cNvSpPr>
            <p:nvPr/>
          </p:nvSpPr>
          <p:spPr bwMode="auto">
            <a:xfrm>
              <a:off x="398" y="2931"/>
              <a:ext cx="259" cy="1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600" b="0" i="0" u="none" strike="noStrike" cap="none" normalizeH="0" baseline="0" dirty="0">
                  <a:ln>
                    <a:noFill/>
                  </a:ln>
                  <a:solidFill>
                    <a:srgbClr val="000000"/>
                  </a:solidFill>
                  <a:effectLst/>
                  <a:latin typeface="HG創英角ｺﾞｼｯｸUB" pitchFamily="49" charset="-128"/>
                  <a:ea typeface="HG創英角ｺﾞｼｯｸUB" pitchFamily="49" charset="-128"/>
                  <a:cs typeface="ＭＳ Ｐゴシック" pitchFamily="50" charset="-128"/>
                </a:rPr>
                <a:t>部門</a:t>
              </a:r>
              <a:endParaRPr kumimoji="1" 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91" name="Rectangle 59"/>
            <p:cNvSpPr>
              <a:spLocks noChangeArrowheads="1"/>
            </p:cNvSpPr>
            <p:nvPr/>
          </p:nvSpPr>
          <p:spPr bwMode="auto">
            <a:xfrm>
              <a:off x="1121" y="2261"/>
              <a:ext cx="26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関連会社</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92" name="Rectangle 60"/>
            <p:cNvSpPr>
              <a:spLocks noChangeArrowheads="1"/>
            </p:cNvSpPr>
            <p:nvPr/>
          </p:nvSpPr>
          <p:spPr bwMode="auto">
            <a:xfrm>
              <a:off x="1121" y="1996"/>
              <a:ext cx="468"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システム推進担当</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93" name="Rectangle 61"/>
            <p:cNvSpPr>
              <a:spLocks noChangeArrowheads="1"/>
            </p:cNvSpPr>
            <p:nvPr/>
          </p:nvSpPr>
          <p:spPr bwMode="auto">
            <a:xfrm>
              <a:off x="1121" y="1730"/>
              <a:ext cx="364"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業務推進担当</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94" name="Rectangle 62"/>
            <p:cNvSpPr>
              <a:spLocks noChangeArrowheads="1"/>
            </p:cNvSpPr>
            <p:nvPr/>
          </p:nvSpPr>
          <p:spPr bwMode="auto">
            <a:xfrm>
              <a:off x="1121" y="1465"/>
              <a:ext cx="26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部門長</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95" name="Rectangle 63"/>
            <p:cNvSpPr>
              <a:spLocks noChangeArrowheads="1"/>
            </p:cNvSpPr>
            <p:nvPr/>
          </p:nvSpPr>
          <p:spPr bwMode="auto">
            <a:xfrm>
              <a:off x="444" y="1797"/>
              <a:ext cx="517" cy="1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600" b="0" i="0" u="none" strike="noStrike" cap="none" normalizeH="0" baseline="0" dirty="0">
                  <a:ln>
                    <a:noFill/>
                  </a:ln>
                  <a:solidFill>
                    <a:srgbClr val="000000"/>
                  </a:solidFill>
                  <a:effectLst/>
                  <a:latin typeface="HG創英角ｺﾞｼｯｸUB" pitchFamily="49" charset="-128"/>
                  <a:ea typeface="HG創英角ｺﾞｼｯｸUB" pitchFamily="49" charset="-128"/>
                  <a:cs typeface="ＭＳ Ｐゴシック" pitchFamily="50" charset="-128"/>
                </a:rPr>
                <a:t>業務部門</a:t>
              </a:r>
              <a:endParaRPr kumimoji="1" 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96" name="Rectangle 64"/>
            <p:cNvSpPr>
              <a:spLocks noChangeArrowheads="1"/>
            </p:cNvSpPr>
            <p:nvPr/>
          </p:nvSpPr>
          <p:spPr bwMode="auto">
            <a:xfrm>
              <a:off x="1121" y="1201"/>
              <a:ext cx="26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担当役員</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97" name="Rectangle 65"/>
            <p:cNvSpPr>
              <a:spLocks noChangeArrowheads="1"/>
            </p:cNvSpPr>
            <p:nvPr/>
          </p:nvSpPr>
          <p:spPr bwMode="auto">
            <a:xfrm>
              <a:off x="1121" y="935"/>
              <a:ext cx="156"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2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社長</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298" name="Rectangle 66"/>
            <p:cNvSpPr>
              <a:spLocks noChangeArrowheads="1"/>
            </p:cNvSpPr>
            <p:nvPr/>
          </p:nvSpPr>
          <p:spPr bwMode="auto">
            <a:xfrm>
              <a:off x="489" y="1026"/>
              <a:ext cx="388" cy="1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600" b="0" i="0" u="none" strike="noStrike" cap="none" normalizeH="0" baseline="0" dirty="0">
                  <a:ln>
                    <a:noFill/>
                  </a:ln>
                  <a:solidFill>
                    <a:srgbClr val="000000"/>
                  </a:solidFill>
                  <a:effectLst/>
                  <a:latin typeface="HG創英角ｺﾞｼｯｸUB" pitchFamily="49" charset="-128"/>
                  <a:ea typeface="HG創英角ｺﾞｼｯｸUB" pitchFamily="49" charset="-128"/>
                  <a:cs typeface="ＭＳ Ｐゴシック" pitchFamily="50" charset="-128"/>
                </a:rPr>
                <a:t>経営層</a:t>
              </a:r>
              <a:endParaRPr kumimoji="1" 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301" name="Rectangle 69"/>
            <p:cNvSpPr>
              <a:spLocks noChangeArrowheads="1"/>
            </p:cNvSpPr>
            <p:nvPr/>
          </p:nvSpPr>
          <p:spPr bwMode="auto">
            <a:xfrm>
              <a:off x="446" y="659"/>
              <a:ext cx="320"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6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部署等／</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302" name="Rectangle 70"/>
            <p:cNvSpPr>
              <a:spLocks noChangeArrowheads="1"/>
            </p:cNvSpPr>
            <p:nvPr/>
          </p:nvSpPr>
          <p:spPr bwMode="auto">
            <a:xfrm>
              <a:off x="945" y="659"/>
              <a:ext cx="576"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600" b="0" i="0" u="none" strike="noStrike" cap="none" normalizeH="0" baseline="0">
                  <a:ln>
                    <a:noFill/>
                  </a:ln>
                  <a:solidFill>
                    <a:srgbClr val="000000"/>
                  </a:solidFill>
                  <a:effectLst/>
                  <a:latin typeface="HG創英角ｺﾞｼｯｸUB" pitchFamily="49" charset="-128"/>
                  <a:ea typeface="HG創英角ｺﾞｼｯｸUB" pitchFamily="49" charset="-128"/>
                  <a:cs typeface="ＭＳ Ｐゴシック" pitchFamily="50" charset="-128"/>
                </a:rPr>
                <a:t>役割（ロール）</a:t>
              </a:r>
              <a:endParaRPr kumimoji="1" 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95303" name="Line 71"/>
            <p:cNvSpPr>
              <a:spLocks noChangeShapeType="1"/>
            </p:cNvSpPr>
            <p:nvPr/>
          </p:nvSpPr>
          <p:spPr bwMode="auto">
            <a:xfrm flipV="1">
              <a:off x="315" y="572"/>
              <a:ext cx="4665" cy="7"/>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04" name="Line 72"/>
            <p:cNvSpPr>
              <a:spLocks noChangeShapeType="1"/>
            </p:cNvSpPr>
            <p:nvPr/>
          </p:nvSpPr>
          <p:spPr bwMode="auto">
            <a:xfrm>
              <a:off x="315" y="1375"/>
              <a:ext cx="1634"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05" name="Line 73"/>
            <p:cNvSpPr>
              <a:spLocks noChangeShapeType="1"/>
            </p:cNvSpPr>
            <p:nvPr/>
          </p:nvSpPr>
          <p:spPr bwMode="auto">
            <a:xfrm>
              <a:off x="315" y="2435"/>
              <a:ext cx="1634"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06" name="Line 74"/>
            <p:cNvSpPr>
              <a:spLocks noChangeShapeType="1"/>
            </p:cNvSpPr>
            <p:nvPr/>
          </p:nvSpPr>
          <p:spPr bwMode="auto">
            <a:xfrm>
              <a:off x="315" y="3231"/>
              <a:ext cx="1634"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07" name="Line 75"/>
            <p:cNvSpPr>
              <a:spLocks noChangeShapeType="1"/>
            </p:cNvSpPr>
            <p:nvPr/>
          </p:nvSpPr>
          <p:spPr bwMode="auto">
            <a:xfrm>
              <a:off x="315" y="3732"/>
              <a:ext cx="4648" cy="1"/>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08" name="Line 76"/>
            <p:cNvSpPr>
              <a:spLocks noChangeShapeType="1"/>
            </p:cNvSpPr>
            <p:nvPr/>
          </p:nvSpPr>
          <p:spPr bwMode="auto">
            <a:xfrm>
              <a:off x="315" y="579"/>
              <a:ext cx="1" cy="3153"/>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09" name="Line 77"/>
            <p:cNvSpPr>
              <a:spLocks noChangeShapeType="1"/>
            </p:cNvSpPr>
            <p:nvPr/>
          </p:nvSpPr>
          <p:spPr bwMode="auto">
            <a:xfrm>
              <a:off x="4963" y="579"/>
              <a:ext cx="1" cy="3153"/>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10" name="Line 78"/>
            <p:cNvSpPr>
              <a:spLocks noChangeShapeType="1"/>
            </p:cNvSpPr>
            <p:nvPr/>
          </p:nvSpPr>
          <p:spPr bwMode="auto">
            <a:xfrm>
              <a:off x="1070" y="1110"/>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11" name="Line 79"/>
            <p:cNvSpPr>
              <a:spLocks noChangeShapeType="1"/>
            </p:cNvSpPr>
            <p:nvPr/>
          </p:nvSpPr>
          <p:spPr bwMode="auto">
            <a:xfrm>
              <a:off x="1070" y="1639"/>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12" name="Line 80"/>
            <p:cNvSpPr>
              <a:spLocks noChangeShapeType="1"/>
            </p:cNvSpPr>
            <p:nvPr/>
          </p:nvSpPr>
          <p:spPr bwMode="auto">
            <a:xfrm>
              <a:off x="1070" y="1905"/>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13" name="Line 81"/>
            <p:cNvSpPr>
              <a:spLocks noChangeShapeType="1"/>
            </p:cNvSpPr>
            <p:nvPr/>
          </p:nvSpPr>
          <p:spPr bwMode="auto">
            <a:xfrm>
              <a:off x="1070" y="2170"/>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14" name="Line 82"/>
            <p:cNvSpPr>
              <a:spLocks noChangeShapeType="1"/>
            </p:cNvSpPr>
            <p:nvPr/>
          </p:nvSpPr>
          <p:spPr bwMode="auto">
            <a:xfrm>
              <a:off x="1070" y="2701"/>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15" name="Line 83"/>
            <p:cNvSpPr>
              <a:spLocks noChangeShapeType="1"/>
            </p:cNvSpPr>
            <p:nvPr/>
          </p:nvSpPr>
          <p:spPr bwMode="auto">
            <a:xfrm>
              <a:off x="1070" y="2967"/>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16" name="Line 84"/>
            <p:cNvSpPr>
              <a:spLocks noChangeShapeType="1"/>
            </p:cNvSpPr>
            <p:nvPr/>
          </p:nvSpPr>
          <p:spPr bwMode="auto">
            <a:xfrm>
              <a:off x="1070" y="3401"/>
              <a:ext cx="879" cy="1"/>
            </a:xfrm>
            <a:prstGeom prst="line">
              <a:avLst/>
            </a:prstGeom>
            <a:noFill/>
            <a:ln w="11113"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17" name="Line 85"/>
            <p:cNvSpPr>
              <a:spLocks noChangeShapeType="1"/>
            </p:cNvSpPr>
            <p:nvPr/>
          </p:nvSpPr>
          <p:spPr bwMode="auto">
            <a:xfrm>
              <a:off x="1070" y="844"/>
              <a:ext cx="1" cy="2888"/>
            </a:xfrm>
            <a:prstGeom prst="line">
              <a:avLst/>
            </a:prstGeom>
            <a:noFill/>
            <a:ln w="952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18" name="Line 86"/>
            <p:cNvSpPr>
              <a:spLocks noChangeShapeType="1"/>
            </p:cNvSpPr>
            <p:nvPr/>
          </p:nvSpPr>
          <p:spPr bwMode="auto">
            <a:xfrm>
              <a:off x="315" y="844"/>
              <a:ext cx="4648" cy="1"/>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19" name="Line 87"/>
            <p:cNvSpPr>
              <a:spLocks noChangeShapeType="1"/>
            </p:cNvSpPr>
            <p:nvPr/>
          </p:nvSpPr>
          <p:spPr bwMode="auto">
            <a:xfrm>
              <a:off x="1949" y="579"/>
              <a:ext cx="1" cy="3153"/>
            </a:xfrm>
            <a:prstGeom prst="line">
              <a:avLst/>
            </a:prstGeom>
            <a:noFill/>
            <a:ln w="23813" cap="sq">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20" name="Freeform 88"/>
            <p:cNvSpPr>
              <a:spLocks noEditPoints="1"/>
            </p:cNvSpPr>
            <p:nvPr/>
          </p:nvSpPr>
          <p:spPr bwMode="auto">
            <a:xfrm>
              <a:off x="1949" y="1372"/>
              <a:ext cx="3014" cy="7"/>
            </a:xfrm>
            <a:custGeom>
              <a:avLst/>
              <a:gdLst/>
              <a:ahLst/>
              <a:cxnLst>
                <a:cxn ang="0">
                  <a:pos x="27" y="7"/>
                </a:cxn>
                <a:cxn ang="0">
                  <a:pos x="104" y="7"/>
                </a:cxn>
                <a:cxn ang="0">
                  <a:pos x="159" y="0"/>
                </a:cxn>
                <a:cxn ang="0">
                  <a:pos x="194" y="0"/>
                </a:cxn>
                <a:cxn ang="0">
                  <a:pos x="221" y="0"/>
                </a:cxn>
                <a:cxn ang="0">
                  <a:pos x="277" y="7"/>
                </a:cxn>
                <a:cxn ang="0">
                  <a:pos x="353" y="7"/>
                </a:cxn>
                <a:cxn ang="0">
                  <a:pos x="409" y="0"/>
                </a:cxn>
                <a:cxn ang="0">
                  <a:pos x="443" y="0"/>
                </a:cxn>
                <a:cxn ang="0">
                  <a:pos x="471" y="0"/>
                </a:cxn>
                <a:cxn ang="0">
                  <a:pos x="526" y="7"/>
                </a:cxn>
                <a:cxn ang="0">
                  <a:pos x="603" y="7"/>
                </a:cxn>
                <a:cxn ang="0">
                  <a:pos x="658" y="0"/>
                </a:cxn>
                <a:cxn ang="0">
                  <a:pos x="693" y="0"/>
                </a:cxn>
                <a:cxn ang="0">
                  <a:pos x="720" y="0"/>
                </a:cxn>
                <a:cxn ang="0">
                  <a:pos x="776" y="7"/>
                </a:cxn>
                <a:cxn ang="0">
                  <a:pos x="852" y="7"/>
                </a:cxn>
                <a:cxn ang="0">
                  <a:pos x="907" y="0"/>
                </a:cxn>
                <a:cxn ang="0">
                  <a:pos x="942" y="0"/>
                </a:cxn>
                <a:cxn ang="0">
                  <a:pos x="970" y="0"/>
                </a:cxn>
                <a:cxn ang="0">
                  <a:pos x="1025" y="7"/>
                </a:cxn>
                <a:cxn ang="0">
                  <a:pos x="1101" y="7"/>
                </a:cxn>
                <a:cxn ang="0">
                  <a:pos x="1157" y="0"/>
                </a:cxn>
                <a:cxn ang="0">
                  <a:pos x="1192" y="0"/>
                </a:cxn>
                <a:cxn ang="0">
                  <a:pos x="1219" y="0"/>
                </a:cxn>
                <a:cxn ang="0">
                  <a:pos x="1275" y="7"/>
                </a:cxn>
                <a:cxn ang="0">
                  <a:pos x="1351" y="7"/>
                </a:cxn>
                <a:cxn ang="0">
                  <a:pos x="1406" y="0"/>
                </a:cxn>
                <a:cxn ang="0">
                  <a:pos x="1441" y="0"/>
                </a:cxn>
                <a:cxn ang="0">
                  <a:pos x="1469" y="0"/>
                </a:cxn>
                <a:cxn ang="0">
                  <a:pos x="1524" y="7"/>
                </a:cxn>
                <a:cxn ang="0">
                  <a:pos x="1600" y="7"/>
                </a:cxn>
                <a:cxn ang="0">
                  <a:pos x="1656" y="0"/>
                </a:cxn>
                <a:cxn ang="0">
                  <a:pos x="1691" y="0"/>
                </a:cxn>
                <a:cxn ang="0">
                  <a:pos x="1718" y="0"/>
                </a:cxn>
                <a:cxn ang="0">
                  <a:pos x="1774" y="7"/>
                </a:cxn>
                <a:cxn ang="0">
                  <a:pos x="1850" y="7"/>
                </a:cxn>
                <a:cxn ang="0">
                  <a:pos x="1905" y="0"/>
                </a:cxn>
                <a:cxn ang="0">
                  <a:pos x="1940" y="0"/>
                </a:cxn>
                <a:cxn ang="0">
                  <a:pos x="1968" y="0"/>
                </a:cxn>
                <a:cxn ang="0">
                  <a:pos x="2023" y="7"/>
                </a:cxn>
                <a:cxn ang="0">
                  <a:pos x="2099" y="7"/>
                </a:cxn>
                <a:cxn ang="0">
                  <a:pos x="2155" y="0"/>
                </a:cxn>
                <a:cxn ang="0">
                  <a:pos x="2190" y="0"/>
                </a:cxn>
                <a:cxn ang="0">
                  <a:pos x="2217" y="0"/>
                </a:cxn>
                <a:cxn ang="0">
                  <a:pos x="2273" y="7"/>
                </a:cxn>
                <a:cxn ang="0">
                  <a:pos x="2349" y="7"/>
                </a:cxn>
                <a:cxn ang="0">
                  <a:pos x="2404" y="0"/>
                </a:cxn>
                <a:cxn ang="0">
                  <a:pos x="2439" y="0"/>
                </a:cxn>
                <a:cxn ang="0">
                  <a:pos x="2467" y="0"/>
                </a:cxn>
                <a:cxn ang="0">
                  <a:pos x="2522" y="7"/>
                </a:cxn>
                <a:cxn ang="0">
                  <a:pos x="2598" y="7"/>
                </a:cxn>
                <a:cxn ang="0">
                  <a:pos x="2654" y="0"/>
                </a:cxn>
                <a:cxn ang="0">
                  <a:pos x="2689" y="0"/>
                </a:cxn>
                <a:cxn ang="0">
                  <a:pos x="2716" y="0"/>
                </a:cxn>
                <a:cxn ang="0">
                  <a:pos x="2772" y="7"/>
                </a:cxn>
                <a:cxn ang="0">
                  <a:pos x="2848" y="7"/>
                </a:cxn>
                <a:cxn ang="0">
                  <a:pos x="2903" y="0"/>
                </a:cxn>
                <a:cxn ang="0">
                  <a:pos x="2938" y="0"/>
                </a:cxn>
                <a:cxn ang="0">
                  <a:pos x="2966" y="0"/>
                </a:cxn>
              </a:cxnLst>
              <a:rect l="0" t="0" r="r" b="b"/>
              <a:pathLst>
                <a:path w="3014" h="7">
                  <a:moveTo>
                    <a:pt x="0" y="0"/>
                  </a:moveTo>
                  <a:lnTo>
                    <a:pt x="20" y="0"/>
                  </a:lnTo>
                  <a:lnTo>
                    <a:pt x="20" y="7"/>
                  </a:lnTo>
                  <a:lnTo>
                    <a:pt x="0" y="7"/>
                  </a:lnTo>
                  <a:lnTo>
                    <a:pt x="0" y="0"/>
                  </a:lnTo>
                  <a:close/>
                  <a:moveTo>
                    <a:pt x="27" y="0"/>
                  </a:moveTo>
                  <a:lnTo>
                    <a:pt x="48" y="0"/>
                  </a:lnTo>
                  <a:lnTo>
                    <a:pt x="48" y="7"/>
                  </a:lnTo>
                  <a:lnTo>
                    <a:pt x="27" y="7"/>
                  </a:lnTo>
                  <a:lnTo>
                    <a:pt x="27" y="0"/>
                  </a:lnTo>
                  <a:close/>
                  <a:moveTo>
                    <a:pt x="55" y="0"/>
                  </a:moveTo>
                  <a:lnTo>
                    <a:pt x="76" y="0"/>
                  </a:lnTo>
                  <a:lnTo>
                    <a:pt x="76" y="7"/>
                  </a:lnTo>
                  <a:lnTo>
                    <a:pt x="55" y="7"/>
                  </a:lnTo>
                  <a:lnTo>
                    <a:pt x="55" y="0"/>
                  </a:lnTo>
                  <a:close/>
                  <a:moveTo>
                    <a:pt x="83" y="0"/>
                  </a:moveTo>
                  <a:lnTo>
                    <a:pt x="104" y="0"/>
                  </a:lnTo>
                  <a:lnTo>
                    <a:pt x="104" y="7"/>
                  </a:lnTo>
                  <a:lnTo>
                    <a:pt x="83" y="7"/>
                  </a:lnTo>
                  <a:lnTo>
                    <a:pt x="83" y="0"/>
                  </a:lnTo>
                  <a:close/>
                  <a:moveTo>
                    <a:pt x="111" y="0"/>
                  </a:moveTo>
                  <a:lnTo>
                    <a:pt x="131" y="0"/>
                  </a:lnTo>
                  <a:lnTo>
                    <a:pt x="131" y="7"/>
                  </a:lnTo>
                  <a:lnTo>
                    <a:pt x="111" y="7"/>
                  </a:lnTo>
                  <a:lnTo>
                    <a:pt x="111" y="0"/>
                  </a:lnTo>
                  <a:close/>
                  <a:moveTo>
                    <a:pt x="138" y="0"/>
                  </a:moveTo>
                  <a:lnTo>
                    <a:pt x="159" y="0"/>
                  </a:lnTo>
                  <a:lnTo>
                    <a:pt x="159" y="7"/>
                  </a:lnTo>
                  <a:lnTo>
                    <a:pt x="138" y="7"/>
                  </a:lnTo>
                  <a:lnTo>
                    <a:pt x="138" y="0"/>
                  </a:lnTo>
                  <a:close/>
                  <a:moveTo>
                    <a:pt x="166" y="0"/>
                  </a:moveTo>
                  <a:lnTo>
                    <a:pt x="187" y="0"/>
                  </a:lnTo>
                  <a:lnTo>
                    <a:pt x="187" y="7"/>
                  </a:lnTo>
                  <a:lnTo>
                    <a:pt x="166" y="7"/>
                  </a:lnTo>
                  <a:lnTo>
                    <a:pt x="166" y="0"/>
                  </a:lnTo>
                  <a:close/>
                  <a:moveTo>
                    <a:pt x="194" y="0"/>
                  </a:moveTo>
                  <a:lnTo>
                    <a:pt x="215" y="0"/>
                  </a:lnTo>
                  <a:lnTo>
                    <a:pt x="215" y="7"/>
                  </a:lnTo>
                  <a:lnTo>
                    <a:pt x="194" y="7"/>
                  </a:lnTo>
                  <a:lnTo>
                    <a:pt x="194" y="0"/>
                  </a:lnTo>
                  <a:close/>
                  <a:moveTo>
                    <a:pt x="221" y="0"/>
                  </a:moveTo>
                  <a:lnTo>
                    <a:pt x="242" y="0"/>
                  </a:lnTo>
                  <a:lnTo>
                    <a:pt x="242" y="7"/>
                  </a:lnTo>
                  <a:lnTo>
                    <a:pt x="221" y="7"/>
                  </a:lnTo>
                  <a:lnTo>
                    <a:pt x="221" y="0"/>
                  </a:lnTo>
                  <a:close/>
                  <a:moveTo>
                    <a:pt x="249" y="0"/>
                  </a:moveTo>
                  <a:lnTo>
                    <a:pt x="270" y="0"/>
                  </a:lnTo>
                  <a:lnTo>
                    <a:pt x="270" y="7"/>
                  </a:lnTo>
                  <a:lnTo>
                    <a:pt x="249" y="7"/>
                  </a:lnTo>
                  <a:lnTo>
                    <a:pt x="249" y="0"/>
                  </a:lnTo>
                  <a:close/>
                  <a:moveTo>
                    <a:pt x="277" y="0"/>
                  </a:moveTo>
                  <a:lnTo>
                    <a:pt x="298" y="0"/>
                  </a:lnTo>
                  <a:lnTo>
                    <a:pt x="298" y="7"/>
                  </a:lnTo>
                  <a:lnTo>
                    <a:pt x="277" y="7"/>
                  </a:lnTo>
                  <a:lnTo>
                    <a:pt x="277" y="0"/>
                  </a:lnTo>
                  <a:close/>
                  <a:moveTo>
                    <a:pt x="305" y="0"/>
                  </a:moveTo>
                  <a:lnTo>
                    <a:pt x="325" y="0"/>
                  </a:lnTo>
                  <a:lnTo>
                    <a:pt x="325" y="7"/>
                  </a:lnTo>
                  <a:lnTo>
                    <a:pt x="305" y="7"/>
                  </a:lnTo>
                  <a:lnTo>
                    <a:pt x="305" y="0"/>
                  </a:lnTo>
                  <a:close/>
                  <a:moveTo>
                    <a:pt x="332" y="0"/>
                  </a:moveTo>
                  <a:lnTo>
                    <a:pt x="353" y="0"/>
                  </a:lnTo>
                  <a:lnTo>
                    <a:pt x="353" y="7"/>
                  </a:lnTo>
                  <a:lnTo>
                    <a:pt x="332" y="7"/>
                  </a:lnTo>
                  <a:lnTo>
                    <a:pt x="332" y="0"/>
                  </a:lnTo>
                  <a:close/>
                  <a:moveTo>
                    <a:pt x="360" y="0"/>
                  </a:moveTo>
                  <a:lnTo>
                    <a:pt x="381" y="0"/>
                  </a:lnTo>
                  <a:lnTo>
                    <a:pt x="381" y="7"/>
                  </a:lnTo>
                  <a:lnTo>
                    <a:pt x="360" y="7"/>
                  </a:lnTo>
                  <a:lnTo>
                    <a:pt x="360" y="0"/>
                  </a:lnTo>
                  <a:close/>
                  <a:moveTo>
                    <a:pt x="388" y="0"/>
                  </a:moveTo>
                  <a:lnTo>
                    <a:pt x="409" y="0"/>
                  </a:lnTo>
                  <a:lnTo>
                    <a:pt x="409" y="7"/>
                  </a:lnTo>
                  <a:lnTo>
                    <a:pt x="388" y="7"/>
                  </a:lnTo>
                  <a:lnTo>
                    <a:pt x="388" y="0"/>
                  </a:lnTo>
                  <a:close/>
                  <a:moveTo>
                    <a:pt x="415" y="0"/>
                  </a:moveTo>
                  <a:lnTo>
                    <a:pt x="436" y="0"/>
                  </a:lnTo>
                  <a:lnTo>
                    <a:pt x="436" y="7"/>
                  </a:lnTo>
                  <a:lnTo>
                    <a:pt x="415" y="7"/>
                  </a:lnTo>
                  <a:lnTo>
                    <a:pt x="415" y="0"/>
                  </a:lnTo>
                  <a:close/>
                  <a:moveTo>
                    <a:pt x="443" y="0"/>
                  </a:moveTo>
                  <a:lnTo>
                    <a:pt x="464" y="0"/>
                  </a:lnTo>
                  <a:lnTo>
                    <a:pt x="464" y="7"/>
                  </a:lnTo>
                  <a:lnTo>
                    <a:pt x="443" y="7"/>
                  </a:lnTo>
                  <a:lnTo>
                    <a:pt x="443" y="0"/>
                  </a:lnTo>
                  <a:close/>
                  <a:moveTo>
                    <a:pt x="471" y="0"/>
                  </a:moveTo>
                  <a:lnTo>
                    <a:pt x="492" y="0"/>
                  </a:lnTo>
                  <a:lnTo>
                    <a:pt x="492" y="7"/>
                  </a:lnTo>
                  <a:lnTo>
                    <a:pt x="471" y="7"/>
                  </a:lnTo>
                  <a:lnTo>
                    <a:pt x="471" y="0"/>
                  </a:lnTo>
                  <a:close/>
                  <a:moveTo>
                    <a:pt x="499" y="0"/>
                  </a:moveTo>
                  <a:lnTo>
                    <a:pt x="519" y="0"/>
                  </a:lnTo>
                  <a:lnTo>
                    <a:pt x="519" y="7"/>
                  </a:lnTo>
                  <a:lnTo>
                    <a:pt x="499" y="7"/>
                  </a:lnTo>
                  <a:lnTo>
                    <a:pt x="499" y="0"/>
                  </a:lnTo>
                  <a:close/>
                  <a:moveTo>
                    <a:pt x="526" y="0"/>
                  </a:moveTo>
                  <a:lnTo>
                    <a:pt x="547" y="0"/>
                  </a:lnTo>
                  <a:lnTo>
                    <a:pt x="547" y="7"/>
                  </a:lnTo>
                  <a:lnTo>
                    <a:pt x="526" y="7"/>
                  </a:lnTo>
                  <a:lnTo>
                    <a:pt x="526" y="0"/>
                  </a:lnTo>
                  <a:close/>
                  <a:moveTo>
                    <a:pt x="554" y="0"/>
                  </a:moveTo>
                  <a:lnTo>
                    <a:pt x="575" y="0"/>
                  </a:lnTo>
                  <a:lnTo>
                    <a:pt x="575" y="7"/>
                  </a:lnTo>
                  <a:lnTo>
                    <a:pt x="554" y="7"/>
                  </a:lnTo>
                  <a:lnTo>
                    <a:pt x="554" y="0"/>
                  </a:lnTo>
                  <a:close/>
                  <a:moveTo>
                    <a:pt x="582" y="0"/>
                  </a:moveTo>
                  <a:lnTo>
                    <a:pt x="603" y="0"/>
                  </a:lnTo>
                  <a:lnTo>
                    <a:pt x="603" y="7"/>
                  </a:lnTo>
                  <a:lnTo>
                    <a:pt x="582" y="7"/>
                  </a:lnTo>
                  <a:lnTo>
                    <a:pt x="582" y="0"/>
                  </a:lnTo>
                  <a:close/>
                  <a:moveTo>
                    <a:pt x="610" y="0"/>
                  </a:moveTo>
                  <a:lnTo>
                    <a:pt x="630" y="0"/>
                  </a:lnTo>
                  <a:lnTo>
                    <a:pt x="630" y="7"/>
                  </a:lnTo>
                  <a:lnTo>
                    <a:pt x="610" y="7"/>
                  </a:lnTo>
                  <a:lnTo>
                    <a:pt x="610" y="0"/>
                  </a:lnTo>
                  <a:close/>
                  <a:moveTo>
                    <a:pt x="637" y="0"/>
                  </a:moveTo>
                  <a:lnTo>
                    <a:pt x="658" y="0"/>
                  </a:lnTo>
                  <a:lnTo>
                    <a:pt x="658" y="7"/>
                  </a:lnTo>
                  <a:lnTo>
                    <a:pt x="637" y="7"/>
                  </a:lnTo>
                  <a:lnTo>
                    <a:pt x="637" y="0"/>
                  </a:lnTo>
                  <a:close/>
                  <a:moveTo>
                    <a:pt x="665" y="0"/>
                  </a:moveTo>
                  <a:lnTo>
                    <a:pt x="686" y="0"/>
                  </a:lnTo>
                  <a:lnTo>
                    <a:pt x="686" y="7"/>
                  </a:lnTo>
                  <a:lnTo>
                    <a:pt x="665" y="7"/>
                  </a:lnTo>
                  <a:lnTo>
                    <a:pt x="665" y="0"/>
                  </a:lnTo>
                  <a:close/>
                  <a:moveTo>
                    <a:pt x="693" y="0"/>
                  </a:moveTo>
                  <a:lnTo>
                    <a:pt x="714" y="0"/>
                  </a:lnTo>
                  <a:lnTo>
                    <a:pt x="714" y="7"/>
                  </a:lnTo>
                  <a:lnTo>
                    <a:pt x="693" y="7"/>
                  </a:lnTo>
                  <a:lnTo>
                    <a:pt x="693" y="0"/>
                  </a:lnTo>
                  <a:close/>
                  <a:moveTo>
                    <a:pt x="720" y="0"/>
                  </a:moveTo>
                  <a:lnTo>
                    <a:pt x="741" y="0"/>
                  </a:lnTo>
                  <a:lnTo>
                    <a:pt x="741" y="7"/>
                  </a:lnTo>
                  <a:lnTo>
                    <a:pt x="720" y="7"/>
                  </a:lnTo>
                  <a:lnTo>
                    <a:pt x="720" y="0"/>
                  </a:lnTo>
                  <a:close/>
                  <a:moveTo>
                    <a:pt x="748" y="0"/>
                  </a:moveTo>
                  <a:lnTo>
                    <a:pt x="769" y="0"/>
                  </a:lnTo>
                  <a:lnTo>
                    <a:pt x="769" y="7"/>
                  </a:lnTo>
                  <a:lnTo>
                    <a:pt x="748" y="7"/>
                  </a:lnTo>
                  <a:lnTo>
                    <a:pt x="748" y="0"/>
                  </a:lnTo>
                  <a:close/>
                  <a:moveTo>
                    <a:pt x="776" y="0"/>
                  </a:moveTo>
                  <a:lnTo>
                    <a:pt x="797" y="0"/>
                  </a:lnTo>
                  <a:lnTo>
                    <a:pt x="797" y="7"/>
                  </a:lnTo>
                  <a:lnTo>
                    <a:pt x="776" y="7"/>
                  </a:lnTo>
                  <a:lnTo>
                    <a:pt x="776" y="0"/>
                  </a:lnTo>
                  <a:close/>
                  <a:moveTo>
                    <a:pt x="804" y="0"/>
                  </a:moveTo>
                  <a:lnTo>
                    <a:pt x="824" y="0"/>
                  </a:lnTo>
                  <a:lnTo>
                    <a:pt x="824" y="7"/>
                  </a:lnTo>
                  <a:lnTo>
                    <a:pt x="804" y="7"/>
                  </a:lnTo>
                  <a:lnTo>
                    <a:pt x="804" y="0"/>
                  </a:lnTo>
                  <a:close/>
                  <a:moveTo>
                    <a:pt x="831" y="0"/>
                  </a:moveTo>
                  <a:lnTo>
                    <a:pt x="852" y="0"/>
                  </a:lnTo>
                  <a:lnTo>
                    <a:pt x="852" y="7"/>
                  </a:lnTo>
                  <a:lnTo>
                    <a:pt x="831" y="7"/>
                  </a:lnTo>
                  <a:lnTo>
                    <a:pt x="831" y="0"/>
                  </a:lnTo>
                  <a:close/>
                  <a:moveTo>
                    <a:pt x="859" y="0"/>
                  </a:moveTo>
                  <a:lnTo>
                    <a:pt x="880" y="0"/>
                  </a:lnTo>
                  <a:lnTo>
                    <a:pt x="880" y="7"/>
                  </a:lnTo>
                  <a:lnTo>
                    <a:pt x="859" y="7"/>
                  </a:lnTo>
                  <a:lnTo>
                    <a:pt x="859" y="0"/>
                  </a:lnTo>
                  <a:close/>
                  <a:moveTo>
                    <a:pt x="887" y="0"/>
                  </a:moveTo>
                  <a:lnTo>
                    <a:pt x="907" y="0"/>
                  </a:lnTo>
                  <a:lnTo>
                    <a:pt x="907" y="7"/>
                  </a:lnTo>
                  <a:lnTo>
                    <a:pt x="887" y="7"/>
                  </a:lnTo>
                  <a:lnTo>
                    <a:pt x="887" y="0"/>
                  </a:lnTo>
                  <a:close/>
                  <a:moveTo>
                    <a:pt x="914" y="0"/>
                  </a:moveTo>
                  <a:lnTo>
                    <a:pt x="935" y="0"/>
                  </a:lnTo>
                  <a:lnTo>
                    <a:pt x="935" y="7"/>
                  </a:lnTo>
                  <a:lnTo>
                    <a:pt x="914" y="7"/>
                  </a:lnTo>
                  <a:lnTo>
                    <a:pt x="914" y="0"/>
                  </a:lnTo>
                  <a:close/>
                  <a:moveTo>
                    <a:pt x="942" y="0"/>
                  </a:moveTo>
                  <a:lnTo>
                    <a:pt x="963" y="0"/>
                  </a:lnTo>
                  <a:lnTo>
                    <a:pt x="963" y="7"/>
                  </a:lnTo>
                  <a:lnTo>
                    <a:pt x="942" y="7"/>
                  </a:lnTo>
                  <a:lnTo>
                    <a:pt x="942" y="0"/>
                  </a:lnTo>
                  <a:close/>
                  <a:moveTo>
                    <a:pt x="970" y="0"/>
                  </a:moveTo>
                  <a:lnTo>
                    <a:pt x="991" y="0"/>
                  </a:lnTo>
                  <a:lnTo>
                    <a:pt x="991" y="7"/>
                  </a:lnTo>
                  <a:lnTo>
                    <a:pt x="970" y="7"/>
                  </a:lnTo>
                  <a:lnTo>
                    <a:pt x="970" y="0"/>
                  </a:lnTo>
                  <a:close/>
                  <a:moveTo>
                    <a:pt x="998" y="0"/>
                  </a:moveTo>
                  <a:lnTo>
                    <a:pt x="1018" y="0"/>
                  </a:lnTo>
                  <a:lnTo>
                    <a:pt x="1018" y="7"/>
                  </a:lnTo>
                  <a:lnTo>
                    <a:pt x="998" y="7"/>
                  </a:lnTo>
                  <a:lnTo>
                    <a:pt x="998" y="0"/>
                  </a:lnTo>
                  <a:close/>
                  <a:moveTo>
                    <a:pt x="1025" y="0"/>
                  </a:moveTo>
                  <a:lnTo>
                    <a:pt x="1046" y="0"/>
                  </a:lnTo>
                  <a:lnTo>
                    <a:pt x="1046" y="7"/>
                  </a:lnTo>
                  <a:lnTo>
                    <a:pt x="1025" y="7"/>
                  </a:lnTo>
                  <a:lnTo>
                    <a:pt x="1025" y="0"/>
                  </a:lnTo>
                  <a:close/>
                  <a:moveTo>
                    <a:pt x="1053" y="0"/>
                  </a:moveTo>
                  <a:lnTo>
                    <a:pt x="1074" y="0"/>
                  </a:lnTo>
                  <a:lnTo>
                    <a:pt x="1074" y="7"/>
                  </a:lnTo>
                  <a:lnTo>
                    <a:pt x="1053" y="7"/>
                  </a:lnTo>
                  <a:lnTo>
                    <a:pt x="1053" y="0"/>
                  </a:lnTo>
                  <a:close/>
                  <a:moveTo>
                    <a:pt x="1081" y="0"/>
                  </a:moveTo>
                  <a:lnTo>
                    <a:pt x="1101" y="0"/>
                  </a:lnTo>
                  <a:lnTo>
                    <a:pt x="1101" y="7"/>
                  </a:lnTo>
                  <a:lnTo>
                    <a:pt x="1081" y="7"/>
                  </a:lnTo>
                  <a:lnTo>
                    <a:pt x="1081" y="0"/>
                  </a:lnTo>
                  <a:close/>
                  <a:moveTo>
                    <a:pt x="1109" y="0"/>
                  </a:moveTo>
                  <a:lnTo>
                    <a:pt x="1129" y="0"/>
                  </a:lnTo>
                  <a:lnTo>
                    <a:pt x="1129" y="7"/>
                  </a:lnTo>
                  <a:lnTo>
                    <a:pt x="1109" y="7"/>
                  </a:lnTo>
                  <a:lnTo>
                    <a:pt x="1109" y="0"/>
                  </a:lnTo>
                  <a:close/>
                  <a:moveTo>
                    <a:pt x="1136" y="0"/>
                  </a:moveTo>
                  <a:lnTo>
                    <a:pt x="1157" y="0"/>
                  </a:lnTo>
                  <a:lnTo>
                    <a:pt x="1157" y="7"/>
                  </a:lnTo>
                  <a:lnTo>
                    <a:pt x="1136" y="7"/>
                  </a:lnTo>
                  <a:lnTo>
                    <a:pt x="1136" y="0"/>
                  </a:lnTo>
                  <a:close/>
                  <a:moveTo>
                    <a:pt x="1164" y="0"/>
                  </a:moveTo>
                  <a:lnTo>
                    <a:pt x="1185" y="0"/>
                  </a:lnTo>
                  <a:lnTo>
                    <a:pt x="1185" y="7"/>
                  </a:lnTo>
                  <a:lnTo>
                    <a:pt x="1164" y="7"/>
                  </a:lnTo>
                  <a:lnTo>
                    <a:pt x="1164" y="0"/>
                  </a:lnTo>
                  <a:close/>
                  <a:moveTo>
                    <a:pt x="1192" y="0"/>
                  </a:moveTo>
                  <a:lnTo>
                    <a:pt x="1212" y="0"/>
                  </a:lnTo>
                  <a:lnTo>
                    <a:pt x="1212" y="7"/>
                  </a:lnTo>
                  <a:lnTo>
                    <a:pt x="1192" y="7"/>
                  </a:lnTo>
                  <a:lnTo>
                    <a:pt x="1192" y="0"/>
                  </a:lnTo>
                  <a:close/>
                  <a:moveTo>
                    <a:pt x="1219" y="0"/>
                  </a:moveTo>
                  <a:lnTo>
                    <a:pt x="1240" y="0"/>
                  </a:lnTo>
                  <a:lnTo>
                    <a:pt x="1240" y="7"/>
                  </a:lnTo>
                  <a:lnTo>
                    <a:pt x="1219" y="7"/>
                  </a:lnTo>
                  <a:lnTo>
                    <a:pt x="1219" y="0"/>
                  </a:lnTo>
                  <a:close/>
                  <a:moveTo>
                    <a:pt x="1247" y="0"/>
                  </a:moveTo>
                  <a:lnTo>
                    <a:pt x="1268" y="0"/>
                  </a:lnTo>
                  <a:lnTo>
                    <a:pt x="1268" y="7"/>
                  </a:lnTo>
                  <a:lnTo>
                    <a:pt x="1247" y="7"/>
                  </a:lnTo>
                  <a:lnTo>
                    <a:pt x="1247" y="0"/>
                  </a:lnTo>
                  <a:close/>
                  <a:moveTo>
                    <a:pt x="1275" y="0"/>
                  </a:moveTo>
                  <a:lnTo>
                    <a:pt x="1296" y="0"/>
                  </a:lnTo>
                  <a:lnTo>
                    <a:pt x="1296" y="7"/>
                  </a:lnTo>
                  <a:lnTo>
                    <a:pt x="1275" y="7"/>
                  </a:lnTo>
                  <a:lnTo>
                    <a:pt x="1275" y="0"/>
                  </a:lnTo>
                  <a:close/>
                  <a:moveTo>
                    <a:pt x="1302" y="0"/>
                  </a:moveTo>
                  <a:lnTo>
                    <a:pt x="1323" y="0"/>
                  </a:lnTo>
                  <a:lnTo>
                    <a:pt x="1323" y="7"/>
                  </a:lnTo>
                  <a:lnTo>
                    <a:pt x="1302" y="7"/>
                  </a:lnTo>
                  <a:lnTo>
                    <a:pt x="1302" y="0"/>
                  </a:lnTo>
                  <a:close/>
                  <a:moveTo>
                    <a:pt x="1330" y="0"/>
                  </a:moveTo>
                  <a:lnTo>
                    <a:pt x="1351" y="0"/>
                  </a:lnTo>
                  <a:lnTo>
                    <a:pt x="1351" y="7"/>
                  </a:lnTo>
                  <a:lnTo>
                    <a:pt x="1330" y="7"/>
                  </a:lnTo>
                  <a:lnTo>
                    <a:pt x="1330" y="0"/>
                  </a:lnTo>
                  <a:close/>
                  <a:moveTo>
                    <a:pt x="1358" y="0"/>
                  </a:moveTo>
                  <a:lnTo>
                    <a:pt x="1379" y="0"/>
                  </a:lnTo>
                  <a:lnTo>
                    <a:pt x="1379" y="7"/>
                  </a:lnTo>
                  <a:lnTo>
                    <a:pt x="1358" y="7"/>
                  </a:lnTo>
                  <a:lnTo>
                    <a:pt x="1358" y="0"/>
                  </a:lnTo>
                  <a:close/>
                  <a:moveTo>
                    <a:pt x="1386" y="0"/>
                  </a:moveTo>
                  <a:lnTo>
                    <a:pt x="1406" y="0"/>
                  </a:lnTo>
                  <a:lnTo>
                    <a:pt x="1406" y="7"/>
                  </a:lnTo>
                  <a:lnTo>
                    <a:pt x="1386" y="7"/>
                  </a:lnTo>
                  <a:lnTo>
                    <a:pt x="1386" y="0"/>
                  </a:lnTo>
                  <a:close/>
                  <a:moveTo>
                    <a:pt x="1413" y="0"/>
                  </a:moveTo>
                  <a:lnTo>
                    <a:pt x="1434" y="0"/>
                  </a:lnTo>
                  <a:lnTo>
                    <a:pt x="1434" y="7"/>
                  </a:lnTo>
                  <a:lnTo>
                    <a:pt x="1413" y="7"/>
                  </a:lnTo>
                  <a:lnTo>
                    <a:pt x="1413" y="0"/>
                  </a:lnTo>
                  <a:close/>
                  <a:moveTo>
                    <a:pt x="1441" y="0"/>
                  </a:moveTo>
                  <a:lnTo>
                    <a:pt x="1462" y="0"/>
                  </a:lnTo>
                  <a:lnTo>
                    <a:pt x="1462" y="7"/>
                  </a:lnTo>
                  <a:lnTo>
                    <a:pt x="1441" y="7"/>
                  </a:lnTo>
                  <a:lnTo>
                    <a:pt x="1441" y="0"/>
                  </a:lnTo>
                  <a:close/>
                  <a:moveTo>
                    <a:pt x="1469" y="0"/>
                  </a:moveTo>
                  <a:lnTo>
                    <a:pt x="1490" y="0"/>
                  </a:lnTo>
                  <a:lnTo>
                    <a:pt x="1490" y="7"/>
                  </a:lnTo>
                  <a:lnTo>
                    <a:pt x="1469" y="7"/>
                  </a:lnTo>
                  <a:lnTo>
                    <a:pt x="1469" y="0"/>
                  </a:lnTo>
                  <a:close/>
                  <a:moveTo>
                    <a:pt x="1496" y="0"/>
                  </a:moveTo>
                  <a:lnTo>
                    <a:pt x="1517" y="0"/>
                  </a:lnTo>
                  <a:lnTo>
                    <a:pt x="1517" y="7"/>
                  </a:lnTo>
                  <a:lnTo>
                    <a:pt x="1496" y="7"/>
                  </a:lnTo>
                  <a:lnTo>
                    <a:pt x="1496" y="0"/>
                  </a:lnTo>
                  <a:close/>
                  <a:moveTo>
                    <a:pt x="1524" y="0"/>
                  </a:moveTo>
                  <a:lnTo>
                    <a:pt x="1545" y="0"/>
                  </a:lnTo>
                  <a:lnTo>
                    <a:pt x="1545" y="7"/>
                  </a:lnTo>
                  <a:lnTo>
                    <a:pt x="1524" y="7"/>
                  </a:lnTo>
                  <a:lnTo>
                    <a:pt x="1524" y="0"/>
                  </a:lnTo>
                  <a:close/>
                  <a:moveTo>
                    <a:pt x="1552" y="0"/>
                  </a:moveTo>
                  <a:lnTo>
                    <a:pt x="1573" y="0"/>
                  </a:lnTo>
                  <a:lnTo>
                    <a:pt x="1573" y="7"/>
                  </a:lnTo>
                  <a:lnTo>
                    <a:pt x="1552" y="7"/>
                  </a:lnTo>
                  <a:lnTo>
                    <a:pt x="1552" y="0"/>
                  </a:lnTo>
                  <a:close/>
                  <a:moveTo>
                    <a:pt x="1580" y="0"/>
                  </a:moveTo>
                  <a:lnTo>
                    <a:pt x="1600" y="0"/>
                  </a:lnTo>
                  <a:lnTo>
                    <a:pt x="1600" y="7"/>
                  </a:lnTo>
                  <a:lnTo>
                    <a:pt x="1580" y="7"/>
                  </a:lnTo>
                  <a:lnTo>
                    <a:pt x="1580" y="0"/>
                  </a:lnTo>
                  <a:close/>
                  <a:moveTo>
                    <a:pt x="1607" y="0"/>
                  </a:moveTo>
                  <a:lnTo>
                    <a:pt x="1628" y="0"/>
                  </a:lnTo>
                  <a:lnTo>
                    <a:pt x="1628" y="7"/>
                  </a:lnTo>
                  <a:lnTo>
                    <a:pt x="1607" y="7"/>
                  </a:lnTo>
                  <a:lnTo>
                    <a:pt x="1607" y="0"/>
                  </a:lnTo>
                  <a:close/>
                  <a:moveTo>
                    <a:pt x="1635" y="0"/>
                  </a:moveTo>
                  <a:lnTo>
                    <a:pt x="1656" y="0"/>
                  </a:lnTo>
                  <a:lnTo>
                    <a:pt x="1656" y="7"/>
                  </a:lnTo>
                  <a:lnTo>
                    <a:pt x="1635" y="7"/>
                  </a:lnTo>
                  <a:lnTo>
                    <a:pt x="1635" y="0"/>
                  </a:lnTo>
                  <a:close/>
                  <a:moveTo>
                    <a:pt x="1663" y="0"/>
                  </a:moveTo>
                  <a:lnTo>
                    <a:pt x="1684" y="0"/>
                  </a:lnTo>
                  <a:lnTo>
                    <a:pt x="1684" y="7"/>
                  </a:lnTo>
                  <a:lnTo>
                    <a:pt x="1663" y="7"/>
                  </a:lnTo>
                  <a:lnTo>
                    <a:pt x="1663" y="0"/>
                  </a:lnTo>
                  <a:close/>
                  <a:moveTo>
                    <a:pt x="1691" y="0"/>
                  </a:moveTo>
                  <a:lnTo>
                    <a:pt x="1711" y="0"/>
                  </a:lnTo>
                  <a:lnTo>
                    <a:pt x="1711" y="7"/>
                  </a:lnTo>
                  <a:lnTo>
                    <a:pt x="1691" y="7"/>
                  </a:lnTo>
                  <a:lnTo>
                    <a:pt x="1691" y="0"/>
                  </a:lnTo>
                  <a:close/>
                  <a:moveTo>
                    <a:pt x="1718" y="0"/>
                  </a:moveTo>
                  <a:lnTo>
                    <a:pt x="1739" y="0"/>
                  </a:lnTo>
                  <a:lnTo>
                    <a:pt x="1739" y="7"/>
                  </a:lnTo>
                  <a:lnTo>
                    <a:pt x="1718" y="7"/>
                  </a:lnTo>
                  <a:lnTo>
                    <a:pt x="1718" y="0"/>
                  </a:lnTo>
                  <a:close/>
                  <a:moveTo>
                    <a:pt x="1746" y="0"/>
                  </a:moveTo>
                  <a:lnTo>
                    <a:pt x="1767" y="0"/>
                  </a:lnTo>
                  <a:lnTo>
                    <a:pt x="1767" y="7"/>
                  </a:lnTo>
                  <a:lnTo>
                    <a:pt x="1746" y="7"/>
                  </a:lnTo>
                  <a:lnTo>
                    <a:pt x="1746" y="0"/>
                  </a:lnTo>
                  <a:close/>
                  <a:moveTo>
                    <a:pt x="1774" y="0"/>
                  </a:moveTo>
                  <a:lnTo>
                    <a:pt x="1795" y="0"/>
                  </a:lnTo>
                  <a:lnTo>
                    <a:pt x="1795" y="7"/>
                  </a:lnTo>
                  <a:lnTo>
                    <a:pt x="1774" y="7"/>
                  </a:lnTo>
                  <a:lnTo>
                    <a:pt x="1774" y="0"/>
                  </a:lnTo>
                  <a:close/>
                  <a:moveTo>
                    <a:pt x="1801" y="0"/>
                  </a:moveTo>
                  <a:lnTo>
                    <a:pt x="1822" y="0"/>
                  </a:lnTo>
                  <a:lnTo>
                    <a:pt x="1822" y="7"/>
                  </a:lnTo>
                  <a:lnTo>
                    <a:pt x="1801" y="7"/>
                  </a:lnTo>
                  <a:lnTo>
                    <a:pt x="1801" y="0"/>
                  </a:lnTo>
                  <a:close/>
                  <a:moveTo>
                    <a:pt x="1829" y="0"/>
                  </a:moveTo>
                  <a:lnTo>
                    <a:pt x="1850" y="0"/>
                  </a:lnTo>
                  <a:lnTo>
                    <a:pt x="1850" y="7"/>
                  </a:lnTo>
                  <a:lnTo>
                    <a:pt x="1829" y="7"/>
                  </a:lnTo>
                  <a:lnTo>
                    <a:pt x="1829" y="0"/>
                  </a:lnTo>
                  <a:close/>
                  <a:moveTo>
                    <a:pt x="1857" y="0"/>
                  </a:moveTo>
                  <a:lnTo>
                    <a:pt x="1878" y="0"/>
                  </a:lnTo>
                  <a:lnTo>
                    <a:pt x="1878" y="7"/>
                  </a:lnTo>
                  <a:lnTo>
                    <a:pt x="1857" y="7"/>
                  </a:lnTo>
                  <a:lnTo>
                    <a:pt x="1857" y="0"/>
                  </a:lnTo>
                  <a:close/>
                  <a:moveTo>
                    <a:pt x="1885" y="0"/>
                  </a:moveTo>
                  <a:lnTo>
                    <a:pt x="1905" y="0"/>
                  </a:lnTo>
                  <a:lnTo>
                    <a:pt x="1905" y="7"/>
                  </a:lnTo>
                  <a:lnTo>
                    <a:pt x="1885" y="7"/>
                  </a:lnTo>
                  <a:lnTo>
                    <a:pt x="1885" y="0"/>
                  </a:lnTo>
                  <a:close/>
                  <a:moveTo>
                    <a:pt x="1912" y="0"/>
                  </a:moveTo>
                  <a:lnTo>
                    <a:pt x="1933" y="0"/>
                  </a:lnTo>
                  <a:lnTo>
                    <a:pt x="1933" y="7"/>
                  </a:lnTo>
                  <a:lnTo>
                    <a:pt x="1912" y="7"/>
                  </a:lnTo>
                  <a:lnTo>
                    <a:pt x="1912" y="0"/>
                  </a:lnTo>
                  <a:close/>
                  <a:moveTo>
                    <a:pt x="1940" y="0"/>
                  </a:moveTo>
                  <a:lnTo>
                    <a:pt x="1961" y="0"/>
                  </a:lnTo>
                  <a:lnTo>
                    <a:pt x="1961" y="7"/>
                  </a:lnTo>
                  <a:lnTo>
                    <a:pt x="1940" y="7"/>
                  </a:lnTo>
                  <a:lnTo>
                    <a:pt x="1940" y="0"/>
                  </a:lnTo>
                  <a:close/>
                  <a:moveTo>
                    <a:pt x="1968" y="0"/>
                  </a:moveTo>
                  <a:lnTo>
                    <a:pt x="1989" y="0"/>
                  </a:lnTo>
                  <a:lnTo>
                    <a:pt x="1989" y="7"/>
                  </a:lnTo>
                  <a:lnTo>
                    <a:pt x="1968" y="7"/>
                  </a:lnTo>
                  <a:lnTo>
                    <a:pt x="1968" y="0"/>
                  </a:lnTo>
                  <a:close/>
                  <a:moveTo>
                    <a:pt x="1995" y="0"/>
                  </a:moveTo>
                  <a:lnTo>
                    <a:pt x="2016" y="0"/>
                  </a:lnTo>
                  <a:lnTo>
                    <a:pt x="2016" y="7"/>
                  </a:lnTo>
                  <a:lnTo>
                    <a:pt x="1995" y="7"/>
                  </a:lnTo>
                  <a:lnTo>
                    <a:pt x="1995" y="0"/>
                  </a:lnTo>
                  <a:close/>
                  <a:moveTo>
                    <a:pt x="2023" y="0"/>
                  </a:moveTo>
                  <a:lnTo>
                    <a:pt x="2044" y="0"/>
                  </a:lnTo>
                  <a:lnTo>
                    <a:pt x="2044" y="7"/>
                  </a:lnTo>
                  <a:lnTo>
                    <a:pt x="2023" y="7"/>
                  </a:lnTo>
                  <a:lnTo>
                    <a:pt x="2023" y="0"/>
                  </a:lnTo>
                  <a:close/>
                  <a:moveTo>
                    <a:pt x="2051" y="0"/>
                  </a:moveTo>
                  <a:lnTo>
                    <a:pt x="2072" y="0"/>
                  </a:lnTo>
                  <a:lnTo>
                    <a:pt x="2072" y="7"/>
                  </a:lnTo>
                  <a:lnTo>
                    <a:pt x="2051" y="7"/>
                  </a:lnTo>
                  <a:lnTo>
                    <a:pt x="2051" y="0"/>
                  </a:lnTo>
                  <a:close/>
                  <a:moveTo>
                    <a:pt x="2079" y="0"/>
                  </a:moveTo>
                  <a:lnTo>
                    <a:pt x="2099" y="0"/>
                  </a:lnTo>
                  <a:lnTo>
                    <a:pt x="2099" y="7"/>
                  </a:lnTo>
                  <a:lnTo>
                    <a:pt x="2079" y="7"/>
                  </a:lnTo>
                  <a:lnTo>
                    <a:pt x="2079" y="0"/>
                  </a:lnTo>
                  <a:close/>
                  <a:moveTo>
                    <a:pt x="2106" y="0"/>
                  </a:moveTo>
                  <a:lnTo>
                    <a:pt x="2127" y="0"/>
                  </a:lnTo>
                  <a:lnTo>
                    <a:pt x="2127" y="7"/>
                  </a:lnTo>
                  <a:lnTo>
                    <a:pt x="2106" y="7"/>
                  </a:lnTo>
                  <a:lnTo>
                    <a:pt x="2106" y="0"/>
                  </a:lnTo>
                  <a:close/>
                  <a:moveTo>
                    <a:pt x="2134" y="0"/>
                  </a:moveTo>
                  <a:lnTo>
                    <a:pt x="2155" y="0"/>
                  </a:lnTo>
                  <a:lnTo>
                    <a:pt x="2155" y="7"/>
                  </a:lnTo>
                  <a:lnTo>
                    <a:pt x="2134" y="7"/>
                  </a:lnTo>
                  <a:lnTo>
                    <a:pt x="2134" y="0"/>
                  </a:lnTo>
                  <a:close/>
                  <a:moveTo>
                    <a:pt x="2162" y="0"/>
                  </a:moveTo>
                  <a:lnTo>
                    <a:pt x="2183" y="0"/>
                  </a:lnTo>
                  <a:lnTo>
                    <a:pt x="2183" y="7"/>
                  </a:lnTo>
                  <a:lnTo>
                    <a:pt x="2162" y="7"/>
                  </a:lnTo>
                  <a:lnTo>
                    <a:pt x="2162" y="0"/>
                  </a:lnTo>
                  <a:close/>
                  <a:moveTo>
                    <a:pt x="2190" y="0"/>
                  </a:moveTo>
                  <a:lnTo>
                    <a:pt x="2210" y="0"/>
                  </a:lnTo>
                  <a:lnTo>
                    <a:pt x="2210" y="7"/>
                  </a:lnTo>
                  <a:lnTo>
                    <a:pt x="2190" y="7"/>
                  </a:lnTo>
                  <a:lnTo>
                    <a:pt x="2190" y="0"/>
                  </a:lnTo>
                  <a:close/>
                  <a:moveTo>
                    <a:pt x="2217" y="0"/>
                  </a:moveTo>
                  <a:lnTo>
                    <a:pt x="2238" y="0"/>
                  </a:lnTo>
                  <a:lnTo>
                    <a:pt x="2238" y="7"/>
                  </a:lnTo>
                  <a:lnTo>
                    <a:pt x="2217" y="7"/>
                  </a:lnTo>
                  <a:lnTo>
                    <a:pt x="2217" y="0"/>
                  </a:lnTo>
                  <a:close/>
                  <a:moveTo>
                    <a:pt x="2245" y="0"/>
                  </a:moveTo>
                  <a:lnTo>
                    <a:pt x="2266" y="0"/>
                  </a:lnTo>
                  <a:lnTo>
                    <a:pt x="2266" y="7"/>
                  </a:lnTo>
                  <a:lnTo>
                    <a:pt x="2245" y="7"/>
                  </a:lnTo>
                  <a:lnTo>
                    <a:pt x="2245" y="0"/>
                  </a:lnTo>
                  <a:close/>
                  <a:moveTo>
                    <a:pt x="2273" y="0"/>
                  </a:moveTo>
                  <a:lnTo>
                    <a:pt x="2294" y="0"/>
                  </a:lnTo>
                  <a:lnTo>
                    <a:pt x="2294" y="7"/>
                  </a:lnTo>
                  <a:lnTo>
                    <a:pt x="2273" y="7"/>
                  </a:lnTo>
                  <a:lnTo>
                    <a:pt x="2273" y="0"/>
                  </a:lnTo>
                  <a:close/>
                  <a:moveTo>
                    <a:pt x="2300" y="0"/>
                  </a:moveTo>
                  <a:lnTo>
                    <a:pt x="2321" y="0"/>
                  </a:lnTo>
                  <a:lnTo>
                    <a:pt x="2321" y="7"/>
                  </a:lnTo>
                  <a:lnTo>
                    <a:pt x="2300" y="7"/>
                  </a:lnTo>
                  <a:lnTo>
                    <a:pt x="2300" y="0"/>
                  </a:lnTo>
                  <a:close/>
                  <a:moveTo>
                    <a:pt x="2328" y="0"/>
                  </a:moveTo>
                  <a:lnTo>
                    <a:pt x="2349" y="0"/>
                  </a:lnTo>
                  <a:lnTo>
                    <a:pt x="2349" y="7"/>
                  </a:lnTo>
                  <a:lnTo>
                    <a:pt x="2328" y="7"/>
                  </a:lnTo>
                  <a:lnTo>
                    <a:pt x="2328" y="0"/>
                  </a:lnTo>
                  <a:close/>
                  <a:moveTo>
                    <a:pt x="2356" y="0"/>
                  </a:moveTo>
                  <a:lnTo>
                    <a:pt x="2377" y="0"/>
                  </a:lnTo>
                  <a:lnTo>
                    <a:pt x="2377" y="7"/>
                  </a:lnTo>
                  <a:lnTo>
                    <a:pt x="2356" y="7"/>
                  </a:lnTo>
                  <a:lnTo>
                    <a:pt x="2356" y="0"/>
                  </a:lnTo>
                  <a:close/>
                  <a:moveTo>
                    <a:pt x="2384" y="0"/>
                  </a:moveTo>
                  <a:lnTo>
                    <a:pt x="2404" y="0"/>
                  </a:lnTo>
                  <a:lnTo>
                    <a:pt x="2404" y="7"/>
                  </a:lnTo>
                  <a:lnTo>
                    <a:pt x="2384" y="7"/>
                  </a:lnTo>
                  <a:lnTo>
                    <a:pt x="2384" y="0"/>
                  </a:lnTo>
                  <a:close/>
                  <a:moveTo>
                    <a:pt x="2411" y="0"/>
                  </a:moveTo>
                  <a:lnTo>
                    <a:pt x="2432" y="0"/>
                  </a:lnTo>
                  <a:lnTo>
                    <a:pt x="2432" y="7"/>
                  </a:lnTo>
                  <a:lnTo>
                    <a:pt x="2411" y="7"/>
                  </a:lnTo>
                  <a:lnTo>
                    <a:pt x="2411" y="0"/>
                  </a:lnTo>
                  <a:close/>
                  <a:moveTo>
                    <a:pt x="2439" y="0"/>
                  </a:moveTo>
                  <a:lnTo>
                    <a:pt x="2460" y="0"/>
                  </a:lnTo>
                  <a:lnTo>
                    <a:pt x="2460" y="7"/>
                  </a:lnTo>
                  <a:lnTo>
                    <a:pt x="2439" y="7"/>
                  </a:lnTo>
                  <a:lnTo>
                    <a:pt x="2439" y="0"/>
                  </a:lnTo>
                  <a:close/>
                  <a:moveTo>
                    <a:pt x="2467" y="0"/>
                  </a:moveTo>
                  <a:lnTo>
                    <a:pt x="2487" y="0"/>
                  </a:lnTo>
                  <a:lnTo>
                    <a:pt x="2487" y="7"/>
                  </a:lnTo>
                  <a:lnTo>
                    <a:pt x="2467" y="7"/>
                  </a:lnTo>
                  <a:lnTo>
                    <a:pt x="2467" y="0"/>
                  </a:lnTo>
                  <a:close/>
                  <a:moveTo>
                    <a:pt x="2494" y="0"/>
                  </a:moveTo>
                  <a:lnTo>
                    <a:pt x="2515" y="0"/>
                  </a:lnTo>
                  <a:lnTo>
                    <a:pt x="2515" y="7"/>
                  </a:lnTo>
                  <a:lnTo>
                    <a:pt x="2494" y="7"/>
                  </a:lnTo>
                  <a:lnTo>
                    <a:pt x="2494" y="0"/>
                  </a:lnTo>
                  <a:close/>
                  <a:moveTo>
                    <a:pt x="2522" y="0"/>
                  </a:moveTo>
                  <a:lnTo>
                    <a:pt x="2543" y="0"/>
                  </a:lnTo>
                  <a:lnTo>
                    <a:pt x="2543" y="7"/>
                  </a:lnTo>
                  <a:lnTo>
                    <a:pt x="2522" y="7"/>
                  </a:lnTo>
                  <a:lnTo>
                    <a:pt x="2522" y="0"/>
                  </a:lnTo>
                  <a:close/>
                  <a:moveTo>
                    <a:pt x="2550" y="0"/>
                  </a:moveTo>
                  <a:lnTo>
                    <a:pt x="2571" y="0"/>
                  </a:lnTo>
                  <a:lnTo>
                    <a:pt x="2571" y="7"/>
                  </a:lnTo>
                  <a:lnTo>
                    <a:pt x="2550" y="7"/>
                  </a:lnTo>
                  <a:lnTo>
                    <a:pt x="2550" y="0"/>
                  </a:lnTo>
                  <a:close/>
                  <a:moveTo>
                    <a:pt x="2578" y="0"/>
                  </a:moveTo>
                  <a:lnTo>
                    <a:pt x="2598" y="0"/>
                  </a:lnTo>
                  <a:lnTo>
                    <a:pt x="2598" y="7"/>
                  </a:lnTo>
                  <a:lnTo>
                    <a:pt x="2578" y="7"/>
                  </a:lnTo>
                  <a:lnTo>
                    <a:pt x="2578" y="0"/>
                  </a:lnTo>
                  <a:close/>
                  <a:moveTo>
                    <a:pt x="2605" y="0"/>
                  </a:moveTo>
                  <a:lnTo>
                    <a:pt x="2626" y="0"/>
                  </a:lnTo>
                  <a:lnTo>
                    <a:pt x="2626" y="7"/>
                  </a:lnTo>
                  <a:lnTo>
                    <a:pt x="2605" y="7"/>
                  </a:lnTo>
                  <a:lnTo>
                    <a:pt x="2605" y="0"/>
                  </a:lnTo>
                  <a:close/>
                  <a:moveTo>
                    <a:pt x="2633" y="0"/>
                  </a:moveTo>
                  <a:lnTo>
                    <a:pt x="2654" y="0"/>
                  </a:lnTo>
                  <a:lnTo>
                    <a:pt x="2654" y="7"/>
                  </a:lnTo>
                  <a:lnTo>
                    <a:pt x="2633" y="7"/>
                  </a:lnTo>
                  <a:lnTo>
                    <a:pt x="2633" y="0"/>
                  </a:lnTo>
                  <a:close/>
                  <a:moveTo>
                    <a:pt x="2661" y="0"/>
                  </a:moveTo>
                  <a:lnTo>
                    <a:pt x="2681" y="0"/>
                  </a:lnTo>
                  <a:lnTo>
                    <a:pt x="2681" y="7"/>
                  </a:lnTo>
                  <a:lnTo>
                    <a:pt x="2661" y="7"/>
                  </a:lnTo>
                  <a:lnTo>
                    <a:pt x="2661" y="0"/>
                  </a:lnTo>
                  <a:close/>
                  <a:moveTo>
                    <a:pt x="2689" y="0"/>
                  </a:moveTo>
                  <a:lnTo>
                    <a:pt x="2709" y="0"/>
                  </a:lnTo>
                  <a:lnTo>
                    <a:pt x="2709" y="7"/>
                  </a:lnTo>
                  <a:lnTo>
                    <a:pt x="2689" y="7"/>
                  </a:lnTo>
                  <a:lnTo>
                    <a:pt x="2689" y="0"/>
                  </a:lnTo>
                  <a:close/>
                  <a:moveTo>
                    <a:pt x="2716" y="0"/>
                  </a:moveTo>
                  <a:lnTo>
                    <a:pt x="2737" y="0"/>
                  </a:lnTo>
                  <a:lnTo>
                    <a:pt x="2737" y="7"/>
                  </a:lnTo>
                  <a:lnTo>
                    <a:pt x="2716" y="7"/>
                  </a:lnTo>
                  <a:lnTo>
                    <a:pt x="2716" y="0"/>
                  </a:lnTo>
                  <a:close/>
                  <a:moveTo>
                    <a:pt x="2744" y="0"/>
                  </a:moveTo>
                  <a:lnTo>
                    <a:pt x="2765" y="0"/>
                  </a:lnTo>
                  <a:lnTo>
                    <a:pt x="2765" y="7"/>
                  </a:lnTo>
                  <a:lnTo>
                    <a:pt x="2744" y="7"/>
                  </a:lnTo>
                  <a:lnTo>
                    <a:pt x="2744" y="0"/>
                  </a:lnTo>
                  <a:close/>
                  <a:moveTo>
                    <a:pt x="2772" y="0"/>
                  </a:moveTo>
                  <a:lnTo>
                    <a:pt x="2792" y="0"/>
                  </a:lnTo>
                  <a:lnTo>
                    <a:pt x="2792" y="7"/>
                  </a:lnTo>
                  <a:lnTo>
                    <a:pt x="2772" y="7"/>
                  </a:lnTo>
                  <a:lnTo>
                    <a:pt x="2772" y="0"/>
                  </a:lnTo>
                  <a:close/>
                  <a:moveTo>
                    <a:pt x="2799" y="0"/>
                  </a:moveTo>
                  <a:lnTo>
                    <a:pt x="2820" y="0"/>
                  </a:lnTo>
                  <a:lnTo>
                    <a:pt x="2820" y="7"/>
                  </a:lnTo>
                  <a:lnTo>
                    <a:pt x="2799" y="7"/>
                  </a:lnTo>
                  <a:lnTo>
                    <a:pt x="2799" y="0"/>
                  </a:lnTo>
                  <a:close/>
                  <a:moveTo>
                    <a:pt x="2827" y="0"/>
                  </a:moveTo>
                  <a:lnTo>
                    <a:pt x="2848" y="0"/>
                  </a:lnTo>
                  <a:lnTo>
                    <a:pt x="2848" y="7"/>
                  </a:lnTo>
                  <a:lnTo>
                    <a:pt x="2827" y="7"/>
                  </a:lnTo>
                  <a:lnTo>
                    <a:pt x="2827" y="0"/>
                  </a:lnTo>
                  <a:close/>
                  <a:moveTo>
                    <a:pt x="2855" y="0"/>
                  </a:moveTo>
                  <a:lnTo>
                    <a:pt x="2876" y="0"/>
                  </a:lnTo>
                  <a:lnTo>
                    <a:pt x="2876" y="7"/>
                  </a:lnTo>
                  <a:lnTo>
                    <a:pt x="2855" y="7"/>
                  </a:lnTo>
                  <a:lnTo>
                    <a:pt x="2855" y="0"/>
                  </a:lnTo>
                  <a:close/>
                  <a:moveTo>
                    <a:pt x="2882" y="0"/>
                  </a:moveTo>
                  <a:lnTo>
                    <a:pt x="2903" y="0"/>
                  </a:lnTo>
                  <a:lnTo>
                    <a:pt x="2903" y="7"/>
                  </a:lnTo>
                  <a:lnTo>
                    <a:pt x="2882" y="7"/>
                  </a:lnTo>
                  <a:lnTo>
                    <a:pt x="2882" y="0"/>
                  </a:lnTo>
                  <a:close/>
                  <a:moveTo>
                    <a:pt x="2910" y="0"/>
                  </a:moveTo>
                  <a:lnTo>
                    <a:pt x="2931" y="0"/>
                  </a:lnTo>
                  <a:lnTo>
                    <a:pt x="2931" y="7"/>
                  </a:lnTo>
                  <a:lnTo>
                    <a:pt x="2910" y="7"/>
                  </a:lnTo>
                  <a:lnTo>
                    <a:pt x="2910" y="0"/>
                  </a:lnTo>
                  <a:close/>
                  <a:moveTo>
                    <a:pt x="2938" y="0"/>
                  </a:moveTo>
                  <a:lnTo>
                    <a:pt x="2959" y="0"/>
                  </a:lnTo>
                  <a:lnTo>
                    <a:pt x="2959" y="7"/>
                  </a:lnTo>
                  <a:lnTo>
                    <a:pt x="2938" y="7"/>
                  </a:lnTo>
                  <a:lnTo>
                    <a:pt x="2938" y="0"/>
                  </a:lnTo>
                  <a:close/>
                  <a:moveTo>
                    <a:pt x="2966" y="0"/>
                  </a:moveTo>
                  <a:lnTo>
                    <a:pt x="2986" y="0"/>
                  </a:lnTo>
                  <a:lnTo>
                    <a:pt x="2986" y="7"/>
                  </a:lnTo>
                  <a:lnTo>
                    <a:pt x="2966" y="7"/>
                  </a:lnTo>
                  <a:lnTo>
                    <a:pt x="2966" y="0"/>
                  </a:lnTo>
                  <a:close/>
                  <a:moveTo>
                    <a:pt x="2993" y="0"/>
                  </a:moveTo>
                  <a:lnTo>
                    <a:pt x="3014" y="0"/>
                  </a:lnTo>
                  <a:lnTo>
                    <a:pt x="3014" y="7"/>
                  </a:lnTo>
                  <a:lnTo>
                    <a:pt x="2993" y="7"/>
                  </a:lnTo>
                  <a:lnTo>
                    <a:pt x="2993" y="0"/>
                  </a:lnTo>
                  <a:close/>
                </a:path>
              </a:pathLst>
            </a:custGeom>
            <a:solidFill>
              <a:srgbClr val="000000"/>
            </a:solidFill>
            <a:ln w="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21" name="Freeform 89"/>
            <p:cNvSpPr>
              <a:spLocks noEditPoints="1"/>
            </p:cNvSpPr>
            <p:nvPr/>
          </p:nvSpPr>
          <p:spPr bwMode="auto">
            <a:xfrm>
              <a:off x="1949" y="2432"/>
              <a:ext cx="3014" cy="7"/>
            </a:xfrm>
            <a:custGeom>
              <a:avLst/>
              <a:gdLst/>
              <a:ahLst/>
              <a:cxnLst>
                <a:cxn ang="0">
                  <a:pos x="27" y="7"/>
                </a:cxn>
                <a:cxn ang="0">
                  <a:pos x="104" y="7"/>
                </a:cxn>
                <a:cxn ang="0">
                  <a:pos x="159" y="0"/>
                </a:cxn>
                <a:cxn ang="0">
                  <a:pos x="194" y="0"/>
                </a:cxn>
                <a:cxn ang="0">
                  <a:pos x="221" y="0"/>
                </a:cxn>
                <a:cxn ang="0">
                  <a:pos x="277" y="7"/>
                </a:cxn>
                <a:cxn ang="0">
                  <a:pos x="353" y="7"/>
                </a:cxn>
                <a:cxn ang="0">
                  <a:pos x="409" y="0"/>
                </a:cxn>
                <a:cxn ang="0">
                  <a:pos x="443" y="0"/>
                </a:cxn>
                <a:cxn ang="0">
                  <a:pos x="471" y="0"/>
                </a:cxn>
                <a:cxn ang="0">
                  <a:pos x="526" y="7"/>
                </a:cxn>
                <a:cxn ang="0">
                  <a:pos x="603" y="7"/>
                </a:cxn>
                <a:cxn ang="0">
                  <a:pos x="658" y="0"/>
                </a:cxn>
                <a:cxn ang="0">
                  <a:pos x="693" y="0"/>
                </a:cxn>
                <a:cxn ang="0">
                  <a:pos x="720" y="0"/>
                </a:cxn>
                <a:cxn ang="0">
                  <a:pos x="776" y="7"/>
                </a:cxn>
                <a:cxn ang="0">
                  <a:pos x="852" y="7"/>
                </a:cxn>
                <a:cxn ang="0">
                  <a:pos x="907" y="0"/>
                </a:cxn>
                <a:cxn ang="0">
                  <a:pos x="942" y="0"/>
                </a:cxn>
                <a:cxn ang="0">
                  <a:pos x="970" y="0"/>
                </a:cxn>
                <a:cxn ang="0">
                  <a:pos x="1025" y="7"/>
                </a:cxn>
                <a:cxn ang="0">
                  <a:pos x="1101" y="7"/>
                </a:cxn>
                <a:cxn ang="0">
                  <a:pos x="1157" y="0"/>
                </a:cxn>
                <a:cxn ang="0">
                  <a:pos x="1192" y="0"/>
                </a:cxn>
                <a:cxn ang="0">
                  <a:pos x="1219" y="0"/>
                </a:cxn>
                <a:cxn ang="0">
                  <a:pos x="1275" y="7"/>
                </a:cxn>
                <a:cxn ang="0">
                  <a:pos x="1351" y="7"/>
                </a:cxn>
                <a:cxn ang="0">
                  <a:pos x="1406" y="0"/>
                </a:cxn>
                <a:cxn ang="0">
                  <a:pos x="1441" y="0"/>
                </a:cxn>
                <a:cxn ang="0">
                  <a:pos x="1469" y="0"/>
                </a:cxn>
                <a:cxn ang="0">
                  <a:pos x="1524" y="7"/>
                </a:cxn>
                <a:cxn ang="0">
                  <a:pos x="1600" y="7"/>
                </a:cxn>
                <a:cxn ang="0">
                  <a:pos x="1656" y="0"/>
                </a:cxn>
                <a:cxn ang="0">
                  <a:pos x="1691" y="0"/>
                </a:cxn>
                <a:cxn ang="0">
                  <a:pos x="1718" y="0"/>
                </a:cxn>
                <a:cxn ang="0">
                  <a:pos x="1774" y="7"/>
                </a:cxn>
                <a:cxn ang="0">
                  <a:pos x="1850" y="7"/>
                </a:cxn>
                <a:cxn ang="0">
                  <a:pos x="1905" y="0"/>
                </a:cxn>
                <a:cxn ang="0">
                  <a:pos x="1940" y="0"/>
                </a:cxn>
                <a:cxn ang="0">
                  <a:pos x="1968" y="0"/>
                </a:cxn>
                <a:cxn ang="0">
                  <a:pos x="2023" y="7"/>
                </a:cxn>
                <a:cxn ang="0">
                  <a:pos x="2099" y="7"/>
                </a:cxn>
                <a:cxn ang="0">
                  <a:pos x="2155" y="0"/>
                </a:cxn>
                <a:cxn ang="0">
                  <a:pos x="2190" y="0"/>
                </a:cxn>
                <a:cxn ang="0">
                  <a:pos x="2217" y="0"/>
                </a:cxn>
                <a:cxn ang="0">
                  <a:pos x="2273" y="7"/>
                </a:cxn>
                <a:cxn ang="0">
                  <a:pos x="2349" y="7"/>
                </a:cxn>
                <a:cxn ang="0">
                  <a:pos x="2404" y="0"/>
                </a:cxn>
                <a:cxn ang="0">
                  <a:pos x="2439" y="0"/>
                </a:cxn>
                <a:cxn ang="0">
                  <a:pos x="2467" y="0"/>
                </a:cxn>
                <a:cxn ang="0">
                  <a:pos x="2522" y="7"/>
                </a:cxn>
                <a:cxn ang="0">
                  <a:pos x="2598" y="7"/>
                </a:cxn>
                <a:cxn ang="0">
                  <a:pos x="2654" y="0"/>
                </a:cxn>
                <a:cxn ang="0">
                  <a:pos x="2689" y="0"/>
                </a:cxn>
                <a:cxn ang="0">
                  <a:pos x="2716" y="0"/>
                </a:cxn>
                <a:cxn ang="0">
                  <a:pos x="2772" y="7"/>
                </a:cxn>
                <a:cxn ang="0">
                  <a:pos x="2848" y="7"/>
                </a:cxn>
                <a:cxn ang="0">
                  <a:pos x="2903" y="0"/>
                </a:cxn>
                <a:cxn ang="0">
                  <a:pos x="2938" y="0"/>
                </a:cxn>
                <a:cxn ang="0">
                  <a:pos x="2966" y="0"/>
                </a:cxn>
              </a:cxnLst>
              <a:rect l="0" t="0" r="r" b="b"/>
              <a:pathLst>
                <a:path w="3014" h="7">
                  <a:moveTo>
                    <a:pt x="0" y="0"/>
                  </a:moveTo>
                  <a:lnTo>
                    <a:pt x="20" y="0"/>
                  </a:lnTo>
                  <a:lnTo>
                    <a:pt x="20" y="7"/>
                  </a:lnTo>
                  <a:lnTo>
                    <a:pt x="0" y="7"/>
                  </a:lnTo>
                  <a:lnTo>
                    <a:pt x="0" y="0"/>
                  </a:lnTo>
                  <a:close/>
                  <a:moveTo>
                    <a:pt x="27" y="0"/>
                  </a:moveTo>
                  <a:lnTo>
                    <a:pt x="48" y="0"/>
                  </a:lnTo>
                  <a:lnTo>
                    <a:pt x="48" y="7"/>
                  </a:lnTo>
                  <a:lnTo>
                    <a:pt x="27" y="7"/>
                  </a:lnTo>
                  <a:lnTo>
                    <a:pt x="27" y="0"/>
                  </a:lnTo>
                  <a:close/>
                  <a:moveTo>
                    <a:pt x="55" y="0"/>
                  </a:moveTo>
                  <a:lnTo>
                    <a:pt x="76" y="0"/>
                  </a:lnTo>
                  <a:lnTo>
                    <a:pt x="76" y="7"/>
                  </a:lnTo>
                  <a:lnTo>
                    <a:pt x="55" y="7"/>
                  </a:lnTo>
                  <a:lnTo>
                    <a:pt x="55" y="0"/>
                  </a:lnTo>
                  <a:close/>
                  <a:moveTo>
                    <a:pt x="83" y="0"/>
                  </a:moveTo>
                  <a:lnTo>
                    <a:pt x="104" y="0"/>
                  </a:lnTo>
                  <a:lnTo>
                    <a:pt x="104" y="7"/>
                  </a:lnTo>
                  <a:lnTo>
                    <a:pt x="83" y="7"/>
                  </a:lnTo>
                  <a:lnTo>
                    <a:pt x="83" y="0"/>
                  </a:lnTo>
                  <a:close/>
                  <a:moveTo>
                    <a:pt x="111" y="0"/>
                  </a:moveTo>
                  <a:lnTo>
                    <a:pt x="131" y="0"/>
                  </a:lnTo>
                  <a:lnTo>
                    <a:pt x="131" y="7"/>
                  </a:lnTo>
                  <a:lnTo>
                    <a:pt x="111" y="7"/>
                  </a:lnTo>
                  <a:lnTo>
                    <a:pt x="111" y="0"/>
                  </a:lnTo>
                  <a:close/>
                  <a:moveTo>
                    <a:pt x="138" y="0"/>
                  </a:moveTo>
                  <a:lnTo>
                    <a:pt x="159" y="0"/>
                  </a:lnTo>
                  <a:lnTo>
                    <a:pt x="159" y="7"/>
                  </a:lnTo>
                  <a:lnTo>
                    <a:pt x="138" y="7"/>
                  </a:lnTo>
                  <a:lnTo>
                    <a:pt x="138" y="0"/>
                  </a:lnTo>
                  <a:close/>
                  <a:moveTo>
                    <a:pt x="166" y="0"/>
                  </a:moveTo>
                  <a:lnTo>
                    <a:pt x="187" y="0"/>
                  </a:lnTo>
                  <a:lnTo>
                    <a:pt x="187" y="7"/>
                  </a:lnTo>
                  <a:lnTo>
                    <a:pt x="166" y="7"/>
                  </a:lnTo>
                  <a:lnTo>
                    <a:pt x="166" y="0"/>
                  </a:lnTo>
                  <a:close/>
                  <a:moveTo>
                    <a:pt x="194" y="0"/>
                  </a:moveTo>
                  <a:lnTo>
                    <a:pt x="215" y="0"/>
                  </a:lnTo>
                  <a:lnTo>
                    <a:pt x="215" y="7"/>
                  </a:lnTo>
                  <a:lnTo>
                    <a:pt x="194" y="7"/>
                  </a:lnTo>
                  <a:lnTo>
                    <a:pt x="194" y="0"/>
                  </a:lnTo>
                  <a:close/>
                  <a:moveTo>
                    <a:pt x="221" y="0"/>
                  </a:moveTo>
                  <a:lnTo>
                    <a:pt x="242" y="0"/>
                  </a:lnTo>
                  <a:lnTo>
                    <a:pt x="242" y="7"/>
                  </a:lnTo>
                  <a:lnTo>
                    <a:pt x="221" y="7"/>
                  </a:lnTo>
                  <a:lnTo>
                    <a:pt x="221" y="0"/>
                  </a:lnTo>
                  <a:close/>
                  <a:moveTo>
                    <a:pt x="249" y="0"/>
                  </a:moveTo>
                  <a:lnTo>
                    <a:pt x="270" y="0"/>
                  </a:lnTo>
                  <a:lnTo>
                    <a:pt x="270" y="7"/>
                  </a:lnTo>
                  <a:lnTo>
                    <a:pt x="249" y="7"/>
                  </a:lnTo>
                  <a:lnTo>
                    <a:pt x="249" y="0"/>
                  </a:lnTo>
                  <a:close/>
                  <a:moveTo>
                    <a:pt x="277" y="0"/>
                  </a:moveTo>
                  <a:lnTo>
                    <a:pt x="298" y="0"/>
                  </a:lnTo>
                  <a:lnTo>
                    <a:pt x="298" y="7"/>
                  </a:lnTo>
                  <a:lnTo>
                    <a:pt x="277" y="7"/>
                  </a:lnTo>
                  <a:lnTo>
                    <a:pt x="277" y="0"/>
                  </a:lnTo>
                  <a:close/>
                  <a:moveTo>
                    <a:pt x="305" y="0"/>
                  </a:moveTo>
                  <a:lnTo>
                    <a:pt x="325" y="0"/>
                  </a:lnTo>
                  <a:lnTo>
                    <a:pt x="325" y="7"/>
                  </a:lnTo>
                  <a:lnTo>
                    <a:pt x="305" y="7"/>
                  </a:lnTo>
                  <a:lnTo>
                    <a:pt x="305" y="0"/>
                  </a:lnTo>
                  <a:close/>
                  <a:moveTo>
                    <a:pt x="332" y="0"/>
                  </a:moveTo>
                  <a:lnTo>
                    <a:pt x="353" y="0"/>
                  </a:lnTo>
                  <a:lnTo>
                    <a:pt x="353" y="7"/>
                  </a:lnTo>
                  <a:lnTo>
                    <a:pt x="332" y="7"/>
                  </a:lnTo>
                  <a:lnTo>
                    <a:pt x="332" y="0"/>
                  </a:lnTo>
                  <a:close/>
                  <a:moveTo>
                    <a:pt x="360" y="0"/>
                  </a:moveTo>
                  <a:lnTo>
                    <a:pt x="381" y="0"/>
                  </a:lnTo>
                  <a:lnTo>
                    <a:pt x="381" y="7"/>
                  </a:lnTo>
                  <a:lnTo>
                    <a:pt x="360" y="7"/>
                  </a:lnTo>
                  <a:lnTo>
                    <a:pt x="360" y="0"/>
                  </a:lnTo>
                  <a:close/>
                  <a:moveTo>
                    <a:pt x="388" y="0"/>
                  </a:moveTo>
                  <a:lnTo>
                    <a:pt x="409" y="0"/>
                  </a:lnTo>
                  <a:lnTo>
                    <a:pt x="409" y="7"/>
                  </a:lnTo>
                  <a:lnTo>
                    <a:pt x="388" y="7"/>
                  </a:lnTo>
                  <a:lnTo>
                    <a:pt x="388" y="0"/>
                  </a:lnTo>
                  <a:close/>
                  <a:moveTo>
                    <a:pt x="415" y="0"/>
                  </a:moveTo>
                  <a:lnTo>
                    <a:pt x="436" y="0"/>
                  </a:lnTo>
                  <a:lnTo>
                    <a:pt x="436" y="7"/>
                  </a:lnTo>
                  <a:lnTo>
                    <a:pt x="415" y="7"/>
                  </a:lnTo>
                  <a:lnTo>
                    <a:pt x="415" y="0"/>
                  </a:lnTo>
                  <a:close/>
                  <a:moveTo>
                    <a:pt x="443" y="0"/>
                  </a:moveTo>
                  <a:lnTo>
                    <a:pt x="464" y="0"/>
                  </a:lnTo>
                  <a:lnTo>
                    <a:pt x="464" y="7"/>
                  </a:lnTo>
                  <a:lnTo>
                    <a:pt x="443" y="7"/>
                  </a:lnTo>
                  <a:lnTo>
                    <a:pt x="443" y="0"/>
                  </a:lnTo>
                  <a:close/>
                  <a:moveTo>
                    <a:pt x="471" y="0"/>
                  </a:moveTo>
                  <a:lnTo>
                    <a:pt x="492" y="0"/>
                  </a:lnTo>
                  <a:lnTo>
                    <a:pt x="492" y="7"/>
                  </a:lnTo>
                  <a:lnTo>
                    <a:pt x="471" y="7"/>
                  </a:lnTo>
                  <a:lnTo>
                    <a:pt x="471" y="0"/>
                  </a:lnTo>
                  <a:close/>
                  <a:moveTo>
                    <a:pt x="499" y="0"/>
                  </a:moveTo>
                  <a:lnTo>
                    <a:pt x="519" y="0"/>
                  </a:lnTo>
                  <a:lnTo>
                    <a:pt x="519" y="7"/>
                  </a:lnTo>
                  <a:lnTo>
                    <a:pt x="499" y="7"/>
                  </a:lnTo>
                  <a:lnTo>
                    <a:pt x="499" y="0"/>
                  </a:lnTo>
                  <a:close/>
                  <a:moveTo>
                    <a:pt x="526" y="0"/>
                  </a:moveTo>
                  <a:lnTo>
                    <a:pt x="547" y="0"/>
                  </a:lnTo>
                  <a:lnTo>
                    <a:pt x="547" y="7"/>
                  </a:lnTo>
                  <a:lnTo>
                    <a:pt x="526" y="7"/>
                  </a:lnTo>
                  <a:lnTo>
                    <a:pt x="526" y="0"/>
                  </a:lnTo>
                  <a:close/>
                  <a:moveTo>
                    <a:pt x="554" y="0"/>
                  </a:moveTo>
                  <a:lnTo>
                    <a:pt x="575" y="0"/>
                  </a:lnTo>
                  <a:lnTo>
                    <a:pt x="575" y="7"/>
                  </a:lnTo>
                  <a:lnTo>
                    <a:pt x="554" y="7"/>
                  </a:lnTo>
                  <a:lnTo>
                    <a:pt x="554" y="0"/>
                  </a:lnTo>
                  <a:close/>
                  <a:moveTo>
                    <a:pt x="582" y="0"/>
                  </a:moveTo>
                  <a:lnTo>
                    <a:pt x="603" y="0"/>
                  </a:lnTo>
                  <a:lnTo>
                    <a:pt x="603" y="7"/>
                  </a:lnTo>
                  <a:lnTo>
                    <a:pt x="582" y="7"/>
                  </a:lnTo>
                  <a:lnTo>
                    <a:pt x="582" y="0"/>
                  </a:lnTo>
                  <a:close/>
                  <a:moveTo>
                    <a:pt x="610" y="0"/>
                  </a:moveTo>
                  <a:lnTo>
                    <a:pt x="630" y="0"/>
                  </a:lnTo>
                  <a:lnTo>
                    <a:pt x="630" y="7"/>
                  </a:lnTo>
                  <a:lnTo>
                    <a:pt x="610" y="7"/>
                  </a:lnTo>
                  <a:lnTo>
                    <a:pt x="610" y="0"/>
                  </a:lnTo>
                  <a:close/>
                  <a:moveTo>
                    <a:pt x="637" y="0"/>
                  </a:moveTo>
                  <a:lnTo>
                    <a:pt x="658" y="0"/>
                  </a:lnTo>
                  <a:lnTo>
                    <a:pt x="658" y="7"/>
                  </a:lnTo>
                  <a:lnTo>
                    <a:pt x="637" y="7"/>
                  </a:lnTo>
                  <a:lnTo>
                    <a:pt x="637" y="0"/>
                  </a:lnTo>
                  <a:close/>
                  <a:moveTo>
                    <a:pt x="665" y="0"/>
                  </a:moveTo>
                  <a:lnTo>
                    <a:pt x="686" y="0"/>
                  </a:lnTo>
                  <a:lnTo>
                    <a:pt x="686" y="7"/>
                  </a:lnTo>
                  <a:lnTo>
                    <a:pt x="665" y="7"/>
                  </a:lnTo>
                  <a:lnTo>
                    <a:pt x="665" y="0"/>
                  </a:lnTo>
                  <a:close/>
                  <a:moveTo>
                    <a:pt x="693" y="0"/>
                  </a:moveTo>
                  <a:lnTo>
                    <a:pt x="714" y="0"/>
                  </a:lnTo>
                  <a:lnTo>
                    <a:pt x="714" y="7"/>
                  </a:lnTo>
                  <a:lnTo>
                    <a:pt x="693" y="7"/>
                  </a:lnTo>
                  <a:lnTo>
                    <a:pt x="693" y="0"/>
                  </a:lnTo>
                  <a:close/>
                  <a:moveTo>
                    <a:pt x="720" y="0"/>
                  </a:moveTo>
                  <a:lnTo>
                    <a:pt x="741" y="0"/>
                  </a:lnTo>
                  <a:lnTo>
                    <a:pt x="741" y="7"/>
                  </a:lnTo>
                  <a:lnTo>
                    <a:pt x="720" y="7"/>
                  </a:lnTo>
                  <a:lnTo>
                    <a:pt x="720" y="0"/>
                  </a:lnTo>
                  <a:close/>
                  <a:moveTo>
                    <a:pt x="748" y="0"/>
                  </a:moveTo>
                  <a:lnTo>
                    <a:pt x="769" y="0"/>
                  </a:lnTo>
                  <a:lnTo>
                    <a:pt x="769" y="7"/>
                  </a:lnTo>
                  <a:lnTo>
                    <a:pt x="748" y="7"/>
                  </a:lnTo>
                  <a:lnTo>
                    <a:pt x="748" y="0"/>
                  </a:lnTo>
                  <a:close/>
                  <a:moveTo>
                    <a:pt x="776" y="0"/>
                  </a:moveTo>
                  <a:lnTo>
                    <a:pt x="797" y="0"/>
                  </a:lnTo>
                  <a:lnTo>
                    <a:pt x="797" y="7"/>
                  </a:lnTo>
                  <a:lnTo>
                    <a:pt x="776" y="7"/>
                  </a:lnTo>
                  <a:lnTo>
                    <a:pt x="776" y="0"/>
                  </a:lnTo>
                  <a:close/>
                  <a:moveTo>
                    <a:pt x="804" y="0"/>
                  </a:moveTo>
                  <a:lnTo>
                    <a:pt x="824" y="0"/>
                  </a:lnTo>
                  <a:lnTo>
                    <a:pt x="824" y="7"/>
                  </a:lnTo>
                  <a:lnTo>
                    <a:pt x="804" y="7"/>
                  </a:lnTo>
                  <a:lnTo>
                    <a:pt x="804" y="0"/>
                  </a:lnTo>
                  <a:close/>
                  <a:moveTo>
                    <a:pt x="831" y="0"/>
                  </a:moveTo>
                  <a:lnTo>
                    <a:pt x="852" y="0"/>
                  </a:lnTo>
                  <a:lnTo>
                    <a:pt x="852" y="7"/>
                  </a:lnTo>
                  <a:lnTo>
                    <a:pt x="831" y="7"/>
                  </a:lnTo>
                  <a:lnTo>
                    <a:pt x="831" y="0"/>
                  </a:lnTo>
                  <a:close/>
                  <a:moveTo>
                    <a:pt x="859" y="0"/>
                  </a:moveTo>
                  <a:lnTo>
                    <a:pt x="880" y="0"/>
                  </a:lnTo>
                  <a:lnTo>
                    <a:pt x="880" y="7"/>
                  </a:lnTo>
                  <a:lnTo>
                    <a:pt x="859" y="7"/>
                  </a:lnTo>
                  <a:lnTo>
                    <a:pt x="859" y="0"/>
                  </a:lnTo>
                  <a:close/>
                  <a:moveTo>
                    <a:pt x="887" y="0"/>
                  </a:moveTo>
                  <a:lnTo>
                    <a:pt x="907" y="0"/>
                  </a:lnTo>
                  <a:lnTo>
                    <a:pt x="907" y="7"/>
                  </a:lnTo>
                  <a:lnTo>
                    <a:pt x="887" y="7"/>
                  </a:lnTo>
                  <a:lnTo>
                    <a:pt x="887" y="0"/>
                  </a:lnTo>
                  <a:close/>
                  <a:moveTo>
                    <a:pt x="914" y="0"/>
                  </a:moveTo>
                  <a:lnTo>
                    <a:pt x="935" y="0"/>
                  </a:lnTo>
                  <a:lnTo>
                    <a:pt x="935" y="7"/>
                  </a:lnTo>
                  <a:lnTo>
                    <a:pt x="914" y="7"/>
                  </a:lnTo>
                  <a:lnTo>
                    <a:pt x="914" y="0"/>
                  </a:lnTo>
                  <a:close/>
                  <a:moveTo>
                    <a:pt x="942" y="0"/>
                  </a:moveTo>
                  <a:lnTo>
                    <a:pt x="963" y="0"/>
                  </a:lnTo>
                  <a:lnTo>
                    <a:pt x="963" y="7"/>
                  </a:lnTo>
                  <a:lnTo>
                    <a:pt x="942" y="7"/>
                  </a:lnTo>
                  <a:lnTo>
                    <a:pt x="942" y="0"/>
                  </a:lnTo>
                  <a:close/>
                  <a:moveTo>
                    <a:pt x="970" y="0"/>
                  </a:moveTo>
                  <a:lnTo>
                    <a:pt x="991" y="0"/>
                  </a:lnTo>
                  <a:lnTo>
                    <a:pt x="991" y="7"/>
                  </a:lnTo>
                  <a:lnTo>
                    <a:pt x="970" y="7"/>
                  </a:lnTo>
                  <a:lnTo>
                    <a:pt x="970" y="0"/>
                  </a:lnTo>
                  <a:close/>
                  <a:moveTo>
                    <a:pt x="998" y="0"/>
                  </a:moveTo>
                  <a:lnTo>
                    <a:pt x="1018" y="0"/>
                  </a:lnTo>
                  <a:lnTo>
                    <a:pt x="1018" y="7"/>
                  </a:lnTo>
                  <a:lnTo>
                    <a:pt x="998" y="7"/>
                  </a:lnTo>
                  <a:lnTo>
                    <a:pt x="998" y="0"/>
                  </a:lnTo>
                  <a:close/>
                  <a:moveTo>
                    <a:pt x="1025" y="0"/>
                  </a:moveTo>
                  <a:lnTo>
                    <a:pt x="1046" y="0"/>
                  </a:lnTo>
                  <a:lnTo>
                    <a:pt x="1046" y="7"/>
                  </a:lnTo>
                  <a:lnTo>
                    <a:pt x="1025" y="7"/>
                  </a:lnTo>
                  <a:lnTo>
                    <a:pt x="1025" y="0"/>
                  </a:lnTo>
                  <a:close/>
                  <a:moveTo>
                    <a:pt x="1053" y="0"/>
                  </a:moveTo>
                  <a:lnTo>
                    <a:pt x="1074" y="0"/>
                  </a:lnTo>
                  <a:lnTo>
                    <a:pt x="1074" y="7"/>
                  </a:lnTo>
                  <a:lnTo>
                    <a:pt x="1053" y="7"/>
                  </a:lnTo>
                  <a:lnTo>
                    <a:pt x="1053" y="0"/>
                  </a:lnTo>
                  <a:close/>
                  <a:moveTo>
                    <a:pt x="1081" y="0"/>
                  </a:moveTo>
                  <a:lnTo>
                    <a:pt x="1101" y="0"/>
                  </a:lnTo>
                  <a:lnTo>
                    <a:pt x="1101" y="7"/>
                  </a:lnTo>
                  <a:lnTo>
                    <a:pt x="1081" y="7"/>
                  </a:lnTo>
                  <a:lnTo>
                    <a:pt x="1081" y="0"/>
                  </a:lnTo>
                  <a:close/>
                  <a:moveTo>
                    <a:pt x="1109" y="0"/>
                  </a:moveTo>
                  <a:lnTo>
                    <a:pt x="1129" y="0"/>
                  </a:lnTo>
                  <a:lnTo>
                    <a:pt x="1129" y="7"/>
                  </a:lnTo>
                  <a:lnTo>
                    <a:pt x="1109" y="7"/>
                  </a:lnTo>
                  <a:lnTo>
                    <a:pt x="1109" y="0"/>
                  </a:lnTo>
                  <a:close/>
                  <a:moveTo>
                    <a:pt x="1136" y="0"/>
                  </a:moveTo>
                  <a:lnTo>
                    <a:pt x="1157" y="0"/>
                  </a:lnTo>
                  <a:lnTo>
                    <a:pt x="1157" y="7"/>
                  </a:lnTo>
                  <a:lnTo>
                    <a:pt x="1136" y="7"/>
                  </a:lnTo>
                  <a:lnTo>
                    <a:pt x="1136" y="0"/>
                  </a:lnTo>
                  <a:close/>
                  <a:moveTo>
                    <a:pt x="1164" y="0"/>
                  </a:moveTo>
                  <a:lnTo>
                    <a:pt x="1185" y="0"/>
                  </a:lnTo>
                  <a:lnTo>
                    <a:pt x="1185" y="7"/>
                  </a:lnTo>
                  <a:lnTo>
                    <a:pt x="1164" y="7"/>
                  </a:lnTo>
                  <a:lnTo>
                    <a:pt x="1164" y="0"/>
                  </a:lnTo>
                  <a:close/>
                  <a:moveTo>
                    <a:pt x="1192" y="0"/>
                  </a:moveTo>
                  <a:lnTo>
                    <a:pt x="1212" y="0"/>
                  </a:lnTo>
                  <a:lnTo>
                    <a:pt x="1212" y="7"/>
                  </a:lnTo>
                  <a:lnTo>
                    <a:pt x="1192" y="7"/>
                  </a:lnTo>
                  <a:lnTo>
                    <a:pt x="1192" y="0"/>
                  </a:lnTo>
                  <a:close/>
                  <a:moveTo>
                    <a:pt x="1219" y="0"/>
                  </a:moveTo>
                  <a:lnTo>
                    <a:pt x="1240" y="0"/>
                  </a:lnTo>
                  <a:lnTo>
                    <a:pt x="1240" y="7"/>
                  </a:lnTo>
                  <a:lnTo>
                    <a:pt x="1219" y="7"/>
                  </a:lnTo>
                  <a:lnTo>
                    <a:pt x="1219" y="0"/>
                  </a:lnTo>
                  <a:close/>
                  <a:moveTo>
                    <a:pt x="1247" y="0"/>
                  </a:moveTo>
                  <a:lnTo>
                    <a:pt x="1268" y="0"/>
                  </a:lnTo>
                  <a:lnTo>
                    <a:pt x="1268" y="7"/>
                  </a:lnTo>
                  <a:lnTo>
                    <a:pt x="1247" y="7"/>
                  </a:lnTo>
                  <a:lnTo>
                    <a:pt x="1247" y="0"/>
                  </a:lnTo>
                  <a:close/>
                  <a:moveTo>
                    <a:pt x="1275" y="0"/>
                  </a:moveTo>
                  <a:lnTo>
                    <a:pt x="1296" y="0"/>
                  </a:lnTo>
                  <a:lnTo>
                    <a:pt x="1296" y="7"/>
                  </a:lnTo>
                  <a:lnTo>
                    <a:pt x="1275" y="7"/>
                  </a:lnTo>
                  <a:lnTo>
                    <a:pt x="1275" y="0"/>
                  </a:lnTo>
                  <a:close/>
                  <a:moveTo>
                    <a:pt x="1302" y="0"/>
                  </a:moveTo>
                  <a:lnTo>
                    <a:pt x="1323" y="0"/>
                  </a:lnTo>
                  <a:lnTo>
                    <a:pt x="1323" y="7"/>
                  </a:lnTo>
                  <a:lnTo>
                    <a:pt x="1302" y="7"/>
                  </a:lnTo>
                  <a:lnTo>
                    <a:pt x="1302" y="0"/>
                  </a:lnTo>
                  <a:close/>
                  <a:moveTo>
                    <a:pt x="1330" y="0"/>
                  </a:moveTo>
                  <a:lnTo>
                    <a:pt x="1351" y="0"/>
                  </a:lnTo>
                  <a:lnTo>
                    <a:pt x="1351" y="7"/>
                  </a:lnTo>
                  <a:lnTo>
                    <a:pt x="1330" y="7"/>
                  </a:lnTo>
                  <a:lnTo>
                    <a:pt x="1330" y="0"/>
                  </a:lnTo>
                  <a:close/>
                  <a:moveTo>
                    <a:pt x="1358" y="0"/>
                  </a:moveTo>
                  <a:lnTo>
                    <a:pt x="1379" y="0"/>
                  </a:lnTo>
                  <a:lnTo>
                    <a:pt x="1379" y="7"/>
                  </a:lnTo>
                  <a:lnTo>
                    <a:pt x="1358" y="7"/>
                  </a:lnTo>
                  <a:lnTo>
                    <a:pt x="1358" y="0"/>
                  </a:lnTo>
                  <a:close/>
                  <a:moveTo>
                    <a:pt x="1386" y="0"/>
                  </a:moveTo>
                  <a:lnTo>
                    <a:pt x="1406" y="0"/>
                  </a:lnTo>
                  <a:lnTo>
                    <a:pt x="1406" y="7"/>
                  </a:lnTo>
                  <a:lnTo>
                    <a:pt x="1386" y="7"/>
                  </a:lnTo>
                  <a:lnTo>
                    <a:pt x="1386" y="0"/>
                  </a:lnTo>
                  <a:close/>
                  <a:moveTo>
                    <a:pt x="1413" y="0"/>
                  </a:moveTo>
                  <a:lnTo>
                    <a:pt x="1434" y="0"/>
                  </a:lnTo>
                  <a:lnTo>
                    <a:pt x="1434" y="7"/>
                  </a:lnTo>
                  <a:lnTo>
                    <a:pt x="1413" y="7"/>
                  </a:lnTo>
                  <a:lnTo>
                    <a:pt x="1413" y="0"/>
                  </a:lnTo>
                  <a:close/>
                  <a:moveTo>
                    <a:pt x="1441" y="0"/>
                  </a:moveTo>
                  <a:lnTo>
                    <a:pt x="1462" y="0"/>
                  </a:lnTo>
                  <a:lnTo>
                    <a:pt x="1462" y="7"/>
                  </a:lnTo>
                  <a:lnTo>
                    <a:pt x="1441" y="7"/>
                  </a:lnTo>
                  <a:lnTo>
                    <a:pt x="1441" y="0"/>
                  </a:lnTo>
                  <a:close/>
                  <a:moveTo>
                    <a:pt x="1469" y="0"/>
                  </a:moveTo>
                  <a:lnTo>
                    <a:pt x="1490" y="0"/>
                  </a:lnTo>
                  <a:lnTo>
                    <a:pt x="1490" y="7"/>
                  </a:lnTo>
                  <a:lnTo>
                    <a:pt x="1469" y="7"/>
                  </a:lnTo>
                  <a:lnTo>
                    <a:pt x="1469" y="0"/>
                  </a:lnTo>
                  <a:close/>
                  <a:moveTo>
                    <a:pt x="1496" y="0"/>
                  </a:moveTo>
                  <a:lnTo>
                    <a:pt x="1517" y="0"/>
                  </a:lnTo>
                  <a:lnTo>
                    <a:pt x="1517" y="7"/>
                  </a:lnTo>
                  <a:lnTo>
                    <a:pt x="1496" y="7"/>
                  </a:lnTo>
                  <a:lnTo>
                    <a:pt x="1496" y="0"/>
                  </a:lnTo>
                  <a:close/>
                  <a:moveTo>
                    <a:pt x="1524" y="0"/>
                  </a:moveTo>
                  <a:lnTo>
                    <a:pt x="1545" y="0"/>
                  </a:lnTo>
                  <a:lnTo>
                    <a:pt x="1545" y="7"/>
                  </a:lnTo>
                  <a:lnTo>
                    <a:pt x="1524" y="7"/>
                  </a:lnTo>
                  <a:lnTo>
                    <a:pt x="1524" y="0"/>
                  </a:lnTo>
                  <a:close/>
                  <a:moveTo>
                    <a:pt x="1552" y="0"/>
                  </a:moveTo>
                  <a:lnTo>
                    <a:pt x="1573" y="0"/>
                  </a:lnTo>
                  <a:lnTo>
                    <a:pt x="1573" y="7"/>
                  </a:lnTo>
                  <a:lnTo>
                    <a:pt x="1552" y="7"/>
                  </a:lnTo>
                  <a:lnTo>
                    <a:pt x="1552" y="0"/>
                  </a:lnTo>
                  <a:close/>
                  <a:moveTo>
                    <a:pt x="1580" y="0"/>
                  </a:moveTo>
                  <a:lnTo>
                    <a:pt x="1600" y="0"/>
                  </a:lnTo>
                  <a:lnTo>
                    <a:pt x="1600" y="7"/>
                  </a:lnTo>
                  <a:lnTo>
                    <a:pt x="1580" y="7"/>
                  </a:lnTo>
                  <a:lnTo>
                    <a:pt x="1580" y="0"/>
                  </a:lnTo>
                  <a:close/>
                  <a:moveTo>
                    <a:pt x="1607" y="0"/>
                  </a:moveTo>
                  <a:lnTo>
                    <a:pt x="1628" y="0"/>
                  </a:lnTo>
                  <a:lnTo>
                    <a:pt x="1628" y="7"/>
                  </a:lnTo>
                  <a:lnTo>
                    <a:pt x="1607" y="7"/>
                  </a:lnTo>
                  <a:lnTo>
                    <a:pt x="1607" y="0"/>
                  </a:lnTo>
                  <a:close/>
                  <a:moveTo>
                    <a:pt x="1635" y="0"/>
                  </a:moveTo>
                  <a:lnTo>
                    <a:pt x="1656" y="0"/>
                  </a:lnTo>
                  <a:lnTo>
                    <a:pt x="1656" y="7"/>
                  </a:lnTo>
                  <a:lnTo>
                    <a:pt x="1635" y="7"/>
                  </a:lnTo>
                  <a:lnTo>
                    <a:pt x="1635" y="0"/>
                  </a:lnTo>
                  <a:close/>
                  <a:moveTo>
                    <a:pt x="1663" y="0"/>
                  </a:moveTo>
                  <a:lnTo>
                    <a:pt x="1684" y="0"/>
                  </a:lnTo>
                  <a:lnTo>
                    <a:pt x="1684" y="7"/>
                  </a:lnTo>
                  <a:lnTo>
                    <a:pt x="1663" y="7"/>
                  </a:lnTo>
                  <a:lnTo>
                    <a:pt x="1663" y="0"/>
                  </a:lnTo>
                  <a:close/>
                  <a:moveTo>
                    <a:pt x="1691" y="0"/>
                  </a:moveTo>
                  <a:lnTo>
                    <a:pt x="1711" y="0"/>
                  </a:lnTo>
                  <a:lnTo>
                    <a:pt x="1711" y="7"/>
                  </a:lnTo>
                  <a:lnTo>
                    <a:pt x="1691" y="7"/>
                  </a:lnTo>
                  <a:lnTo>
                    <a:pt x="1691" y="0"/>
                  </a:lnTo>
                  <a:close/>
                  <a:moveTo>
                    <a:pt x="1718" y="0"/>
                  </a:moveTo>
                  <a:lnTo>
                    <a:pt x="1739" y="0"/>
                  </a:lnTo>
                  <a:lnTo>
                    <a:pt x="1739" y="7"/>
                  </a:lnTo>
                  <a:lnTo>
                    <a:pt x="1718" y="7"/>
                  </a:lnTo>
                  <a:lnTo>
                    <a:pt x="1718" y="0"/>
                  </a:lnTo>
                  <a:close/>
                  <a:moveTo>
                    <a:pt x="1746" y="0"/>
                  </a:moveTo>
                  <a:lnTo>
                    <a:pt x="1767" y="0"/>
                  </a:lnTo>
                  <a:lnTo>
                    <a:pt x="1767" y="7"/>
                  </a:lnTo>
                  <a:lnTo>
                    <a:pt x="1746" y="7"/>
                  </a:lnTo>
                  <a:lnTo>
                    <a:pt x="1746" y="0"/>
                  </a:lnTo>
                  <a:close/>
                  <a:moveTo>
                    <a:pt x="1774" y="0"/>
                  </a:moveTo>
                  <a:lnTo>
                    <a:pt x="1795" y="0"/>
                  </a:lnTo>
                  <a:lnTo>
                    <a:pt x="1795" y="7"/>
                  </a:lnTo>
                  <a:lnTo>
                    <a:pt x="1774" y="7"/>
                  </a:lnTo>
                  <a:lnTo>
                    <a:pt x="1774" y="0"/>
                  </a:lnTo>
                  <a:close/>
                  <a:moveTo>
                    <a:pt x="1801" y="0"/>
                  </a:moveTo>
                  <a:lnTo>
                    <a:pt x="1822" y="0"/>
                  </a:lnTo>
                  <a:lnTo>
                    <a:pt x="1822" y="7"/>
                  </a:lnTo>
                  <a:lnTo>
                    <a:pt x="1801" y="7"/>
                  </a:lnTo>
                  <a:lnTo>
                    <a:pt x="1801" y="0"/>
                  </a:lnTo>
                  <a:close/>
                  <a:moveTo>
                    <a:pt x="1829" y="0"/>
                  </a:moveTo>
                  <a:lnTo>
                    <a:pt x="1850" y="0"/>
                  </a:lnTo>
                  <a:lnTo>
                    <a:pt x="1850" y="7"/>
                  </a:lnTo>
                  <a:lnTo>
                    <a:pt x="1829" y="7"/>
                  </a:lnTo>
                  <a:lnTo>
                    <a:pt x="1829" y="0"/>
                  </a:lnTo>
                  <a:close/>
                  <a:moveTo>
                    <a:pt x="1857" y="0"/>
                  </a:moveTo>
                  <a:lnTo>
                    <a:pt x="1878" y="0"/>
                  </a:lnTo>
                  <a:lnTo>
                    <a:pt x="1878" y="7"/>
                  </a:lnTo>
                  <a:lnTo>
                    <a:pt x="1857" y="7"/>
                  </a:lnTo>
                  <a:lnTo>
                    <a:pt x="1857" y="0"/>
                  </a:lnTo>
                  <a:close/>
                  <a:moveTo>
                    <a:pt x="1885" y="0"/>
                  </a:moveTo>
                  <a:lnTo>
                    <a:pt x="1905" y="0"/>
                  </a:lnTo>
                  <a:lnTo>
                    <a:pt x="1905" y="7"/>
                  </a:lnTo>
                  <a:lnTo>
                    <a:pt x="1885" y="7"/>
                  </a:lnTo>
                  <a:lnTo>
                    <a:pt x="1885" y="0"/>
                  </a:lnTo>
                  <a:close/>
                  <a:moveTo>
                    <a:pt x="1912" y="0"/>
                  </a:moveTo>
                  <a:lnTo>
                    <a:pt x="1933" y="0"/>
                  </a:lnTo>
                  <a:lnTo>
                    <a:pt x="1933" y="7"/>
                  </a:lnTo>
                  <a:lnTo>
                    <a:pt x="1912" y="7"/>
                  </a:lnTo>
                  <a:lnTo>
                    <a:pt x="1912" y="0"/>
                  </a:lnTo>
                  <a:close/>
                  <a:moveTo>
                    <a:pt x="1940" y="0"/>
                  </a:moveTo>
                  <a:lnTo>
                    <a:pt x="1961" y="0"/>
                  </a:lnTo>
                  <a:lnTo>
                    <a:pt x="1961" y="7"/>
                  </a:lnTo>
                  <a:lnTo>
                    <a:pt x="1940" y="7"/>
                  </a:lnTo>
                  <a:lnTo>
                    <a:pt x="1940" y="0"/>
                  </a:lnTo>
                  <a:close/>
                  <a:moveTo>
                    <a:pt x="1968" y="0"/>
                  </a:moveTo>
                  <a:lnTo>
                    <a:pt x="1989" y="0"/>
                  </a:lnTo>
                  <a:lnTo>
                    <a:pt x="1989" y="7"/>
                  </a:lnTo>
                  <a:lnTo>
                    <a:pt x="1968" y="7"/>
                  </a:lnTo>
                  <a:lnTo>
                    <a:pt x="1968" y="0"/>
                  </a:lnTo>
                  <a:close/>
                  <a:moveTo>
                    <a:pt x="1995" y="0"/>
                  </a:moveTo>
                  <a:lnTo>
                    <a:pt x="2016" y="0"/>
                  </a:lnTo>
                  <a:lnTo>
                    <a:pt x="2016" y="7"/>
                  </a:lnTo>
                  <a:lnTo>
                    <a:pt x="1995" y="7"/>
                  </a:lnTo>
                  <a:lnTo>
                    <a:pt x="1995" y="0"/>
                  </a:lnTo>
                  <a:close/>
                  <a:moveTo>
                    <a:pt x="2023" y="0"/>
                  </a:moveTo>
                  <a:lnTo>
                    <a:pt x="2044" y="0"/>
                  </a:lnTo>
                  <a:lnTo>
                    <a:pt x="2044" y="7"/>
                  </a:lnTo>
                  <a:lnTo>
                    <a:pt x="2023" y="7"/>
                  </a:lnTo>
                  <a:lnTo>
                    <a:pt x="2023" y="0"/>
                  </a:lnTo>
                  <a:close/>
                  <a:moveTo>
                    <a:pt x="2051" y="0"/>
                  </a:moveTo>
                  <a:lnTo>
                    <a:pt x="2072" y="0"/>
                  </a:lnTo>
                  <a:lnTo>
                    <a:pt x="2072" y="7"/>
                  </a:lnTo>
                  <a:lnTo>
                    <a:pt x="2051" y="7"/>
                  </a:lnTo>
                  <a:lnTo>
                    <a:pt x="2051" y="0"/>
                  </a:lnTo>
                  <a:close/>
                  <a:moveTo>
                    <a:pt x="2079" y="0"/>
                  </a:moveTo>
                  <a:lnTo>
                    <a:pt x="2099" y="0"/>
                  </a:lnTo>
                  <a:lnTo>
                    <a:pt x="2099" y="7"/>
                  </a:lnTo>
                  <a:lnTo>
                    <a:pt x="2079" y="7"/>
                  </a:lnTo>
                  <a:lnTo>
                    <a:pt x="2079" y="0"/>
                  </a:lnTo>
                  <a:close/>
                  <a:moveTo>
                    <a:pt x="2106" y="0"/>
                  </a:moveTo>
                  <a:lnTo>
                    <a:pt x="2127" y="0"/>
                  </a:lnTo>
                  <a:lnTo>
                    <a:pt x="2127" y="7"/>
                  </a:lnTo>
                  <a:lnTo>
                    <a:pt x="2106" y="7"/>
                  </a:lnTo>
                  <a:lnTo>
                    <a:pt x="2106" y="0"/>
                  </a:lnTo>
                  <a:close/>
                  <a:moveTo>
                    <a:pt x="2134" y="0"/>
                  </a:moveTo>
                  <a:lnTo>
                    <a:pt x="2155" y="0"/>
                  </a:lnTo>
                  <a:lnTo>
                    <a:pt x="2155" y="7"/>
                  </a:lnTo>
                  <a:lnTo>
                    <a:pt x="2134" y="7"/>
                  </a:lnTo>
                  <a:lnTo>
                    <a:pt x="2134" y="0"/>
                  </a:lnTo>
                  <a:close/>
                  <a:moveTo>
                    <a:pt x="2162" y="0"/>
                  </a:moveTo>
                  <a:lnTo>
                    <a:pt x="2183" y="0"/>
                  </a:lnTo>
                  <a:lnTo>
                    <a:pt x="2183" y="7"/>
                  </a:lnTo>
                  <a:lnTo>
                    <a:pt x="2162" y="7"/>
                  </a:lnTo>
                  <a:lnTo>
                    <a:pt x="2162" y="0"/>
                  </a:lnTo>
                  <a:close/>
                  <a:moveTo>
                    <a:pt x="2190" y="0"/>
                  </a:moveTo>
                  <a:lnTo>
                    <a:pt x="2210" y="0"/>
                  </a:lnTo>
                  <a:lnTo>
                    <a:pt x="2210" y="7"/>
                  </a:lnTo>
                  <a:lnTo>
                    <a:pt x="2190" y="7"/>
                  </a:lnTo>
                  <a:lnTo>
                    <a:pt x="2190" y="0"/>
                  </a:lnTo>
                  <a:close/>
                  <a:moveTo>
                    <a:pt x="2217" y="0"/>
                  </a:moveTo>
                  <a:lnTo>
                    <a:pt x="2238" y="0"/>
                  </a:lnTo>
                  <a:lnTo>
                    <a:pt x="2238" y="7"/>
                  </a:lnTo>
                  <a:lnTo>
                    <a:pt x="2217" y="7"/>
                  </a:lnTo>
                  <a:lnTo>
                    <a:pt x="2217" y="0"/>
                  </a:lnTo>
                  <a:close/>
                  <a:moveTo>
                    <a:pt x="2245" y="0"/>
                  </a:moveTo>
                  <a:lnTo>
                    <a:pt x="2266" y="0"/>
                  </a:lnTo>
                  <a:lnTo>
                    <a:pt x="2266" y="7"/>
                  </a:lnTo>
                  <a:lnTo>
                    <a:pt x="2245" y="7"/>
                  </a:lnTo>
                  <a:lnTo>
                    <a:pt x="2245" y="0"/>
                  </a:lnTo>
                  <a:close/>
                  <a:moveTo>
                    <a:pt x="2273" y="0"/>
                  </a:moveTo>
                  <a:lnTo>
                    <a:pt x="2294" y="0"/>
                  </a:lnTo>
                  <a:lnTo>
                    <a:pt x="2294" y="7"/>
                  </a:lnTo>
                  <a:lnTo>
                    <a:pt x="2273" y="7"/>
                  </a:lnTo>
                  <a:lnTo>
                    <a:pt x="2273" y="0"/>
                  </a:lnTo>
                  <a:close/>
                  <a:moveTo>
                    <a:pt x="2300" y="0"/>
                  </a:moveTo>
                  <a:lnTo>
                    <a:pt x="2321" y="0"/>
                  </a:lnTo>
                  <a:lnTo>
                    <a:pt x="2321" y="7"/>
                  </a:lnTo>
                  <a:lnTo>
                    <a:pt x="2300" y="7"/>
                  </a:lnTo>
                  <a:lnTo>
                    <a:pt x="2300" y="0"/>
                  </a:lnTo>
                  <a:close/>
                  <a:moveTo>
                    <a:pt x="2328" y="0"/>
                  </a:moveTo>
                  <a:lnTo>
                    <a:pt x="2349" y="0"/>
                  </a:lnTo>
                  <a:lnTo>
                    <a:pt x="2349" y="7"/>
                  </a:lnTo>
                  <a:lnTo>
                    <a:pt x="2328" y="7"/>
                  </a:lnTo>
                  <a:lnTo>
                    <a:pt x="2328" y="0"/>
                  </a:lnTo>
                  <a:close/>
                  <a:moveTo>
                    <a:pt x="2356" y="0"/>
                  </a:moveTo>
                  <a:lnTo>
                    <a:pt x="2377" y="0"/>
                  </a:lnTo>
                  <a:lnTo>
                    <a:pt x="2377" y="7"/>
                  </a:lnTo>
                  <a:lnTo>
                    <a:pt x="2356" y="7"/>
                  </a:lnTo>
                  <a:lnTo>
                    <a:pt x="2356" y="0"/>
                  </a:lnTo>
                  <a:close/>
                  <a:moveTo>
                    <a:pt x="2384" y="0"/>
                  </a:moveTo>
                  <a:lnTo>
                    <a:pt x="2404" y="0"/>
                  </a:lnTo>
                  <a:lnTo>
                    <a:pt x="2404" y="7"/>
                  </a:lnTo>
                  <a:lnTo>
                    <a:pt x="2384" y="7"/>
                  </a:lnTo>
                  <a:lnTo>
                    <a:pt x="2384" y="0"/>
                  </a:lnTo>
                  <a:close/>
                  <a:moveTo>
                    <a:pt x="2411" y="0"/>
                  </a:moveTo>
                  <a:lnTo>
                    <a:pt x="2432" y="0"/>
                  </a:lnTo>
                  <a:lnTo>
                    <a:pt x="2432" y="7"/>
                  </a:lnTo>
                  <a:lnTo>
                    <a:pt x="2411" y="7"/>
                  </a:lnTo>
                  <a:lnTo>
                    <a:pt x="2411" y="0"/>
                  </a:lnTo>
                  <a:close/>
                  <a:moveTo>
                    <a:pt x="2439" y="0"/>
                  </a:moveTo>
                  <a:lnTo>
                    <a:pt x="2460" y="0"/>
                  </a:lnTo>
                  <a:lnTo>
                    <a:pt x="2460" y="7"/>
                  </a:lnTo>
                  <a:lnTo>
                    <a:pt x="2439" y="7"/>
                  </a:lnTo>
                  <a:lnTo>
                    <a:pt x="2439" y="0"/>
                  </a:lnTo>
                  <a:close/>
                  <a:moveTo>
                    <a:pt x="2467" y="0"/>
                  </a:moveTo>
                  <a:lnTo>
                    <a:pt x="2487" y="0"/>
                  </a:lnTo>
                  <a:lnTo>
                    <a:pt x="2487" y="7"/>
                  </a:lnTo>
                  <a:lnTo>
                    <a:pt x="2467" y="7"/>
                  </a:lnTo>
                  <a:lnTo>
                    <a:pt x="2467" y="0"/>
                  </a:lnTo>
                  <a:close/>
                  <a:moveTo>
                    <a:pt x="2494" y="0"/>
                  </a:moveTo>
                  <a:lnTo>
                    <a:pt x="2515" y="0"/>
                  </a:lnTo>
                  <a:lnTo>
                    <a:pt x="2515" y="7"/>
                  </a:lnTo>
                  <a:lnTo>
                    <a:pt x="2494" y="7"/>
                  </a:lnTo>
                  <a:lnTo>
                    <a:pt x="2494" y="0"/>
                  </a:lnTo>
                  <a:close/>
                  <a:moveTo>
                    <a:pt x="2522" y="0"/>
                  </a:moveTo>
                  <a:lnTo>
                    <a:pt x="2543" y="0"/>
                  </a:lnTo>
                  <a:lnTo>
                    <a:pt x="2543" y="7"/>
                  </a:lnTo>
                  <a:lnTo>
                    <a:pt x="2522" y="7"/>
                  </a:lnTo>
                  <a:lnTo>
                    <a:pt x="2522" y="0"/>
                  </a:lnTo>
                  <a:close/>
                  <a:moveTo>
                    <a:pt x="2550" y="0"/>
                  </a:moveTo>
                  <a:lnTo>
                    <a:pt x="2571" y="0"/>
                  </a:lnTo>
                  <a:lnTo>
                    <a:pt x="2571" y="7"/>
                  </a:lnTo>
                  <a:lnTo>
                    <a:pt x="2550" y="7"/>
                  </a:lnTo>
                  <a:lnTo>
                    <a:pt x="2550" y="0"/>
                  </a:lnTo>
                  <a:close/>
                  <a:moveTo>
                    <a:pt x="2578" y="0"/>
                  </a:moveTo>
                  <a:lnTo>
                    <a:pt x="2598" y="0"/>
                  </a:lnTo>
                  <a:lnTo>
                    <a:pt x="2598" y="7"/>
                  </a:lnTo>
                  <a:lnTo>
                    <a:pt x="2578" y="7"/>
                  </a:lnTo>
                  <a:lnTo>
                    <a:pt x="2578" y="0"/>
                  </a:lnTo>
                  <a:close/>
                  <a:moveTo>
                    <a:pt x="2605" y="0"/>
                  </a:moveTo>
                  <a:lnTo>
                    <a:pt x="2626" y="0"/>
                  </a:lnTo>
                  <a:lnTo>
                    <a:pt x="2626" y="7"/>
                  </a:lnTo>
                  <a:lnTo>
                    <a:pt x="2605" y="7"/>
                  </a:lnTo>
                  <a:lnTo>
                    <a:pt x="2605" y="0"/>
                  </a:lnTo>
                  <a:close/>
                  <a:moveTo>
                    <a:pt x="2633" y="0"/>
                  </a:moveTo>
                  <a:lnTo>
                    <a:pt x="2654" y="0"/>
                  </a:lnTo>
                  <a:lnTo>
                    <a:pt x="2654" y="7"/>
                  </a:lnTo>
                  <a:lnTo>
                    <a:pt x="2633" y="7"/>
                  </a:lnTo>
                  <a:lnTo>
                    <a:pt x="2633" y="0"/>
                  </a:lnTo>
                  <a:close/>
                  <a:moveTo>
                    <a:pt x="2661" y="0"/>
                  </a:moveTo>
                  <a:lnTo>
                    <a:pt x="2681" y="0"/>
                  </a:lnTo>
                  <a:lnTo>
                    <a:pt x="2681" y="7"/>
                  </a:lnTo>
                  <a:lnTo>
                    <a:pt x="2661" y="7"/>
                  </a:lnTo>
                  <a:lnTo>
                    <a:pt x="2661" y="0"/>
                  </a:lnTo>
                  <a:close/>
                  <a:moveTo>
                    <a:pt x="2689" y="0"/>
                  </a:moveTo>
                  <a:lnTo>
                    <a:pt x="2709" y="0"/>
                  </a:lnTo>
                  <a:lnTo>
                    <a:pt x="2709" y="7"/>
                  </a:lnTo>
                  <a:lnTo>
                    <a:pt x="2689" y="7"/>
                  </a:lnTo>
                  <a:lnTo>
                    <a:pt x="2689" y="0"/>
                  </a:lnTo>
                  <a:close/>
                  <a:moveTo>
                    <a:pt x="2716" y="0"/>
                  </a:moveTo>
                  <a:lnTo>
                    <a:pt x="2737" y="0"/>
                  </a:lnTo>
                  <a:lnTo>
                    <a:pt x="2737" y="7"/>
                  </a:lnTo>
                  <a:lnTo>
                    <a:pt x="2716" y="7"/>
                  </a:lnTo>
                  <a:lnTo>
                    <a:pt x="2716" y="0"/>
                  </a:lnTo>
                  <a:close/>
                  <a:moveTo>
                    <a:pt x="2744" y="0"/>
                  </a:moveTo>
                  <a:lnTo>
                    <a:pt x="2765" y="0"/>
                  </a:lnTo>
                  <a:lnTo>
                    <a:pt x="2765" y="7"/>
                  </a:lnTo>
                  <a:lnTo>
                    <a:pt x="2744" y="7"/>
                  </a:lnTo>
                  <a:lnTo>
                    <a:pt x="2744" y="0"/>
                  </a:lnTo>
                  <a:close/>
                  <a:moveTo>
                    <a:pt x="2772" y="0"/>
                  </a:moveTo>
                  <a:lnTo>
                    <a:pt x="2792" y="0"/>
                  </a:lnTo>
                  <a:lnTo>
                    <a:pt x="2792" y="7"/>
                  </a:lnTo>
                  <a:lnTo>
                    <a:pt x="2772" y="7"/>
                  </a:lnTo>
                  <a:lnTo>
                    <a:pt x="2772" y="0"/>
                  </a:lnTo>
                  <a:close/>
                  <a:moveTo>
                    <a:pt x="2799" y="0"/>
                  </a:moveTo>
                  <a:lnTo>
                    <a:pt x="2820" y="0"/>
                  </a:lnTo>
                  <a:lnTo>
                    <a:pt x="2820" y="7"/>
                  </a:lnTo>
                  <a:lnTo>
                    <a:pt x="2799" y="7"/>
                  </a:lnTo>
                  <a:lnTo>
                    <a:pt x="2799" y="0"/>
                  </a:lnTo>
                  <a:close/>
                  <a:moveTo>
                    <a:pt x="2827" y="0"/>
                  </a:moveTo>
                  <a:lnTo>
                    <a:pt x="2848" y="0"/>
                  </a:lnTo>
                  <a:lnTo>
                    <a:pt x="2848" y="7"/>
                  </a:lnTo>
                  <a:lnTo>
                    <a:pt x="2827" y="7"/>
                  </a:lnTo>
                  <a:lnTo>
                    <a:pt x="2827" y="0"/>
                  </a:lnTo>
                  <a:close/>
                  <a:moveTo>
                    <a:pt x="2855" y="0"/>
                  </a:moveTo>
                  <a:lnTo>
                    <a:pt x="2876" y="0"/>
                  </a:lnTo>
                  <a:lnTo>
                    <a:pt x="2876" y="7"/>
                  </a:lnTo>
                  <a:lnTo>
                    <a:pt x="2855" y="7"/>
                  </a:lnTo>
                  <a:lnTo>
                    <a:pt x="2855" y="0"/>
                  </a:lnTo>
                  <a:close/>
                  <a:moveTo>
                    <a:pt x="2882" y="0"/>
                  </a:moveTo>
                  <a:lnTo>
                    <a:pt x="2903" y="0"/>
                  </a:lnTo>
                  <a:lnTo>
                    <a:pt x="2903" y="7"/>
                  </a:lnTo>
                  <a:lnTo>
                    <a:pt x="2882" y="7"/>
                  </a:lnTo>
                  <a:lnTo>
                    <a:pt x="2882" y="0"/>
                  </a:lnTo>
                  <a:close/>
                  <a:moveTo>
                    <a:pt x="2910" y="0"/>
                  </a:moveTo>
                  <a:lnTo>
                    <a:pt x="2931" y="0"/>
                  </a:lnTo>
                  <a:lnTo>
                    <a:pt x="2931" y="7"/>
                  </a:lnTo>
                  <a:lnTo>
                    <a:pt x="2910" y="7"/>
                  </a:lnTo>
                  <a:lnTo>
                    <a:pt x="2910" y="0"/>
                  </a:lnTo>
                  <a:close/>
                  <a:moveTo>
                    <a:pt x="2938" y="0"/>
                  </a:moveTo>
                  <a:lnTo>
                    <a:pt x="2959" y="0"/>
                  </a:lnTo>
                  <a:lnTo>
                    <a:pt x="2959" y="7"/>
                  </a:lnTo>
                  <a:lnTo>
                    <a:pt x="2938" y="7"/>
                  </a:lnTo>
                  <a:lnTo>
                    <a:pt x="2938" y="0"/>
                  </a:lnTo>
                  <a:close/>
                  <a:moveTo>
                    <a:pt x="2966" y="0"/>
                  </a:moveTo>
                  <a:lnTo>
                    <a:pt x="2986" y="0"/>
                  </a:lnTo>
                  <a:lnTo>
                    <a:pt x="2986" y="7"/>
                  </a:lnTo>
                  <a:lnTo>
                    <a:pt x="2966" y="7"/>
                  </a:lnTo>
                  <a:lnTo>
                    <a:pt x="2966" y="0"/>
                  </a:lnTo>
                  <a:close/>
                  <a:moveTo>
                    <a:pt x="2993" y="0"/>
                  </a:moveTo>
                  <a:lnTo>
                    <a:pt x="3014" y="0"/>
                  </a:lnTo>
                  <a:lnTo>
                    <a:pt x="3014" y="7"/>
                  </a:lnTo>
                  <a:lnTo>
                    <a:pt x="2993" y="7"/>
                  </a:lnTo>
                  <a:lnTo>
                    <a:pt x="2993" y="0"/>
                  </a:lnTo>
                  <a:close/>
                </a:path>
              </a:pathLst>
            </a:custGeom>
            <a:solidFill>
              <a:srgbClr val="000000"/>
            </a:solidFill>
            <a:ln w="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22" name="Freeform 90"/>
            <p:cNvSpPr>
              <a:spLocks noEditPoints="1"/>
            </p:cNvSpPr>
            <p:nvPr/>
          </p:nvSpPr>
          <p:spPr bwMode="auto">
            <a:xfrm>
              <a:off x="1949" y="3227"/>
              <a:ext cx="3014" cy="7"/>
            </a:xfrm>
            <a:custGeom>
              <a:avLst/>
              <a:gdLst/>
              <a:ahLst/>
              <a:cxnLst>
                <a:cxn ang="0">
                  <a:pos x="27" y="7"/>
                </a:cxn>
                <a:cxn ang="0">
                  <a:pos x="104" y="7"/>
                </a:cxn>
                <a:cxn ang="0">
                  <a:pos x="159" y="0"/>
                </a:cxn>
                <a:cxn ang="0">
                  <a:pos x="194" y="0"/>
                </a:cxn>
                <a:cxn ang="0">
                  <a:pos x="221" y="0"/>
                </a:cxn>
                <a:cxn ang="0">
                  <a:pos x="277" y="7"/>
                </a:cxn>
                <a:cxn ang="0">
                  <a:pos x="353" y="7"/>
                </a:cxn>
                <a:cxn ang="0">
                  <a:pos x="409" y="0"/>
                </a:cxn>
                <a:cxn ang="0">
                  <a:pos x="443" y="0"/>
                </a:cxn>
                <a:cxn ang="0">
                  <a:pos x="471" y="0"/>
                </a:cxn>
                <a:cxn ang="0">
                  <a:pos x="526" y="7"/>
                </a:cxn>
                <a:cxn ang="0">
                  <a:pos x="603" y="7"/>
                </a:cxn>
                <a:cxn ang="0">
                  <a:pos x="658" y="0"/>
                </a:cxn>
                <a:cxn ang="0">
                  <a:pos x="693" y="0"/>
                </a:cxn>
                <a:cxn ang="0">
                  <a:pos x="720" y="0"/>
                </a:cxn>
                <a:cxn ang="0">
                  <a:pos x="776" y="7"/>
                </a:cxn>
                <a:cxn ang="0">
                  <a:pos x="852" y="7"/>
                </a:cxn>
                <a:cxn ang="0">
                  <a:pos x="907" y="0"/>
                </a:cxn>
                <a:cxn ang="0">
                  <a:pos x="942" y="0"/>
                </a:cxn>
                <a:cxn ang="0">
                  <a:pos x="970" y="0"/>
                </a:cxn>
                <a:cxn ang="0">
                  <a:pos x="1025" y="7"/>
                </a:cxn>
                <a:cxn ang="0">
                  <a:pos x="1101" y="7"/>
                </a:cxn>
                <a:cxn ang="0">
                  <a:pos x="1157" y="0"/>
                </a:cxn>
                <a:cxn ang="0">
                  <a:pos x="1192" y="0"/>
                </a:cxn>
                <a:cxn ang="0">
                  <a:pos x="1219" y="0"/>
                </a:cxn>
                <a:cxn ang="0">
                  <a:pos x="1275" y="7"/>
                </a:cxn>
                <a:cxn ang="0">
                  <a:pos x="1351" y="7"/>
                </a:cxn>
                <a:cxn ang="0">
                  <a:pos x="1406" y="0"/>
                </a:cxn>
                <a:cxn ang="0">
                  <a:pos x="1441" y="0"/>
                </a:cxn>
                <a:cxn ang="0">
                  <a:pos x="1469" y="0"/>
                </a:cxn>
                <a:cxn ang="0">
                  <a:pos x="1524" y="7"/>
                </a:cxn>
                <a:cxn ang="0">
                  <a:pos x="1600" y="7"/>
                </a:cxn>
                <a:cxn ang="0">
                  <a:pos x="1656" y="0"/>
                </a:cxn>
                <a:cxn ang="0">
                  <a:pos x="1691" y="0"/>
                </a:cxn>
                <a:cxn ang="0">
                  <a:pos x="1718" y="0"/>
                </a:cxn>
                <a:cxn ang="0">
                  <a:pos x="1774" y="7"/>
                </a:cxn>
                <a:cxn ang="0">
                  <a:pos x="1850" y="7"/>
                </a:cxn>
                <a:cxn ang="0">
                  <a:pos x="1905" y="0"/>
                </a:cxn>
                <a:cxn ang="0">
                  <a:pos x="1940" y="0"/>
                </a:cxn>
                <a:cxn ang="0">
                  <a:pos x="1968" y="0"/>
                </a:cxn>
                <a:cxn ang="0">
                  <a:pos x="2023" y="7"/>
                </a:cxn>
                <a:cxn ang="0">
                  <a:pos x="2099" y="7"/>
                </a:cxn>
                <a:cxn ang="0">
                  <a:pos x="2155" y="0"/>
                </a:cxn>
                <a:cxn ang="0">
                  <a:pos x="2190" y="0"/>
                </a:cxn>
                <a:cxn ang="0">
                  <a:pos x="2217" y="0"/>
                </a:cxn>
                <a:cxn ang="0">
                  <a:pos x="2273" y="7"/>
                </a:cxn>
                <a:cxn ang="0">
                  <a:pos x="2349" y="7"/>
                </a:cxn>
                <a:cxn ang="0">
                  <a:pos x="2404" y="0"/>
                </a:cxn>
                <a:cxn ang="0">
                  <a:pos x="2439" y="0"/>
                </a:cxn>
                <a:cxn ang="0">
                  <a:pos x="2467" y="0"/>
                </a:cxn>
                <a:cxn ang="0">
                  <a:pos x="2522" y="7"/>
                </a:cxn>
                <a:cxn ang="0">
                  <a:pos x="2598" y="7"/>
                </a:cxn>
                <a:cxn ang="0">
                  <a:pos x="2654" y="0"/>
                </a:cxn>
                <a:cxn ang="0">
                  <a:pos x="2689" y="0"/>
                </a:cxn>
                <a:cxn ang="0">
                  <a:pos x="2716" y="0"/>
                </a:cxn>
                <a:cxn ang="0">
                  <a:pos x="2772" y="7"/>
                </a:cxn>
                <a:cxn ang="0">
                  <a:pos x="2848" y="7"/>
                </a:cxn>
                <a:cxn ang="0">
                  <a:pos x="2903" y="0"/>
                </a:cxn>
                <a:cxn ang="0">
                  <a:pos x="2938" y="0"/>
                </a:cxn>
                <a:cxn ang="0">
                  <a:pos x="2966" y="0"/>
                </a:cxn>
              </a:cxnLst>
              <a:rect l="0" t="0" r="r" b="b"/>
              <a:pathLst>
                <a:path w="3014" h="7">
                  <a:moveTo>
                    <a:pt x="0" y="0"/>
                  </a:moveTo>
                  <a:lnTo>
                    <a:pt x="20" y="0"/>
                  </a:lnTo>
                  <a:lnTo>
                    <a:pt x="20" y="7"/>
                  </a:lnTo>
                  <a:lnTo>
                    <a:pt x="0" y="7"/>
                  </a:lnTo>
                  <a:lnTo>
                    <a:pt x="0" y="0"/>
                  </a:lnTo>
                  <a:close/>
                  <a:moveTo>
                    <a:pt x="27" y="0"/>
                  </a:moveTo>
                  <a:lnTo>
                    <a:pt x="48" y="0"/>
                  </a:lnTo>
                  <a:lnTo>
                    <a:pt x="48" y="7"/>
                  </a:lnTo>
                  <a:lnTo>
                    <a:pt x="27" y="7"/>
                  </a:lnTo>
                  <a:lnTo>
                    <a:pt x="27" y="0"/>
                  </a:lnTo>
                  <a:close/>
                  <a:moveTo>
                    <a:pt x="55" y="0"/>
                  </a:moveTo>
                  <a:lnTo>
                    <a:pt x="76" y="0"/>
                  </a:lnTo>
                  <a:lnTo>
                    <a:pt x="76" y="7"/>
                  </a:lnTo>
                  <a:lnTo>
                    <a:pt x="55" y="7"/>
                  </a:lnTo>
                  <a:lnTo>
                    <a:pt x="55" y="0"/>
                  </a:lnTo>
                  <a:close/>
                  <a:moveTo>
                    <a:pt x="83" y="0"/>
                  </a:moveTo>
                  <a:lnTo>
                    <a:pt x="104" y="0"/>
                  </a:lnTo>
                  <a:lnTo>
                    <a:pt x="104" y="7"/>
                  </a:lnTo>
                  <a:lnTo>
                    <a:pt x="83" y="7"/>
                  </a:lnTo>
                  <a:lnTo>
                    <a:pt x="83" y="0"/>
                  </a:lnTo>
                  <a:close/>
                  <a:moveTo>
                    <a:pt x="111" y="0"/>
                  </a:moveTo>
                  <a:lnTo>
                    <a:pt x="131" y="0"/>
                  </a:lnTo>
                  <a:lnTo>
                    <a:pt x="131" y="7"/>
                  </a:lnTo>
                  <a:lnTo>
                    <a:pt x="111" y="7"/>
                  </a:lnTo>
                  <a:lnTo>
                    <a:pt x="111" y="0"/>
                  </a:lnTo>
                  <a:close/>
                  <a:moveTo>
                    <a:pt x="138" y="0"/>
                  </a:moveTo>
                  <a:lnTo>
                    <a:pt x="159" y="0"/>
                  </a:lnTo>
                  <a:lnTo>
                    <a:pt x="159" y="7"/>
                  </a:lnTo>
                  <a:lnTo>
                    <a:pt x="138" y="7"/>
                  </a:lnTo>
                  <a:lnTo>
                    <a:pt x="138" y="0"/>
                  </a:lnTo>
                  <a:close/>
                  <a:moveTo>
                    <a:pt x="166" y="0"/>
                  </a:moveTo>
                  <a:lnTo>
                    <a:pt x="187" y="0"/>
                  </a:lnTo>
                  <a:lnTo>
                    <a:pt x="187" y="7"/>
                  </a:lnTo>
                  <a:lnTo>
                    <a:pt x="166" y="7"/>
                  </a:lnTo>
                  <a:lnTo>
                    <a:pt x="166" y="0"/>
                  </a:lnTo>
                  <a:close/>
                  <a:moveTo>
                    <a:pt x="194" y="0"/>
                  </a:moveTo>
                  <a:lnTo>
                    <a:pt x="215" y="0"/>
                  </a:lnTo>
                  <a:lnTo>
                    <a:pt x="215" y="7"/>
                  </a:lnTo>
                  <a:lnTo>
                    <a:pt x="194" y="7"/>
                  </a:lnTo>
                  <a:lnTo>
                    <a:pt x="194" y="0"/>
                  </a:lnTo>
                  <a:close/>
                  <a:moveTo>
                    <a:pt x="221" y="0"/>
                  </a:moveTo>
                  <a:lnTo>
                    <a:pt x="242" y="0"/>
                  </a:lnTo>
                  <a:lnTo>
                    <a:pt x="242" y="7"/>
                  </a:lnTo>
                  <a:lnTo>
                    <a:pt x="221" y="7"/>
                  </a:lnTo>
                  <a:lnTo>
                    <a:pt x="221" y="0"/>
                  </a:lnTo>
                  <a:close/>
                  <a:moveTo>
                    <a:pt x="249" y="0"/>
                  </a:moveTo>
                  <a:lnTo>
                    <a:pt x="270" y="0"/>
                  </a:lnTo>
                  <a:lnTo>
                    <a:pt x="270" y="7"/>
                  </a:lnTo>
                  <a:lnTo>
                    <a:pt x="249" y="7"/>
                  </a:lnTo>
                  <a:lnTo>
                    <a:pt x="249" y="0"/>
                  </a:lnTo>
                  <a:close/>
                  <a:moveTo>
                    <a:pt x="277" y="0"/>
                  </a:moveTo>
                  <a:lnTo>
                    <a:pt x="298" y="0"/>
                  </a:lnTo>
                  <a:lnTo>
                    <a:pt x="298" y="7"/>
                  </a:lnTo>
                  <a:lnTo>
                    <a:pt x="277" y="7"/>
                  </a:lnTo>
                  <a:lnTo>
                    <a:pt x="277" y="0"/>
                  </a:lnTo>
                  <a:close/>
                  <a:moveTo>
                    <a:pt x="305" y="0"/>
                  </a:moveTo>
                  <a:lnTo>
                    <a:pt x="325" y="0"/>
                  </a:lnTo>
                  <a:lnTo>
                    <a:pt x="325" y="7"/>
                  </a:lnTo>
                  <a:lnTo>
                    <a:pt x="305" y="7"/>
                  </a:lnTo>
                  <a:lnTo>
                    <a:pt x="305" y="0"/>
                  </a:lnTo>
                  <a:close/>
                  <a:moveTo>
                    <a:pt x="332" y="0"/>
                  </a:moveTo>
                  <a:lnTo>
                    <a:pt x="353" y="0"/>
                  </a:lnTo>
                  <a:lnTo>
                    <a:pt x="353" y="7"/>
                  </a:lnTo>
                  <a:lnTo>
                    <a:pt x="332" y="7"/>
                  </a:lnTo>
                  <a:lnTo>
                    <a:pt x="332" y="0"/>
                  </a:lnTo>
                  <a:close/>
                  <a:moveTo>
                    <a:pt x="360" y="0"/>
                  </a:moveTo>
                  <a:lnTo>
                    <a:pt x="381" y="0"/>
                  </a:lnTo>
                  <a:lnTo>
                    <a:pt x="381" y="7"/>
                  </a:lnTo>
                  <a:lnTo>
                    <a:pt x="360" y="7"/>
                  </a:lnTo>
                  <a:lnTo>
                    <a:pt x="360" y="0"/>
                  </a:lnTo>
                  <a:close/>
                  <a:moveTo>
                    <a:pt x="388" y="0"/>
                  </a:moveTo>
                  <a:lnTo>
                    <a:pt x="409" y="0"/>
                  </a:lnTo>
                  <a:lnTo>
                    <a:pt x="409" y="7"/>
                  </a:lnTo>
                  <a:lnTo>
                    <a:pt x="388" y="7"/>
                  </a:lnTo>
                  <a:lnTo>
                    <a:pt x="388" y="0"/>
                  </a:lnTo>
                  <a:close/>
                  <a:moveTo>
                    <a:pt x="415" y="0"/>
                  </a:moveTo>
                  <a:lnTo>
                    <a:pt x="436" y="0"/>
                  </a:lnTo>
                  <a:lnTo>
                    <a:pt x="436" y="7"/>
                  </a:lnTo>
                  <a:lnTo>
                    <a:pt x="415" y="7"/>
                  </a:lnTo>
                  <a:lnTo>
                    <a:pt x="415" y="0"/>
                  </a:lnTo>
                  <a:close/>
                  <a:moveTo>
                    <a:pt x="443" y="0"/>
                  </a:moveTo>
                  <a:lnTo>
                    <a:pt x="464" y="0"/>
                  </a:lnTo>
                  <a:lnTo>
                    <a:pt x="464" y="7"/>
                  </a:lnTo>
                  <a:lnTo>
                    <a:pt x="443" y="7"/>
                  </a:lnTo>
                  <a:lnTo>
                    <a:pt x="443" y="0"/>
                  </a:lnTo>
                  <a:close/>
                  <a:moveTo>
                    <a:pt x="471" y="0"/>
                  </a:moveTo>
                  <a:lnTo>
                    <a:pt x="492" y="0"/>
                  </a:lnTo>
                  <a:lnTo>
                    <a:pt x="492" y="7"/>
                  </a:lnTo>
                  <a:lnTo>
                    <a:pt x="471" y="7"/>
                  </a:lnTo>
                  <a:lnTo>
                    <a:pt x="471" y="0"/>
                  </a:lnTo>
                  <a:close/>
                  <a:moveTo>
                    <a:pt x="499" y="0"/>
                  </a:moveTo>
                  <a:lnTo>
                    <a:pt x="519" y="0"/>
                  </a:lnTo>
                  <a:lnTo>
                    <a:pt x="519" y="7"/>
                  </a:lnTo>
                  <a:lnTo>
                    <a:pt x="499" y="7"/>
                  </a:lnTo>
                  <a:lnTo>
                    <a:pt x="499" y="0"/>
                  </a:lnTo>
                  <a:close/>
                  <a:moveTo>
                    <a:pt x="526" y="0"/>
                  </a:moveTo>
                  <a:lnTo>
                    <a:pt x="547" y="0"/>
                  </a:lnTo>
                  <a:lnTo>
                    <a:pt x="547" y="7"/>
                  </a:lnTo>
                  <a:lnTo>
                    <a:pt x="526" y="7"/>
                  </a:lnTo>
                  <a:lnTo>
                    <a:pt x="526" y="0"/>
                  </a:lnTo>
                  <a:close/>
                  <a:moveTo>
                    <a:pt x="554" y="0"/>
                  </a:moveTo>
                  <a:lnTo>
                    <a:pt x="575" y="0"/>
                  </a:lnTo>
                  <a:lnTo>
                    <a:pt x="575" y="7"/>
                  </a:lnTo>
                  <a:lnTo>
                    <a:pt x="554" y="7"/>
                  </a:lnTo>
                  <a:lnTo>
                    <a:pt x="554" y="0"/>
                  </a:lnTo>
                  <a:close/>
                  <a:moveTo>
                    <a:pt x="582" y="0"/>
                  </a:moveTo>
                  <a:lnTo>
                    <a:pt x="603" y="0"/>
                  </a:lnTo>
                  <a:lnTo>
                    <a:pt x="603" y="7"/>
                  </a:lnTo>
                  <a:lnTo>
                    <a:pt x="582" y="7"/>
                  </a:lnTo>
                  <a:lnTo>
                    <a:pt x="582" y="0"/>
                  </a:lnTo>
                  <a:close/>
                  <a:moveTo>
                    <a:pt x="610" y="0"/>
                  </a:moveTo>
                  <a:lnTo>
                    <a:pt x="630" y="0"/>
                  </a:lnTo>
                  <a:lnTo>
                    <a:pt x="630" y="7"/>
                  </a:lnTo>
                  <a:lnTo>
                    <a:pt x="610" y="7"/>
                  </a:lnTo>
                  <a:lnTo>
                    <a:pt x="610" y="0"/>
                  </a:lnTo>
                  <a:close/>
                  <a:moveTo>
                    <a:pt x="637" y="0"/>
                  </a:moveTo>
                  <a:lnTo>
                    <a:pt x="658" y="0"/>
                  </a:lnTo>
                  <a:lnTo>
                    <a:pt x="658" y="7"/>
                  </a:lnTo>
                  <a:lnTo>
                    <a:pt x="637" y="7"/>
                  </a:lnTo>
                  <a:lnTo>
                    <a:pt x="637" y="0"/>
                  </a:lnTo>
                  <a:close/>
                  <a:moveTo>
                    <a:pt x="665" y="0"/>
                  </a:moveTo>
                  <a:lnTo>
                    <a:pt x="686" y="0"/>
                  </a:lnTo>
                  <a:lnTo>
                    <a:pt x="686" y="7"/>
                  </a:lnTo>
                  <a:lnTo>
                    <a:pt x="665" y="7"/>
                  </a:lnTo>
                  <a:lnTo>
                    <a:pt x="665" y="0"/>
                  </a:lnTo>
                  <a:close/>
                  <a:moveTo>
                    <a:pt x="693" y="0"/>
                  </a:moveTo>
                  <a:lnTo>
                    <a:pt x="714" y="0"/>
                  </a:lnTo>
                  <a:lnTo>
                    <a:pt x="714" y="7"/>
                  </a:lnTo>
                  <a:lnTo>
                    <a:pt x="693" y="7"/>
                  </a:lnTo>
                  <a:lnTo>
                    <a:pt x="693" y="0"/>
                  </a:lnTo>
                  <a:close/>
                  <a:moveTo>
                    <a:pt x="720" y="0"/>
                  </a:moveTo>
                  <a:lnTo>
                    <a:pt x="741" y="0"/>
                  </a:lnTo>
                  <a:lnTo>
                    <a:pt x="741" y="7"/>
                  </a:lnTo>
                  <a:lnTo>
                    <a:pt x="720" y="7"/>
                  </a:lnTo>
                  <a:lnTo>
                    <a:pt x="720" y="0"/>
                  </a:lnTo>
                  <a:close/>
                  <a:moveTo>
                    <a:pt x="748" y="0"/>
                  </a:moveTo>
                  <a:lnTo>
                    <a:pt x="769" y="0"/>
                  </a:lnTo>
                  <a:lnTo>
                    <a:pt x="769" y="7"/>
                  </a:lnTo>
                  <a:lnTo>
                    <a:pt x="748" y="7"/>
                  </a:lnTo>
                  <a:lnTo>
                    <a:pt x="748" y="0"/>
                  </a:lnTo>
                  <a:close/>
                  <a:moveTo>
                    <a:pt x="776" y="0"/>
                  </a:moveTo>
                  <a:lnTo>
                    <a:pt x="797" y="0"/>
                  </a:lnTo>
                  <a:lnTo>
                    <a:pt x="797" y="7"/>
                  </a:lnTo>
                  <a:lnTo>
                    <a:pt x="776" y="7"/>
                  </a:lnTo>
                  <a:lnTo>
                    <a:pt x="776" y="0"/>
                  </a:lnTo>
                  <a:close/>
                  <a:moveTo>
                    <a:pt x="804" y="0"/>
                  </a:moveTo>
                  <a:lnTo>
                    <a:pt x="824" y="0"/>
                  </a:lnTo>
                  <a:lnTo>
                    <a:pt x="824" y="7"/>
                  </a:lnTo>
                  <a:lnTo>
                    <a:pt x="804" y="7"/>
                  </a:lnTo>
                  <a:lnTo>
                    <a:pt x="804" y="0"/>
                  </a:lnTo>
                  <a:close/>
                  <a:moveTo>
                    <a:pt x="831" y="0"/>
                  </a:moveTo>
                  <a:lnTo>
                    <a:pt x="852" y="0"/>
                  </a:lnTo>
                  <a:lnTo>
                    <a:pt x="852" y="7"/>
                  </a:lnTo>
                  <a:lnTo>
                    <a:pt x="831" y="7"/>
                  </a:lnTo>
                  <a:lnTo>
                    <a:pt x="831" y="0"/>
                  </a:lnTo>
                  <a:close/>
                  <a:moveTo>
                    <a:pt x="859" y="0"/>
                  </a:moveTo>
                  <a:lnTo>
                    <a:pt x="880" y="0"/>
                  </a:lnTo>
                  <a:lnTo>
                    <a:pt x="880" y="7"/>
                  </a:lnTo>
                  <a:lnTo>
                    <a:pt x="859" y="7"/>
                  </a:lnTo>
                  <a:lnTo>
                    <a:pt x="859" y="0"/>
                  </a:lnTo>
                  <a:close/>
                  <a:moveTo>
                    <a:pt x="887" y="0"/>
                  </a:moveTo>
                  <a:lnTo>
                    <a:pt x="907" y="0"/>
                  </a:lnTo>
                  <a:lnTo>
                    <a:pt x="907" y="7"/>
                  </a:lnTo>
                  <a:lnTo>
                    <a:pt x="887" y="7"/>
                  </a:lnTo>
                  <a:lnTo>
                    <a:pt x="887" y="0"/>
                  </a:lnTo>
                  <a:close/>
                  <a:moveTo>
                    <a:pt x="914" y="0"/>
                  </a:moveTo>
                  <a:lnTo>
                    <a:pt x="935" y="0"/>
                  </a:lnTo>
                  <a:lnTo>
                    <a:pt x="935" y="7"/>
                  </a:lnTo>
                  <a:lnTo>
                    <a:pt x="914" y="7"/>
                  </a:lnTo>
                  <a:lnTo>
                    <a:pt x="914" y="0"/>
                  </a:lnTo>
                  <a:close/>
                  <a:moveTo>
                    <a:pt x="942" y="0"/>
                  </a:moveTo>
                  <a:lnTo>
                    <a:pt x="963" y="0"/>
                  </a:lnTo>
                  <a:lnTo>
                    <a:pt x="963" y="7"/>
                  </a:lnTo>
                  <a:lnTo>
                    <a:pt x="942" y="7"/>
                  </a:lnTo>
                  <a:lnTo>
                    <a:pt x="942" y="0"/>
                  </a:lnTo>
                  <a:close/>
                  <a:moveTo>
                    <a:pt x="970" y="0"/>
                  </a:moveTo>
                  <a:lnTo>
                    <a:pt x="991" y="0"/>
                  </a:lnTo>
                  <a:lnTo>
                    <a:pt x="991" y="7"/>
                  </a:lnTo>
                  <a:lnTo>
                    <a:pt x="970" y="7"/>
                  </a:lnTo>
                  <a:lnTo>
                    <a:pt x="970" y="0"/>
                  </a:lnTo>
                  <a:close/>
                  <a:moveTo>
                    <a:pt x="998" y="0"/>
                  </a:moveTo>
                  <a:lnTo>
                    <a:pt x="1018" y="0"/>
                  </a:lnTo>
                  <a:lnTo>
                    <a:pt x="1018" y="7"/>
                  </a:lnTo>
                  <a:lnTo>
                    <a:pt x="998" y="7"/>
                  </a:lnTo>
                  <a:lnTo>
                    <a:pt x="998" y="0"/>
                  </a:lnTo>
                  <a:close/>
                  <a:moveTo>
                    <a:pt x="1025" y="0"/>
                  </a:moveTo>
                  <a:lnTo>
                    <a:pt x="1046" y="0"/>
                  </a:lnTo>
                  <a:lnTo>
                    <a:pt x="1046" y="7"/>
                  </a:lnTo>
                  <a:lnTo>
                    <a:pt x="1025" y="7"/>
                  </a:lnTo>
                  <a:lnTo>
                    <a:pt x="1025" y="0"/>
                  </a:lnTo>
                  <a:close/>
                  <a:moveTo>
                    <a:pt x="1053" y="0"/>
                  </a:moveTo>
                  <a:lnTo>
                    <a:pt x="1074" y="0"/>
                  </a:lnTo>
                  <a:lnTo>
                    <a:pt x="1074" y="7"/>
                  </a:lnTo>
                  <a:lnTo>
                    <a:pt x="1053" y="7"/>
                  </a:lnTo>
                  <a:lnTo>
                    <a:pt x="1053" y="0"/>
                  </a:lnTo>
                  <a:close/>
                  <a:moveTo>
                    <a:pt x="1081" y="0"/>
                  </a:moveTo>
                  <a:lnTo>
                    <a:pt x="1101" y="0"/>
                  </a:lnTo>
                  <a:lnTo>
                    <a:pt x="1101" y="7"/>
                  </a:lnTo>
                  <a:lnTo>
                    <a:pt x="1081" y="7"/>
                  </a:lnTo>
                  <a:lnTo>
                    <a:pt x="1081" y="0"/>
                  </a:lnTo>
                  <a:close/>
                  <a:moveTo>
                    <a:pt x="1109" y="0"/>
                  </a:moveTo>
                  <a:lnTo>
                    <a:pt x="1129" y="0"/>
                  </a:lnTo>
                  <a:lnTo>
                    <a:pt x="1129" y="7"/>
                  </a:lnTo>
                  <a:lnTo>
                    <a:pt x="1109" y="7"/>
                  </a:lnTo>
                  <a:lnTo>
                    <a:pt x="1109" y="0"/>
                  </a:lnTo>
                  <a:close/>
                  <a:moveTo>
                    <a:pt x="1136" y="0"/>
                  </a:moveTo>
                  <a:lnTo>
                    <a:pt x="1157" y="0"/>
                  </a:lnTo>
                  <a:lnTo>
                    <a:pt x="1157" y="7"/>
                  </a:lnTo>
                  <a:lnTo>
                    <a:pt x="1136" y="7"/>
                  </a:lnTo>
                  <a:lnTo>
                    <a:pt x="1136" y="0"/>
                  </a:lnTo>
                  <a:close/>
                  <a:moveTo>
                    <a:pt x="1164" y="0"/>
                  </a:moveTo>
                  <a:lnTo>
                    <a:pt x="1185" y="0"/>
                  </a:lnTo>
                  <a:lnTo>
                    <a:pt x="1185" y="7"/>
                  </a:lnTo>
                  <a:lnTo>
                    <a:pt x="1164" y="7"/>
                  </a:lnTo>
                  <a:lnTo>
                    <a:pt x="1164" y="0"/>
                  </a:lnTo>
                  <a:close/>
                  <a:moveTo>
                    <a:pt x="1192" y="0"/>
                  </a:moveTo>
                  <a:lnTo>
                    <a:pt x="1212" y="0"/>
                  </a:lnTo>
                  <a:lnTo>
                    <a:pt x="1212" y="7"/>
                  </a:lnTo>
                  <a:lnTo>
                    <a:pt x="1192" y="7"/>
                  </a:lnTo>
                  <a:lnTo>
                    <a:pt x="1192" y="0"/>
                  </a:lnTo>
                  <a:close/>
                  <a:moveTo>
                    <a:pt x="1219" y="0"/>
                  </a:moveTo>
                  <a:lnTo>
                    <a:pt x="1240" y="0"/>
                  </a:lnTo>
                  <a:lnTo>
                    <a:pt x="1240" y="7"/>
                  </a:lnTo>
                  <a:lnTo>
                    <a:pt x="1219" y="7"/>
                  </a:lnTo>
                  <a:lnTo>
                    <a:pt x="1219" y="0"/>
                  </a:lnTo>
                  <a:close/>
                  <a:moveTo>
                    <a:pt x="1247" y="0"/>
                  </a:moveTo>
                  <a:lnTo>
                    <a:pt x="1268" y="0"/>
                  </a:lnTo>
                  <a:lnTo>
                    <a:pt x="1268" y="7"/>
                  </a:lnTo>
                  <a:lnTo>
                    <a:pt x="1247" y="7"/>
                  </a:lnTo>
                  <a:lnTo>
                    <a:pt x="1247" y="0"/>
                  </a:lnTo>
                  <a:close/>
                  <a:moveTo>
                    <a:pt x="1275" y="0"/>
                  </a:moveTo>
                  <a:lnTo>
                    <a:pt x="1296" y="0"/>
                  </a:lnTo>
                  <a:lnTo>
                    <a:pt x="1296" y="7"/>
                  </a:lnTo>
                  <a:lnTo>
                    <a:pt x="1275" y="7"/>
                  </a:lnTo>
                  <a:lnTo>
                    <a:pt x="1275" y="0"/>
                  </a:lnTo>
                  <a:close/>
                  <a:moveTo>
                    <a:pt x="1302" y="0"/>
                  </a:moveTo>
                  <a:lnTo>
                    <a:pt x="1323" y="0"/>
                  </a:lnTo>
                  <a:lnTo>
                    <a:pt x="1323" y="7"/>
                  </a:lnTo>
                  <a:lnTo>
                    <a:pt x="1302" y="7"/>
                  </a:lnTo>
                  <a:lnTo>
                    <a:pt x="1302" y="0"/>
                  </a:lnTo>
                  <a:close/>
                  <a:moveTo>
                    <a:pt x="1330" y="0"/>
                  </a:moveTo>
                  <a:lnTo>
                    <a:pt x="1351" y="0"/>
                  </a:lnTo>
                  <a:lnTo>
                    <a:pt x="1351" y="7"/>
                  </a:lnTo>
                  <a:lnTo>
                    <a:pt x="1330" y="7"/>
                  </a:lnTo>
                  <a:lnTo>
                    <a:pt x="1330" y="0"/>
                  </a:lnTo>
                  <a:close/>
                  <a:moveTo>
                    <a:pt x="1358" y="0"/>
                  </a:moveTo>
                  <a:lnTo>
                    <a:pt x="1379" y="0"/>
                  </a:lnTo>
                  <a:lnTo>
                    <a:pt x="1379" y="7"/>
                  </a:lnTo>
                  <a:lnTo>
                    <a:pt x="1358" y="7"/>
                  </a:lnTo>
                  <a:lnTo>
                    <a:pt x="1358" y="0"/>
                  </a:lnTo>
                  <a:close/>
                  <a:moveTo>
                    <a:pt x="1386" y="0"/>
                  </a:moveTo>
                  <a:lnTo>
                    <a:pt x="1406" y="0"/>
                  </a:lnTo>
                  <a:lnTo>
                    <a:pt x="1406" y="7"/>
                  </a:lnTo>
                  <a:lnTo>
                    <a:pt x="1386" y="7"/>
                  </a:lnTo>
                  <a:lnTo>
                    <a:pt x="1386" y="0"/>
                  </a:lnTo>
                  <a:close/>
                  <a:moveTo>
                    <a:pt x="1413" y="0"/>
                  </a:moveTo>
                  <a:lnTo>
                    <a:pt x="1434" y="0"/>
                  </a:lnTo>
                  <a:lnTo>
                    <a:pt x="1434" y="7"/>
                  </a:lnTo>
                  <a:lnTo>
                    <a:pt x="1413" y="7"/>
                  </a:lnTo>
                  <a:lnTo>
                    <a:pt x="1413" y="0"/>
                  </a:lnTo>
                  <a:close/>
                  <a:moveTo>
                    <a:pt x="1441" y="0"/>
                  </a:moveTo>
                  <a:lnTo>
                    <a:pt x="1462" y="0"/>
                  </a:lnTo>
                  <a:lnTo>
                    <a:pt x="1462" y="7"/>
                  </a:lnTo>
                  <a:lnTo>
                    <a:pt x="1441" y="7"/>
                  </a:lnTo>
                  <a:lnTo>
                    <a:pt x="1441" y="0"/>
                  </a:lnTo>
                  <a:close/>
                  <a:moveTo>
                    <a:pt x="1469" y="0"/>
                  </a:moveTo>
                  <a:lnTo>
                    <a:pt x="1490" y="0"/>
                  </a:lnTo>
                  <a:lnTo>
                    <a:pt x="1490" y="7"/>
                  </a:lnTo>
                  <a:lnTo>
                    <a:pt x="1469" y="7"/>
                  </a:lnTo>
                  <a:lnTo>
                    <a:pt x="1469" y="0"/>
                  </a:lnTo>
                  <a:close/>
                  <a:moveTo>
                    <a:pt x="1496" y="0"/>
                  </a:moveTo>
                  <a:lnTo>
                    <a:pt x="1517" y="0"/>
                  </a:lnTo>
                  <a:lnTo>
                    <a:pt x="1517" y="7"/>
                  </a:lnTo>
                  <a:lnTo>
                    <a:pt x="1496" y="7"/>
                  </a:lnTo>
                  <a:lnTo>
                    <a:pt x="1496" y="0"/>
                  </a:lnTo>
                  <a:close/>
                  <a:moveTo>
                    <a:pt x="1524" y="0"/>
                  </a:moveTo>
                  <a:lnTo>
                    <a:pt x="1545" y="0"/>
                  </a:lnTo>
                  <a:lnTo>
                    <a:pt x="1545" y="7"/>
                  </a:lnTo>
                  <a:lnTo>
                    <a:pt x="1524" y="7"/>
                  </a:lnTo>
                  <a:lnTo>
                    <a:pt x="1524" y="0"/>
                  </a:lnTo>
                  <a:close/>
                  <a:moveTo>
                    <a:pt x="1552" y="0"/>
                  </a:moveTo>
                  <a:lnTo>
                    <a:pt x="1573" y="0"/>
                  </a:lnTo>
                  <a:lnTo>
                    <a:pt x="1573" y="7"/>
                  </a:lnTo>
                  <a:lnTo>
                    <a:pt x="1552" y="7"/>
                  </a:lnTo>
                  <a:lnTo>
                    <a:pt x="1552" y="0"/>
                  </a:lnTo>
                  <a:close/>
                  <a:moveTo>
                    <a:pt x="1580" y="0"/>
                  </a:moveTo>
                  <a:lnTo>
                    <a:pt x="1600" y="0"/>
                  </a:lnTo>
                  <a:lnTo>
                    <a:pt x="1600" y="7"/>
                  </a:lnTo>
                  <a:lnTo>
                    <a:pt x="1580" y="7"/>
                  </a:lnTo>
                  <a:lnTo>
                    <a:pt x="1580" y="0"/>
                  </a:lnTo>
                  <a:close/>
                  <a:moveTo>
                    <a:pt x="1607" y="0"/>
                  </a:moveTo>
                  <a:lnTo>
                    <a:pt x="1628" y="0"/>
                  </a:lnTo>
                  <a:lnTo>
                    <a:pt x="1628" y="7"/>
                  </a:lnTo>
                  <a:lnTo>
                    <a:pt x="1607" y="7"/>
                  </a:lnTo>
                  <a:lnTo>
                    <a:pt x="1607" y="0"/>
                  </a:lnTo>
                  <a:close/>
                  <a:moveTo>
                    <a:pt x="1635" y="0"/>
                  </a:moveTo>
                  <a:lnTo>
                    <a:pt x="1656" y="0"/>
                  </a:lnTo>
                  <a:lnTo>
                    <a:pt x="1656" y="7"/>
                  </a:lnTo>
                  <a:lnTo>
                    <a:pt x="1635" y="7"/>
                  </a:lnTo>
                  <a:lnTo>
                    <a:pt x="1635" y="0"/>
                  </a:lnTo>
                  <a:close/>
                  <a:moveTo>
                    <a:pt x="1663" y="0"/>
                  </a:moveTo>
                  <a:lnTo>
                    <a:pt x="1684" y="0"/>
                  </a:lnTo>
                  <a:lnTo>
                    <a:pt x="1684" y="7"/>
                  </a:lnTo>
                  <a:lnTo>
                    <a:pt x="1663" y="7"/>
                  </a:lnTo>
                  <a:lnTo>
                    <a:pt x="1663" y="0"/>
                  </a:lnTo>
                  <a:close/>
                  <a:moveTo>
                    <a:pt x="1691" y="0"/>
                  </a:moveTo>
                  <a:lnTo>
                    <a:pt x="1711" y="0"/>
                  </a:lnTo>
                  <a:lnTo>
                    <a:pt x="1711" y="7"/>
                  </a:lnTo>
                  <a:lnTo>
                    <a:pt x="1691" y="7"/>
                  </a:lnTo>
                  <a:lnTo>
                    <a:pt x="1691" y="0"/>
                  </a:lnTo>
                  <a:close/>
                  <a:moveTo>
                    <a:pt x="1718" y="0"/>
                  </a:moveTo>
                  <a:lnTo>
                    <a:pt x="1739" y="0"/>
                  </a:lnTo>
                  <a:lnTo>
                    <a:pt x="1739" y="7"/>
                  </a:lnTo>
                  <a:lnTo>
                    <a:pt x="1718" y="7"/>
                  </a:lnTo>
                  <a:lnTo>
                    <a:pt x="1718" y="0"/>
                  </a:lnTo>
                  <a:close/>
                  <a:moveTo>
                    <a:pt x="1746" y="0"/>
                  </a:moveTo>
                  <a:lnTo>
                    <a:pt x="1767" y="0"/>
                  </a:lnTo>
                  <a:lnTo>
                    <a:pt x="1767" y="7"/>
                  </a:lnTo>
                  <a:lnTo>
                    <a:pt x="1746" y="7"/>
                  </a:lnTo>
                  <a:lnTo>
                    <a:pt x="1746" y="0"/>
                  </a:lnTo>
                  <a:close/>
                  <a:moveTo>
                    <a:pt x="1774" y="0"/>
                  </a:moveTo>
                  <a:lnTo>
                    <a:pt x="1795" y="0"/>
                  </a:lnTo>
                  <a:lnTo>
                    <a:pt x="1795" y="7"/>
                  </a:lnTo>
                  <a:lnTo>
                    <a:pt x="1774" y="7"/>
                  </a:lnTo>
                  <a:lnTo>
                    <a:pt x="1774" y="0"/>
                  </a:lnTo>
                  <a:close/>
                  <a:moveTo>
                    <a:pt x="1801" y="0"/>
                  </a:moveTo>
                  <a:lnTo>
                    <a:pt x="1822" y="0"/>
                  </a:lnTo>
                  <a:lnTo>
                    <a:pt x="1822" y="7"/>
                  </a:lnTo>
                  <a:lnTo>
                    <a:pt x="1801" y="7"/>
                  </a:lnTo>
                  <a:lnTo>
                    <a:pt x="1801" y="0"/>
                  </a:lnTo>
                  <a:close/>
                  <a:moveTo>
                    <a:pt x="1829" y="0"/>
                  </a:moveTo>
                  <a:lnTo>
                    <a:pt x="1850" y="0"/>
                  </a:lnTo>
                  <a:lnTo>
                    <a:pt x="1850" y="7"/>
                  </a:lnTo>
                  <a:lnTo>
                    <a:pt x="1829" y="7"/>
                  </a:lnTo>
                  <a:lnTo>
                    <a:pt x="1829" y="0"/>
                  </a:lnTo>
                  <a:close/>
                  <a:moveTo>
                    <a:pt x="1857" y="0"/>
                  </a:moveTo>
                  <a:lnTo>
                    <a:pt x="1878" y="0"/>
                  </a:lnTo>
                  <a:lnTo>
                    <a:pt x="1878" y="7"/>
                  </a:lnTo>
                  <a:lnTo>
                    <a:pt x="1857" y="7"/>
                  </a:lnTo>
                  <a:lnTo>
                    <a:pt x="1857" y="0"/>
                  </a:lnTo>
                  <a:close/>
                  <a:moveTo>
                    <a:pt x="1885" y="0"/>
                  </a:moveTo>
                  <a:lnTo>
                    <a:pt x="1905" y="0"/>
                  </a:lnTo>
                  <a:lnTo>
                    <a:pt x="1905" y="7"/>
                  </a:lnTo>
                  <a:lnTo>
                    <a:pt x="1885" y="7"/>
                  </a:lnTo>
                  <a:lnTo>
                    <a:pt x="1885" y="0"/>
                  </a:lnTo>
                  <a:close/>
                  <a:moveTo>
                    <a:pt x="1912" y="0"/>
                  </a:moveTo>
                  <a:lnTo>
                    <a:pt x="1933" y="0"/>
                  </a:lnTo>
                  <a:lnTo>
                    <a:pt x="1933" y="7"/>
                  </a:lnTo>
                  <a:lnTo>
                    <a:pt x="1912" y="7"/>
                  </a:lnTo>
                  <a:lnTo>
                    <a:pt x="1912" y="0"/>
                  </a:lnTo>
                  <a:close/>
                  <a:moveTo>
                    <a:pt x="1940" y="0"/>
                  </a:moveTo>
                  <a:lnTo>
                    <a:pt x="1961" y="0"/>
                  </a:lnTo>
                  <a:lnTo>
                    <a:pt x="1961" y="7"/>
                  </a:lnTo>
                  <a:lnTo>
                    <a:pt x="1940" y="7"/>
                  </a:lnTo>
                  <a:lnTo>
                    <a:pt x="1940" y="0"/>
                  </a:lnTo>
                  <a:close/>
                  <a:moveTo>
                    <a:pt x="1968" y="0"/>
                  </a:moveTo>
                  <a:lnTo>
                    <a:pt x="1989" y="0"/>
                  </a:lnTo>
                  <a:lnTo>
                    <a:pt x="1989" y="7"/>
                  </a:lnTo>
                  <a:lnTo>
                    <a:pt x="1968" y="7"/>
                  </a:lnTo>
                  <a:lnTo>
                    <a:pt x="1968" y="0"/>
                  </a:lnTo>
                  <a:close/>
                  <a:moveTo>
                    <a:pt x="1995" y="0"/>
                  </a:moveTo>
                  <a:lnTo>
                    <a:pt x="2016" y="0"/>
                  </a:lnTo>
                  <a:lnTo>
                    <a:pt x="2016" y="7"/>
                  </a:lnTo>
                  <a:lnTo>
                    <a:pt x="1995" y="7"/>
                  </a:lnTo>
                  <a:lnTo>
                    <a:pt x="1995" y="0"/>
                  </a:lnTo>
                  <a:close/>
                  <a:moveTo>
                    <a:pt x="2023" y="0"/>
                  </a:moveTo>
                  <a:lnTo>
                    <a:pt x="2044" y="0"/>
                  </a:lnTo>
                  <a:lnTo>
                    <a:pt x="2044" y="7"/>
                  </a:lnTo>
                  <a:lnTo>
                    <a:pt x="2023" y="7"/>
                  </a:lnTo>
                  <a:lnTo>
                    <a:pt x="2023" y="0"/>
                  </a:lnTo>
                  <a:close/>
                  <a:moveTo>
                    <a:pt x="2051" y="0"/>
                  </a:moveTo>
                  <a:lnTo>
                    <a:pt x="2072" y="0"/>
                  </a:lnTo>
                  <a:lnTo>
                    <a:pt x="2072" y="7"/>
                  </a:lnTo>
                  <a:lnTo>
                    <a:pt x="2051" y="7"/>
                  </a:lnTo>
                  <a:lnTo>
                    <a:pt x="2051" y="0"/>
                  </a:lnTo>
                  <a:close/>
                  <a:moveTo>
                    <a:pt x="2079" y="0"/>
                  </a:moveTo>
                  <a:lnTo>
                    <a:pt x="2099" y="0"/>
                  </a:lnTo>
                  <a:lnTo>
                    <a:pt x="2099" y="7"/>
                  </a:lnTo>
                  <a:lnTo>
                    <a:pt x="2079" y="7"/>
                  </a:lnTo>
                  <a:lnTo>
                    <a:pt x="2079" y="0"/>
                  </a:lnTo>
                  <a:close/>
                  <a:moveTo>
                    <a:pt x="2106" y="0"/>
                  </a:moveTo>
                  <a:lnTo>
                    <a:pt x="2127" y="0"/>
                  </a:lnTo>
                  <a:lnTo>
                    <a:pt x="2127" y="7"/>
                  </a:lnTo>
                  <a:lnTo>
                    <a:pt x="2106" y="7"/>
                  </a:lnTo>
                  <a:lnTo>
                    <a:pt x="2106" y="0"/>
                  </a:lnTo>
                  <a:close/>
                  <a:moveTo>
                    <a:pt x="2134" y="0"/>
                  </a:moveTo>
                  <a:lnTo>
                    <a:pt x="2155" y="0"/>
                  </a:lnTo>
                  <a:lnTo>
                    <a:pt x="2155" y="7"/>
                  </a:lnTo>
                  <a:lnTo>
                    <a:pt x="2134" y="7"/>
                  </a:lnTo>
                  <a:lnTo>
                    <a:pt x="2134" y="0"/>
                  </a:lnTo>
                  <a:close/>
                  <a:moveTo>
                    <a:pt x="2162" y="0"/>
                  </a:moveTo>
                  <a:lnTo>
                    <a:pt x="2183" y="0"/>
                  </a:lnTo>
                  <a:lnTo>
                    <a:pt x="2183" y="7"/>
                  </a:lnTo>
                  <a:lnTo>
                    <a:pt x="2162" y="7"/>
                  </a:lnTo>
                  <a:lnTo>
                    <a:pt x="2162" y="0"/>
                  </a:lnTo>
                  <a:close/>
                  <a:moveTo>
                    <a:pt x="2190" y="0"/>
                  </a:moveTo>
                  <a:lnTo>
                    <a:pt x="2210" y="0"/>
                  </a:lnTo>
                  <a:lnTo>
                    <a:pt x="2210" y="7"/>
                  </a:lnTo>
                  <a:lnTo>
                    <a:pt x="2190" y="7"/>
                  </a:lnTo>
                  <a:lnTo>
                    <a:pt x="2190" y="0"/>
                  </a:lnTo>
                  <a:close/>
                  <a:moveTo>
                    <a:pt x="2217" y="0"/>
                  </a:moveTo>
                  <a:lnTo>
                    <a:pt x="2238" y="0"/>
                  </a:lnTo>
                  <a:lnTo>
                    <a:pt x="2238" y="7"/>
                  </a:lnTo>
                  <a:lnTo>
                    <a:pt x="2217" y="7"/>
                  </a:lnTo>
                  <a:lnTo>
                    <a:pt x="2217" y="0"/>
                  </a:lnTo>
                  <a:close/>
                  <a:moveTo>
                    <a:pt x="2245" y="0"/>
                  </a:moveTo>
                  <a:lnTo>
                    <a:pt x="2266" y="0"/>
                  </a:lnTo>
                  <a:lnTo>
                    <a:pt x="2266" y="7"/>
                  </a:lnTo>
                  <a:lnTo>
                    <a:pt x="2245" y="7"/>
                  </a:lnTo>
                  <a:lnTo>
                    <a:pt x="2245" y="0"/>
                  </a:lnTo>
                  <a:close/>
                  <a:moveTo>
                    <a:pt x="2273" y="0"/>
                  </a:moveTo>
                  <a:lnTo>
                    <a:pt x="2294" y="0"/>
                  </a:lnTo>
                  <a:lnTo>
                    <a:pt x="2294" y="7"/>
                  </a:lnTo>
                  <a:lnTo>
                    <a:pt x="2273" y="7"/>
                  </a:lnTo>
                  <a:lnTo>
                    <a:pt x="2273" y="0"/>
                  </a:lnTo>
                  <a:close/>
                  <a:moveTo>
                    <a:pt x="2300" y="0"/>
                  </a:moveTo>
                  <a:lnTo>
                    <a:pt x="2321" y="0"/>
                  </a:lnTo>
                  <a:lnTo>
                    <a:pt x="2321" y="7"/>
                  </a:lnTo>
                  <a:lnTo>
                    <a:pt x="2300" y="7"/>
                  </a:lnTo>
                  <a:lnTo>
                    <a:pt x="2300" y="0"/>
                  </a:lnTo>
                  <a:close/>
                  <a:moveTo>
                    <a:pt x="2328" y="0"/>
                  </a:moveTo>
                  <a:lnTo>
                    <a:pt x="2349" y="0"/>
                  </a:lnTo>
                  <a:lnTo>
                    <a:pt x="2349" y="7"/>
                  </a:lnTo>
                  <a:lnTo>
                    <a:pt x="2328" y="7"/>
                  </a:lnTo>
                  <a:lnTo>
                    <a:pt x="2328" y="0"/>
                  </a:lnTo>
                  <a:close/>
                  <a:moveTo>
                    <a:pt x="2356" y="0"/>
                  </a:moveTo>
                  <a:lnTo>
                    <a:pt x="2377" y="0"/>
                  </a:lnTo>
                  <a:lnTo>
                    <a:pt x="2377" y="7"/>
                  </a:lnTo>
                  <a:lnTo>
                    <a:pt x="2356" y="7"/>
                  </a:lnTo>
                  <a:lnTo>
                    <a:pt x="2356" y="0"/>
                  </a:lnTo>
                  <a:close/>
                  <a:moveTo>
                    <a:pt x="2384" y="0"/>
                  </a:moveTo>
                  <a:lnTo>
                    <a:pt x="2404" y="0"/>
                  </a:lnTo>
                  <a:lnTo>
                    <a:pt x="2404" y="7"/>
                  </a:lnTo>
                  <a:lnTo>
                    <a:pt x="2384" y="7"/>
                  </a:lnTo>
                  <a:lnTo>
                    <a:pt x="2384" y="0"/>
                  </a:lnTo>
                  <a:close/>
                  <a:moveTo>
                    <a:pt x="2411" y="0"/>
                  </a:moveTo>
                  <a:lnTo>
                    <a:pt x="2432" y="0"/>
                  </a:lnTo>
                  <a:lnTo>
                    <a:pt x="2432" y="7"/>
                  </a:lnTo>
                  <a:lnTo>
                    <a:pt x="2411" y="7"/>
                  </a:lnTo>
                  <a:lnTo>
                    <a:pt x="2411" y="0"/>
                  </a:lnTo>
                  <a:close/>
                  <a:moveTo>
                    <a:pt x="2439" y="0"/>
                  </a:moveTo>
                  <a:lnTo>
                    <a:pt x="2460" y="0"/>
                  </a:lnTo>
                  <a:lnTo>
                    <a:pt x="2460" y="7"/>
                  </a:lnTo>
                  <a:lnTo>
                    <a:pt x="2439" y="7"/>
                  </a:lnTo>
                  <a:lnTo>
                    <a:pt x="2439" y="0"/>
                  </a:lnTo>
                  <a:close/>
                  <a:moveTo>
                    <a:pt x="2467" y="0"/>
                  </a:moveTo>
                  <a:lnTo>
                    <a:pt x="2487" y="0"/>
                  </a:lnTo>
                  <a:lnTo>
                    <a:pt x="2487" y="7"/>
                  </a:lnTo>
                  <a:lnTo>
                    <a:pt x="2467" y="7"/>
                  </a:lnTo>
                  <a:lnTo>
                    <a:pt x="2467" y="0"/>
                  </a:lnTo>
                  <a:close/>
                  <a:moveTo>
                    <a:pt x="2494" y="0"/>
                  </a:moveTo>
                  <a:lnTo>
                    <a:pt x="2515" y="0"/>
                  </a:lnTo>
                  <a:lnTo>
                    <a:pt x="2515" y="7"/>
                  </a:lnTo>
                  <a:lnTo>
                    <a:pt x="2494" y="7"/>
                  </a:lnTo>
                  <a:lnTo>
                    <a:pt x="2494" y="0"/>
                  </a:lnTo>
                  <a:close/>
                  <a:moveTo>
                    <a:pt x="2522" y="0"/>
                  </a:moveTo>
                  <a:lnTo>
                    <a:pt x="2543" y="0"/>
                  </a:lnTo>
                  <a:lnTo>
                    <a:pt x="2543" y="7"/>
                  </a:lnTo>
                  <a:lnTo>
                    <a:pt x="2522" y="7"/>
                  </a:lnTo>
                  <a:lnTo>
                    <a:pt x="2522" y="0"/>
                  </a:lnTo>
                  <a:close/>
                  <a:moveTo>
                    <a:pt x="2550" y="0"/>
                  </a:moveTo>
                  <a:lnTo>
                    <a:pt x="2571" y="0"/>
                  </a:lnTo>
                  <a:lnTo>
                    <a:pt x="2571" y="7"/>
                  </a:lnTo>
                  <a:lnTo>
                    <a:pt x="2550" y="7"/>
                  </a:lnTo>
                  <a:lnTo>
                    <a:pt x="2550" y="0"/>
                  </a:lnTo>
                  <a:close/>
                  <a:moveTo>
                    <a:pt x="2578" y="0"/>
                  </a:moveTo>
                  <a:lnTo>
                    <a:pt x="2598" y="0"/>
                  </a:lnTo>
                  <a:lnTo>
                    <a:pt x="2598" y="7"/>
                  </a:lnTo>
                  <a:lnTo>
                    <a:pt x="2578" y="7"/>
                  </a:lnTo>
                  <a:lnTo>
                    <a:pt x="2578" y="0"/>
                  </a:lnTo>
                  <a:close/>
                  <a:moveTo>
                    <a:pt x="2605" y="0"/>
                  </a:moveTo>
                  <a:lnTo>
                    <a:pt x="2626" y="0"/>
                  </a:lnTo>
                  <a:lnTo>
                    <a:pt x="2626" y="7"/>
                  </a:lnTo>
                  <a:lnTo>
                    <a:pt x="2605" y="7"/>
                  </a:lnTo>
                  <a:lnTo>
                    <a:pt x="2605" y="0"/>
                  </a:lnTo>
                  <a:close/>
                  <a:moveTo>
                    <a:pt x="2633" y="0"/>
                  </a:moveTo>
                  <a:lnTo>
                    <a:pt x="2654" y="0"/>
                  </a:lnTo>
                  <a:lnTo>
                    <a:pt x="2654" y="7"/>
                  </a:lnTo>
                  <a:lnTo>
                    <a:pt x="2633" y="7"/>
                  </a:lnTo>
                  <a:lnTo>
                    <a:pt x="2633" y="0"/>
                  </a:lnTo>
                  <a:close/>
                  <a:moveTo>
                    <a:pt x="2661" y="0"/>
                  </a:moveTo>
                  <a:lnTo>
                    <a:pt x="2681" y="0"/>
                  </a:lnTo>
                  <a:lnTo>
                    <a:pt x="2681" y="7"/>
                  </a:lnTo>
                  <a:lnTo>
                    <a:pt x="2661" y="7"/>
                  </a:lnTo>
                  <a:lnTo>
                    <a:pt x="2661" y="0"/>
                  </a:lnTo>
                  <a:close/>
                  <a:moveTo>
                    <a:pt x="2689" y="0"/>
                  </a:moveTo>
                  <a:lnTo>
                    <a:pt x="2709" y="0"/>
                  </a:lnTo>
                  <a:lnTo>
                    <a:pt x="2709" y="7"/>
                  </a:lnTo>
                  <a:lnTo>
                    <a:pt x="2689" y="7"/>
                  </a:lnTo>
                  <a:lnTo>
                    <a:pt x="2689" y="0"/>
                  </a:lnTo>
                  <a:close/>
                  <a:moveTo>
                    <a:pt x="2716" y="0"/>
                  </a:moveTo>
                  <a:lnTo>
                    <a:pt x="2737" y="0"/>
                  </a:lnTo>
                  <a:lnTo>
                    <a:pt x="2737" y="7"/>
                  </a:lnTo>
                  <a:lnTo>
                    <a:pt x="2716" y="7"/>
                  </a:lnTo>
                  <a:lnTo>
                    <a:pt x="2716" y="0"/>
                  </a:lnTo>
                  <a:close/>
                  <a:moveTo>
                    <a:pt x="2744" y="0"/>
                  </a:moveTo>
                  <a:lnTo>
                    <a:pt x="2765" y="0"/>
                  </a:lnTo>
                  <a:lnTo>
                    <a:pt x="2765" y="7"/>
                  </a:lnTo>
                  <a:lnTo>
                    <a:pt x="2744" y="7"/>
                  </a:lnTo>
                  <a:lnTo>
                    <a:pt x="2744" y="0"/>
                  </a:lnTo>
                  <a:close/>
                  <a:moveTo>
                    <a:pt x="2772" y="0"/>
                  </a:moveTo>
                  <a:lnTo>
                    <a:pt x="2792" y="0"/>
                  </a:lnTo>
                  <a:lnTo>
                    <a:pt x="2792" y="7"/>
                  </a:lnTo>
                  <a:lnTo>
                    <a:pt x="2772" y="7"/>
                  </a:lnTo>
                  <a:lnTo>
                    <a:pt x="2772" y="0"/>
                  </a:lnTo>
                  <a:close/>
                  <a:moveTo>
                    <a:pt x="2799" y="0"/>
                  </a:moveTo>
                  <a:lnTo>
                    <a:pt x="2820" y="0"/>
                  </a:lnTo>
                  <a:lnTo>
                    <a:pt x="2820" y="7"/>
                  </a:lnTo>
                  <a:lnTo>
                    <a:pt x="2799" y="7"/>
                  </a:lnTo>
                  <a:lnTo>
                    <a:pt x="2799" y="0"/>
                  </a:lnTo>
                  <a:close/>
                  <a:moveTo>
                    <a:pt x="2827" y="0"/>
                  </a:moveTo>
                  <a:lnTo>
                    <a:pt x="2848" y="0"/>
                  </a:lnTo>
                  <a:lnTo>
                    <a:pt x="2848" y="7"/>
                  </a:lnTo>
                  <a:lnTo>
                    <a:pt x="2827" y="7"/>
                  </a:lnTo>
                  <a:lnTo>
                    <a:pt x="2827" y="0"/>
                  </a:lnTo>
                  <a:close/>
                  <a:moveTo>
                    <a:pt x="2855" y="0"/>
                  </a:moveTo>
                  <a:lnTo>
                    <a:pt x="2876" y="0"/>
                  </a:lnTo>
                  <a:lnTo>
                    <a:pt x="2876" y="7"/>
                  </a:lnTo>
                  <a:lnTo>
                    <a:pt x="2855" y="7"/>
                  </a:lnTo>
                  <a:lnTo>
                    <a:pt x="2855" y="0"/>
                  </a:lnTo>
                  <a:close/>
                  <a:moveTo>
                    <a:pt x="2882" y="0"/>
                  </a:moveTo>
                  <a:lnTo>
                    <a:pt x="2903" y="0"/>
                  </a:lnTo>
                  <a:lnTo>
                    <a:pt x="2903" y="7"/>
                  </a:lnTo>
                  <a:lnTo>
                    <a:pt x="2882" y="7"/>
                  </a:lnTo>
                  <a:lnTo>
                    <a:pt x="2882" y="0"/>
                  </a:lnTo>
                  <a:close/>
                  <a:moveTo>
                    <a:pt x="2910" y="0"/>
                  </a:moveTo>
                  <a:lnTo>
                    <a:pt x="2931" y="0"/>
                  </a:lnTo>
                  <a:lnTo>
                    <a:pt x="2931" y="7"/>
                  </a:lnTo>
                  <a:lnTo>
                    <a:pt x="2910" y="7"/>
                  </a:lnTo>
                  <a:lnTo>
                    <a:pt x="2910" y="0"/>
                  </a:lnTo>
                  <a:close/>
                  <a:moveTo>
                    <a:pt x="2938" y="0"/>
                  </a:moveTo>
                  <a:lnTo>
                    <a:pt x="2959" y="0"/>
                  </a:lnTo>
                  <a:lnTo>
                    <a:pt x="2959" y="7"/>
                  </a:lnTo>
                  <a:lnTo>
                    <a:pt x="2938" y="7"/>
                  </a:lnTo>
                  <a:lnTo>
                    <a:pt x="2938" y="0"/>
                  </a:lnTo>
                  <a:close/>
                  <a:moveTo>
                    <a:pt x="2966" y="0"/>
                  </a:moveTo>
                  <a:lnTo>
                    <a:pt x="2986" y="0"/>
                  </a:lnTo>
                  <a:lnTo>
                    <a:pt x="2986" y="7"/>
                  </a:lnTo>
                  <a:lnTo>
                    <a:pt x="2966" y="7"/>
                  </a:lnTo>
                  <a:lnTo>
                    <a:pt x="2966" y="0"/>
                  </a:lnTo>
                  <a:close/>
                  <a:moveTo>
                    <a:pt x="2993" y="0"/>
                  </a:moveTo>
                  <a:lnTo>
                    <a:pt x="3014" y="0"/>
                  </a:lnTo>
                  <a:lnTo>
                    <a:pt x="3014" y="7"/>
                  </a:lnTo>
                  <a:lnTo>
                    <a:pt x="2993" y="7"/>
                  </a:lnTo>
                  <a:lnTo>
                    <a:pt x="2993" y="0"/>
                  </a:lnTo>
                  <a:close/>
                </a:path>
              </a:pathLst>
            </a:custGeom>
            <a:solidFill>
              <a:srgbClr val="000000"/>
            </a:solidFill>
            <a:ln w="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323" name="Line 91"/>
            <p:cNvSpPr>
              <a:spLocks noChangeShapeType="1"/>
            </p:cNvSpPr>
            <p:nvPr/>
          </p:nvSpPr>
          <p:spPr bwMode="auto">
            <a:xfrm>
              <a:off x="1070" y="3567"/>
              <a:ext cx="879" cy="1"/>
            </a:xfrm>
            <a:prstGeom prst="line">
              <a:avLst/>
            </a:prstGeom>
            <a:noFill/>
            <a:ln w="9525"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sp>
        <p:nvSpPr>
          <p:cNvPr id="89" name="角丸四角形 88"/>
          <p:cNvSpPr/>
          <p:nvPr/>
        </p:nvSpPr>
        <p:spPr bwMode="auto">
          <a:xfrm>
            <a:off x="3584848" y="2636912"/>
            <a:ext cx="5976664" cy="3218656"/>
          </a:xfrm>
          <a:prstGeom prst="roundRect">
            <a:avLst/>
          </a:prstGeom>
          <a:solidFill>
            <a:srgbClr val="FF9900">
              <a:alpha val="50196"/>
            </a:srgb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b"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社内教育</a:t>
            </a:r>
          </a:p>
        </p:txBody>
      </p:sp>
      <p:sp>
        <p:nvSpPr>
          <p:cNvPr id="4" name="Rectangle 3"/>
          <p:cNvSpPr txBox="1">
            <a:spLocks noChangeArrowheads="1"/>
          </p:cNvSpPr>
          <p:nvPr/>
        </p:nvSpPr>
        <p:spPr bwMode="auto">
          <a:xfrm>
            <a:off x="128464" y="5949280"/>
            <a:ext cx="3816424"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55600" lvl="0" indent="-355600" fontAlgn="base">
              <a:spcAft>
                <a:spcPct val="0"/>
              </a:spcAft>
              <a:buClr>
                <a:schemeClr val="hlink"/>
              </a:buClr>
            </a:pPr>
            <a:r>
              <a:rPr lang="ja-JP" altLang="en-US" sz="1200" kern="0" dirty="0">
                <a:latin typeface="HGP創英角ｺﾞｼｯｸUB" pitchFamily="50" charset="-128"/>
                <a:ea typeface="HGP創英角ｺﾞｼｯｸUB" pitchFamily="50" charset="-128"/>
              </a:rPr>
              <a:t>＜出典（縦軸）＞ </a:t>
            </a:r>
            <a:r>
              <a:rPr lang="en-US" altLang="ja-JP" sz="1200" kern="0" dirty="0">
                <a:latin typeface="HGP創英角ｺﾞｼｯｸUB" pitchFamily="50" charset="-128"/>
                <a:ea typeface="HGP創英角ｺﾞｼｯｸUB" pitchFamily="50" charset="-128"/>
              </a:rPr>
              <a:t>SEC BOOKS</a:t>
            </a:r>
            <a:r>
              <a:rPr lang="ja-JP" altLang="en-US" sz="1200" kern="0" dirty="0">
                <a:latin typeface="HGP創英角ｺﾞｼｯｸUB" pitchFamily="50" charset="-128"/>
                <a:ea typeface="HGP創英角ｺﾞｼｯｸUB" pitchFamily="50" charset="-128"/>
              </a:rPr>
              <a:t> 「経営者が参画する要求品質の確保 ～ 超上流から攻める</a:t>
            </a:r>
            <a:r>
              <a:rPr lang="en-US" altLang="ja-JP" sz="1200" kern="0" dirty="0">
                <a:latin typeface="HGP創英角ｺﾞｼｯｸUB" pitchFamily="50" charset="-128"/>
                <a:ea typeface="HGP創英角ｺﾞｼｯｸUB" pitchFamily="50" charset="-128"/>
              </a:rPr>
              <a:t>IT</a:t>
            </a:r>
            <a:r>
              <a:rPr lang="ja-JP" altLang="en-US" sz="1200" kern="0" dirty="0">
                <a:latin typeface="HGP創英角ｺﾞｼｯｸUB" pitchFamily="50" charset="-128"/>
                <a:ea typeface="HGP創英角ｺﾞｼｯｸUB" pitchFamily="50" charset="-128"/>
              </a:rPr>
              <a:t>化の勘どころ ～」，</a:t>
            </a:r>
            <a:r>
              <a:rPr kumimoji="1" lang="en-US" altLang="ja-JP" sz="12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rPr>
              <a:t>p.37 </a:t>
            </a:r>
            <a:r>
              <a:rPr kumimoji="1" lang="ja-JP" altLang="en-US" sz="12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rPr>
              <a:t>の </a:t>
            </a:r>
            <a:r>
              <a:rPr kumimoji="1" lang="en-US" altLang="ja-JP" sz="12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rPr>
              <a:t>3.2</a:t>
            </a:r>
            <a:r>
              <a:rPr kumimoji="1" lang="ja-JP" altLang="en-US" sz="12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rPr>
              <a:t>（１）項、</a:t>
            </a:r>
            <a:r>
              <a:rPr kumimoji="1" lang="en-US" altLang="ja-JP" sz="12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rPr>
              <a:t>p.41 </a:t>
            </a:r>
            <a:r>
              <a:rPr kumimoji="1" lang="ja-JP" altLang="en-US" sz="12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rPr>
              <a:t>の </a:t>
            </a:r>
            <a:r>
              <a:rPr kumimoji="1" lang="en-US" altLang="ja-JP" sz="12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rPr>
              <a:t>4.1</a:t>
            </a:r>
          </a:p>
          <a:p>
            <a:pPr marL="0" marR="0" lvl="0" indent="0" algn="l" defTabSz="914400" rtl="0" eaLnBrk="1" fontAlgn="base" latinLnBrk="0" hangingPunct="1">
              <a:spcAft>
                <a:spcPct val="0"/>
              </a:spcAft>
              <a:buClr>
                <a:schemeClr val="hlink"/>
              </a:buClr>
              <a:buSzTx/>
              <a:buFont typeface="Wingdings" pitchFamily="2" charset="2"/>
              <a:buNone/>
              <a:tabLst/>
              <a:defRPr/>
            </a:pPr>
            <a:r>
              <a:rPr kumimoji="1" lang="ja-JP" altLang="en-US" sz="12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rPr>
              <a:t>　　</a:t>
            </a:r>
            <a:endParaRPr kumimoji="1" lang="en-US" altLang="ja-JP" sz="12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endParaRPr>
          </a:p>
        </p:txBody>
      </p:sp>
      <p:sp>
        <p:nvSpPr>
          <p:cNvPr id="5" name="角丸四角形 4"/>
          <p:cNvSpPr/>
          <p:nvPr/>
        </p:nvSpPr>
        <p:spPr bwMode="auto">
          <a:xfrm>
            <a:off x="3600000" y="1440000"/>
            <a:ext cx="792000" cy="2700000"/>
          </a:xfrm>
          <a:prstGeom prst="roundRect">
            <a:avLst/>
          </a:prstGeom>
          <a:solidFill>
            <a:srgbClr val="FFFF00"/>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組織・体制の</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整備</a:t>
            </a:r>
          </a:p>
        </p:txBody>
      </p:sp>
      <p:sp>
        <p:nvSpPr>
          <p:cNvPr id="111" name="角丸四角形 110"/>
          <p:cNvSpPr/>
          <p:nvPr/>
        </p:nvSpPr>
        <p:spPr bwMode="auto">
          <a:xfrm>
            <a:off x="6192000" y="2664000"/>
            <a:ext cx="720000" cy="2052000"/>
          </a:xfrm>
          <a:prstGeom prst="roundRect">
            <a:avLst/>
          </a:prstGeom>
          <a:solidFill>
            <a:srgbClr val="FFFF99"/>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000" dirty="0">
                <a:latin typeface="HGPｺﾞｼｯｸE" pitchFamily="50" charset="-128"/>
                <a:ea typeface="HGPｺﾞｼｯｸE" pitchFamily="50" charset="-128"/>
              </a:rPr>
              <a:t>調達時の指示事項</a:t>
            </a:r>
            <a:endPar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12" name="角丸四角形 111"/>
          <p:cNvSpPr/>
          <p:nvPr/>
        </p:nvSpPr>
        <p:spPr bwMode="auto">
          <a:xfrm>
            <a:off x="7020000" y="4320000"/>
            <a:ext cx="792000" cy="1512168"/>
          </a:xfrm>
          <a:prstGeom prst="roundRect">
            <a:avLst/>
          </a:prstGeom>
          <a:solidFill>
            <a:schemeClr val="accent1">
              <a:lumMod val="90000"/>
            </a:scheme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ﾚﾋﾞｭｰ</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・試験項目</a:t>
            </a:r>
          </a:p>
        </p:txBody>
      </p:sp>
      <p:sp>
        <p:nvSpPr>
          <p:cNvPr id="113" name="角丸四角形 112"/>
          <p:cNvSpPr/>
          <p:nvPr/>
        </p:nvSpPr>
        <p:spPr bwMode="auto">
          <a:xfrm>
            <a:off x="7920000" y="2664000"/>
            <a:ext cx="720000" cy="2052000"/>
          </a:xfrm>
          <a:prstGeom prst="roundRect">
            <a:avLst/>
          </a:prstGeom>
          <a:solidFill>
            <a:srgbClr val="FFFF99"/>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000" dirty="0">
                <a:latin typeface="HGPｺﾞｼｯｸE" pitchFamily="50" charset="-128"/>
                <a:ea typeface="HGPｺﾞｼｯｸE" pitchFamily="50" charset="-128"/>
              </a:rPr>
              <a:t>調達時の確認事項</a:t>
            </a:r>
            <a:endPar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14" name="角丸四角形 113"/>
          <p:cNvSpPr/>
          <p:nvPr/>
        </p:nvSpPr>
        <p:spPr bwMode="auto">
          <a:xfrm>
            <a:off x="4500000" y="1800000"/>
            <a:ext cx="756000" cy="2700000"/>
          </a:xfrm>
          <a:prstGeom prst="roundRect">
            <a:avLst/>
          </a:prstGeom>
          <a:solidFill>
            <a:srgbClr val="99FF99"/>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運用手順の</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整備</a:t>
            </a:r>
          </a:p>
        </p:txBody>
      </p:sp>
      <p:sp>
        <p:nvSpPr>
          <p:cNvPr id="115" name="角丸四角形 114"/>
          <p:cNvSpPr/>
          <p:nvPr/>
        </p:nvSpPr>
        <p:spPr bwMode="auto">
          <a:xfrm>
            <a:off x="5364000" y="3060000"/>
            <a:ext cx="720000" cy="2700000"/>
          </a:xfrm>
          <a:prstGeom prst="roundRect">
            <a:avLst/>
          </a:prstGeom>
          <a:solidFill>
            <a:srgbClr val="99FF99"/>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000" dirty="0">
                <a:latin typeface="HGPｺﾞｼｯｸE" pitchFamily="50" charset="-128"/>
                <a:ea typeface="HGPｺﾞｼｯｸE" pitchFamily="50" charset="-128"/>
              </a:rPr>
              <a:t>開発</a:t>
            </a: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手順の</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整備</a:t>
            </a:r>
          </a:p>
        </p:txBody>
      </p:sp>
      <p:sp>
        <p:nvSpPr>
          <p:cNvPr id="116" name="テキスト ボックス 115"/>
          <p:cNvSpPr txBox="1"/>
          <p:nvPr/>
        </p:nvSpPr>
        <p:spPr>
          <a:xfrm>
            <a:off x="4592960" y="879103"/>
            <a:ext cx="3797835" cy="461665"/>
          </a:xfrm>
          <a:prstGeom prst="rect">
            <a:avLst/>
          </a:prstGeom>
          <a:noFill/>
        </p:spPr>
        <p:txBody>
          <a:bodyPr wrap="none" rtlCol="0">
            <a:spAutoFit/>
          </a:bodyPr>
          <a:lstStyle/>
          <a:p>
            <a:r>
              <a:rPr lang="ja-JP" altLang="en-US" sz="2400" dirty="0">
                <a:solidFill>
                  <a:srgbClr val="0000FF"/>
                </a:solidFill>
                <a:latin typeface="HGP創英角ｺﾞｼｯｸUB" pitchFamily="50" charset="-128"/>
                <a:ea typeface="HGP創英角ｺﾞｼｯｸUB" pitchFamily="50" charset="-128"/>
              </a:rPr>
              <a:t>教訓の最終的な適用先の例</a:t>
            </a:r>
          </a:p>
        </p:txBody>
      </p:sp>
      <p:sp>
        <p:nvSpPr>
          <p:cNvPr id="87" name="角丸四角形 86"/>
          <p:cNvSpPr/>
          <p:nvPr/>
        </p:nvSpPr>
        <p:spPr bwMode="auto">
          <a:xfrm>
            <a:off x="8748000" y="4320000"/>
            <a:ext cx="792000" cy="1512168"/>
          </a:xfrm>
          <a:prstGeom prst="roundRect">
            <a:avLst/>
          </a:prstGeom>
          <a:solidFill>
            <a:srgbClr val="FF99FF">
              <a:alpha val="70000"/>
            </a:srgb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ts val="2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トラブル発生時の</a:t>
            </a:r>
          </a:p>
          <a:p>
            <a:pPr marL="0" marR="0" indent="0" algn="ctr" defTabSz="914400" rtl="0" eaLnBrk="1" fontAlgn="base" latinLnBrk="0" hangingPunct="1">
              <a:lnSpc>
                <a:spcPts val="2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原因推定</a:t>
            </a:r>
          </a:p>
        </p:txBody>
      </p:sp>
      <p:sp>
        <p:nvSpPr>
          <p:cNvPr id="88" name="下矢印吹き出し 87"/>
          <p:cNvSpPr/>
          <p:nvPr/>
        </p:nvSpPr>
        <p:spPr bwMode="auto">
          <a:xfrm>
            <a:off x="8769424" y="3501096"/>
            <a:ext cx="720000" cy="792000"/>
          </a:xfrm>
          <a:prstGeom prst="downArrowCallout">
            <a:avLst/>
          </a:prstGeom>
          <a:solidFill>
            <a:schemeClr val="bg1">
              <a:lumMod val="50000"/>
              <a:alpha val="50000"/>
            </a:scheme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FF"/>
                </a:solidFill>
                <a:effectLst/>
                <a:latin typeface="HGP創英角ｺﾞｼｯｸUB" pitchFamily="50" charset="-128"/>
                <a:ea typeface="HGP創英角ｺﾞｼｯｸUB" pitchFamily="50" charset="-128"/>
              </a:rPr>
              <a:t>類似</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FF"/>
                </a:solidFill>
                <a:effectLst/>
                <a:latin typeface="HGP創英角ｺﾞｼｯｸUB" pitchFamily="50" charset="-128"/>
                <a:ea typeface="HGP創英角ｺﾞｼｯｸUB" pitchFamily="50" charset="-128"/>
              </a:rPr>
              <a:t>事例</a:t>
            </a:r>
          </a:p>
        </p:txBody>
      </p:sp>
      <p:sp>
        <p:nvSpPr>
          <p:cNvPr id="90" name="円形吹き出し 89"/>
          <p:cNvSpPr/>
          <p:nvPr/>
        </p:nvSpPr>
        <p:spPr bwMode="auto">
          <a:xfrm>
            <a:off x="5385048" y="1412776"/>
            <a:ext cx="4248472" cy="1008112"/>
          </a:xfrm>
          <a:prstGeom prst="wedgeEllipseCallout">
            <a:avLst>
              <a:gd name="adj1" fmla="val 8677"/>
              <a:gd name="adj2" fmla="val -68190"/>
            </a:avLst>
          </a:prstGeom>
          <a:solidFill>
            <a:srgbClr val="FFFF99">
              <a:alpha val="50000"/>
            </a:srgbClr>
          </a:solidFill>
          <a:ln w="9525"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800" b="0" i="0" u="sng" strike="noStrike" cap="none" normalizeH="0" baseline="0" dirty="0">
                <a:ln>
                  <a:noFill/>
                </a:ln>
                <a:effectLst/>
                <a:latin typeface="HGP創英角ﾎﾟｯﾌﾟ体" panose="040B0A00000000000000" pitchFamily="50" charset="-128"/>
                <a:ea typeface="HGP創英角ﾎﾟｯﾌﾟ体" panose="040B0A00000000000000" pitchFamily="50" charset="-128"/>
              </a:rPr>
              <a:t>組織に</a:t>
            </a:r>
            <a:r>
              <a:rPr kumimoji="1" lang="ja-JP" altLang="en-US" sz="2800" b="0" i="0" u="sng" strike="noStrike" cap="none" normalizeH="0" baseline="0" dirty="0">
                <a:ln>
                  <a:noFill/>
                </a:ln>
                <a:solidFill>
                  <a:srgbClr val="008000"/>
                </a:solidFill>
                <a:effectLst/>
                <a:latin typeface="HGP創英角ﾎﾟｯﾌﾟ体" panose="040B0A00000000000000" pitchFamily="50" charset="-128"/>
                <a:ea typeface="HGP創英角ﾎﾟｯﾌﾟ体" panose="040B0A00000000000000" pitchFamily="50" charset="-128"/>
              </a:rPr>
              <a:t>“安全文化”</a:t>
            </a:r>
            <a:r>
              <a:rPr kumimoji="1" lang="ja-JP" altLang="en-US" sz="2800" b="0" i="0" u="none" strike="noStrike" cap="none" normalizeH="0" baseline="0" dirty="0">
                <a:ln>
                  <a:noFill/>
                </a:ln>
                <a:solidFill>
                  <a:schemeClr val="tx1"/>
                </a:solidFill>
                <a:effectLst/>
                <a:latin typeface="HGP創英角ﾎﾟｯﾌﾟ体" panose="040B0A00000000000000" pitchFamily="50" charset="-128"/>
                <a:ea typeface="HGP創英角ﾎﾟｯﾌﾟ体" panose="040B0A00000000000000" pitchFamily="50" charset="-128"/>
              </a:rPr>
              <a:t>を醸成</a:t>
            </a:r>
          </a:p>
        </p:txBody>
      </p:sp>
      <p:sp>
        <p:nvSpPr>
          <p:cNvPr id="2" name="タイトル 1"/>
          <p:cNvSpPr>
            <a:spLocks noGrp="1"/>
          </p:cNvSpPr>
          <p:nvPr>
            <p:ph type="title"/>
          </p:nvPr>
        </p:nvSpPr>
        <p:spPr>
          <a:xfrm>
            <a:off x="432001" y="252000"/>
            <a:ext cx="7560001" cy="576000"/>
          </a:xfrm>
        </p:spPr>
        <p:txBody>
          <a:bodyPr/>
          <a:lstStyle/>
          <a:p>
            <a:r>
              <a:rPr lang="ja-JP" altLang="en-US" dirty="0">
                <a:latin typeface="+mj-ea"/>
              </a:rPr>
              <a:t>教訓の恒久的な反映</a:t>
            </a:r>
            <a:endParaRPr kumimoji="1" lang="ja-JP" altLang="en-US" dirty="0">
              <a:latin typeface="+mj-ea"/>
            </a:endParaRPr>
          </a:p>
        </p:txBody>
      </p:sp>
      <p:sp>
        <p:nvSpPr>
          <p:cNvPr id="92" name="フローチャート : 代替処理 122"/>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障害事例・教訓の活用</a:t>
            </a:r>
            <a:endPar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4728" y="1667709"/>
            <a:ext cx="4609743" cy="4097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776536" y="5826750"/>
            <a:ext cx="8496634" cy="338554"/>
          </a:xfrm>
          <a:prstGeom prst="rect">
            <a:avLst/>
          </a:prstGeom>
        </p:spPr>
        <p:txBody>
          <a:bodyPr wrap="square">
            <a:spAutoFit/>
          </a:bodyPr>
          <a:lstStyle/>
          <a:p>
            <a:r>
              <a:rPr lang="ja-JP" altLang="en-US" sz="1600" dirty="0"/>
              <a:t>*  </a:t>
            </a:r>
            <a:r>
              <a:rPr lang="en-US" altLang="ja-JP" sz="1600" dirty="0"/>
              <a:t>FP</a:t>
            </a:r>
            <a:r>
              <a:rPr lang="ja-JP" altLang="en-US" sz="1600" dirty="0"/>
              <a:t>発生不具合密度：ファンクションポイント（機能規模）当たりに発生する不具合（バグ）の数</a:t>
            </a:r>
          </a:p>
        </p:txBody>
      </p:sp>
      <p:sp>
        <p:nvSpPr>
          <p:cNvPr id="9" name="正方形/長方形 8"/>
          <p:cNvSpPr/>
          <p:nvPr/>
        </p:nvSpPr>
        <p:spPr>
          <a:xfrm>
            <a:off x="366153" y="836712"/>
            <a:ext cx="8543909" cy="830997"/>
          </a:xfrm>
          <a:prstGeom prst="rect">
            <a:avLst/>
          </a:prstGeom>
        </p:spPr>
        <p:txBody>
          <a:bodyPr wrap="squar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品質保証体制の専門スタッフ</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がいるプロジェクトの方が，</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solidFill>
                  <a:srgbClr val="FF3300"/>
                </a:solidFill>
                <a:latin typeface="メイリオ" panose="020B0604030504040204" pitchFamily="50" charset="-128"/>
                <a:ea typeface="メイリオ" panose="020B0604030504040204" pitchFamily="50" charset="-128"/>
                <a:cs typeface="メイリオ" panose="020B0604030504040204" pitchFamily="50" charset="-128"/>
              </a:rPr>
              <a:t>そうでない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プロジェクトに比べ，プロダクトの信頼性が高い</a:t>
            </a:r>
          </a:p>
        </p:txBody>
      </p:sp>
      <p:sp>
        <p:nvSpPr>
          <p:cNvPr id="10" name="線吹き出し 2 (枠付き) 9"/>
          <p:cNvSpPr/>
          <p:nvPr/>
        </p:nvSpPr>
        <p:spPr bwMode="auto">
          <a:xfrm>
            <a:off x="7336658" y="4437112"/>
            <a:ext cx="720080" cy="432048"/>
          </a:xfrm>
          <a:prstGeom prst="borderCallout2">
            <a:avLst>
              <a:gd name="adj1" fmla="val 18750"/>
              <a:gd name="adj2" fmla="val -8333"/>
              <a:gd name="adj3" fmla="val 18750"/>
              <a:gd name="adj4" fmla="val -16667"/>
              <a:gd name="adj5" fmla="val 94556"/>
              <a:gd name="adj6" fmla="val -178805"/>
            </a:avLst>
          </a:prstGeom>
          <a:solidFill>
            <a:srgbClr val="FFFFFF"/>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rgbClr val="FF0000"/>
                </a:solidFill>
                <a:effectLst/>
                <a:latin typeface="HGPｺﾞｼｯｸE" pitchFamily="50" charset="-128"/>
                <a:ea typeface="HGPｺﾞｼｯｸE" pitchFamily="50" charset="-128"/>
              </a:rPr>
              <a:t>4.8</a:t>
            </a:r>
          </a:p>
        </p:txBody>
      </p:sp>
      <p:sp>
        <p:nvSpPr>
          <p:cNvPr id="11" name="線吹き出し 2 (枠付き) 10"/>
          <p:cNvSpPr/>
          <p:nvPr/>
        </p:nvSpPr>
        <p:spPr bwMode="auto">
          <a:xfrm>
            <a:off x="7336658" y="3751917"/>
            <a:ext cx="720080" cy="432048"/>
          </a:xfrm>
          <a:prstGeom prst="borderCallout2">
            <a:avLst>
              <a:gd name="adj1" fmla="val 18750"/>
              <a:gd name="adj2" fmla="val -8333"/>
              <a:gd name="adj3" fmla="val 18750"/>
              <a:gd name="adj4" fmla="val -16667"/>
              <a:gd name="adj5" fmla="val 200378"/>
              <a:gd name="adj6" fmla="val -407481"/>
            </a:avLst>
          </a:prstGeom>
          <a:solidFill>
            <a:srgbClr val="FFFFFF"/>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US" altLang="ja-JP" sz="2000" dirty="0">
                <a:solidFill>
                  <a:srgbClr val="FF3300"/>
                </a:solidFill>
                <a:latin typeface="HGPｺﾞｼｯｸE" pitchFamily="50" charset="-128"/>
                <a:ea typeface="HGPｺﾞｼｯｸE" pitchFamily="50" charset="-128"/>
              </a:rPr>
              <a:t>12.2</a:t>
            </a:r>
            <a:endParaRPr kumimoji="1" lang="en-US" altLang="ja-JP" sz="2000" b="0" i="0" u="none" strike="noStrike" cap="none" normalizeH="0" baseline="0" dirty="0">
              <a:ln>
                <a:noFill/>
              </a:ln>
              <a:solidFill>
                <a:srgbClr val="FF3300"/>
              </a:solidFill>
              <a:effectLst/>
              <a:latin typeface="HGPｺﾞｼｯｸE" pitchFamily="50" charset="-128"/>
              <a:ea typeface="HGPｺﾞｼｯｸE" pitchFamily="50" charset="-128"/>
            </a:endParaRPr>
          </a:p>
        </p:txBody>
      </p:sp>
      <p:sp>
        <p:nvSpPr>
          <p:cNvPr id="12" name="テキスト ボックス 11"/>
          <p:cNvSpPr txBox="1"/>
          <p:nvPr/>
        </p:nvSpPr>
        <p:spPr>
          <a:xfrm>
            <a:off x="8200114" y="4056638"/>
            <a:ext cx="1433406" cy="523220"/>
          </a:xfrm>
          <a:prstGeom prst="rect">
            <a:avLst/>
          </a:prstGeom>
          <a:noFill/>
        </p:spPr>
        <p:txBody>
          <a:bodyPr wrap="none" rtlCol="0">
            <a:spAutoFit/>
          </a:bodyPr>
          <a:lstStyle/>
          <a:p>
            <a:r>
              <a:rPr lang="ja-JP" altLang="en-US" sz="2800" u="sng" dirty="0">
                <a:latin typeface="HGP創英角ﾎﾟｯﾌﾟ体" panose="040B0A00000000000000" pitchFamily="50" charset="-128"/>
                <a:ea typeface="HGP創英角ﾎﾟｯﾌﾟ体" panose="040B0A00000000000000" pitchFamily="50" charset="-128"/>
              </a:rPr>
              <a:t>約</a:t>
            </a:r>
            <a:r>
              <a:rPr lang="en-US" altLang="ja-JP" sz="2800" u="sng" dirty="0">
                <a:latin typeface="HGP創英角ﾎﾟｯﾌﾟ体" panose="040B0A00000000000000" pitchFamily="50" charset="-128"/>
                <a:ea typeface="HGP創英角ﾎﾟｯﾌﾟ体" panose="040B0A00000000000000" pitchFamily="50" charset="-128"/>
              </a:rPr>
              <a:t>2.5</a:t>
            </a:r>
            <a:r>
              <a:rPr lang="ja-JP" altLang="en-US" sz="2800" u="sng" dirty="0">
                <a:latin typeface="HGP創英角ﾎﾟｯﾌﾟ体" panose="040B0A00000000000000" pitchFamily="50" charset="-128"/>
                <a:ea typeface="HGP創英角ﾎﾟｯﾌﾟ体" panose="040B0A00000000000000" pitchFamily="50" charset="-128"/>
              </a:rPr>
              <a:t>倍</a:t>
            </a:r>
            <a:endParaRPr kumimoji="1" lang="ja-JP" altLang="en-US" sz="2800" u="sng" dirty="0">
              <a:latin typeface="HGP創英角ﾎﾟｯﾌﾟ体" panose="040B0A00000000000000" pitchFamily="50" charset="-128"/>
              <a:ea typeface="HGP創英角ﾎﾟｯﾌﾟ体" panose="040B0A00000000000000" pitchFamily="50" charset="-128"/>
            </a:endParaRPr>
          </a:p>
        </p:txBody>
      </p:sp>
      <p:sp>
        <p:nvSpPr>
          <p:cNvPr id="13" name="テキスト ボックス 12"/>
          <p:cNvSpPr txBox="1"/>
          <p:nvPr/>
        </p:nvSpPr>
        <p:spPr>
          <a:xfrm>
            <a:off x="4928769" y="2219968"/>
            <a:ext cx="1656183" cy="369332"/>
          </a:xfrm>
          <a:prstGeom prst="rect">
            <a:avLst/>
          </a:prstGeom>
          <a:noFill/>
        </p:spPr>
        <p:txBody>
          <a:bodyPr wrap="square" rtlCol="0">
            <a:spAutoFit/>
          </a:bodyPr>
          <a:lstStyle/>
          <a:p>
            <a:r>
              <a:rPr kumimoji="1" lang="en-US" altLang="ja-JP" dirty="0"/>
              <a:t>N=63</a:t>
            </a:r>
            <a:r>
              <a:rPr kumimoji="1" lang="ja-JP" altLang="en-US" dirty="0"/>
              <a:t> </a:t>
            </a:r>
            <a:r>
              <a:rPr lang="en-US" altLang="ja-JP" dirty="0"/>
              <a:t>(37+26)</a:t>
            </a:r>
            <a:endParaRPr kumimoji="1" lang="ja-JP" altLang="en-US" dirty="0"/>
          </a:p>
        </p:txBody>
      </p:sp>
      <p:sp>
        <p:nvSpPr>
          <p:cNvPr id="14" name="テキスト ボックス 13"/>
          <p:cNvSpPr txBox="1"/>
          <p:nvPr/>
        </p:nvSpPr>
        <p:spPr>
          <a:xfrm>
            <a:off x="2648744" y="6228020"/>
            <a:ext cx="5176417" cy="338554"/>
          </a:xfrm>
          <a:prstGeom prst="rect">
            <a:avLst/>
          </a:prstGeom>
          <a:noFill/>
        </p:spPr>
        <p:txBody>
          <a:bodyPr wrap="none" rtlCol="0">
            <a:spAutoFit/>
          </a:bodyPr>
          <a:lstStyle/>
          <a:p>
            <a:r>
              <a:rPr kumimoji="1" lang="ja-JP" altLang="en-US" sz="1600" dirty="0"/>
              <a:t>出典：「ソフトウェア開発データ白書</a:t>
            </a:r>
            <a:r>
              <a:rPr kumimoji="1" lang="en-US" altLang="ja-JP" sz="1600" dirty="0"/>
              <a:t>2014-2015</a:t>
            </a:r>
            <a:r>
              <a:rPr kumimoji="1" lang="ja-JP" altLang="en-US" sz="1600" dirty="0"/>
              <a:t>」</a:t>
            </a:r>
            <a:r>
              <a:rPr kumimoji="1" lang="en-US" altLang="ja-JP" sz="1600" dirty="0"/>
              <a:t>(IPA/SEC)</a:t>
            </a:r>
            <a:endParaRPr kumimoji="1" lang="ja-JP" altLang="en-US" sz="1600" dirty="0"/>
          </a:p>
        </p:txBody>
      </p:sp>
      <p:cxnSp>
        <p:nvCxnSpPr>
          <p:cNvPr id="16" name="直線コネクタ 15"/>
          <p:cNvCxnSpPr/>
          <p:nvPr/>
        </p:nvCxnSpPr>
        <p:spPr bwMode="auto">
          <a:xfrm>
            <a:off x="3800872" y="4578424"/>
            <a:ext cx="2268000" cy="288000"/>
          </a:xfrm>
          <a:prstGeom prst="line">
            <a:avLst/>
          </a:prstGeom>
          <a:solidFill>
            <a:srgbClr val="FFFFFF"/>
          </a:solidFill>
          <a:ln w="127000" cap="flat" cmpd="sng" algn="ctr">
            <a:solidFill>
              <a:srgbClr val="FF000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右大かっこ 20"/>
          <p:cNvSpPr/>
          <p:nvPr/>
        </p:nvSpPr>
        <p:spPr bwMode="auto">
          <a:xfrm>
            <a:off x="8128106" y="3861048"/>
            <a:ext cx="73152" cy="914400"/>
          </a:xfrm>
          <a:prstGeom prst="rightBracket">
            <a:avLst/>
          </a:prstGeom>
          <a:solidFill>
            <a:srgbClr val="FFFFFF"/>
          </a:solid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a:ln>
                <a:noFill/>
              </a:ln>
              <a:solidFill>
                <a:srgbClr val="003399"/>
              </a:solidFill>
              <a:effectLst/>
              <a:latin typeface="ＭＳ Ｐゴシック" pitchFamily="50" charset="-128"/>
              <a:ea typeface="ＭＳ Ｐゴシック" pitchFamily="50" charset="-128"/>
            </a:endParaRPr>
          </a:p>
        </p:txBody>
      </p:sp>
      <p:sp>
        <p:nvSpPr>
          <p:cNvPr id="22" name="テキスト ボックス 21"/>
          <p:cNvSpPr txBox="1"/>
          <p:nvPr/>
        </p:nvSpPr>
        <p:spPr>
          <a:xfrm>
            <a:off x="6651575" y="2132856"/>
            <a:ext cx="461665" cy="3024336"/>
          </a:xfrm>
          <a:prstGeom prst="rect">
            <a:avLst/>
          </a:prstGeom>
          <a:noFill/>
        </p:spPr>
        <p:txBody>
          <a:bodyPr vert="eaVert" wrap="square" rtlCol="0">
            <a:spAutoFit/>
          </a:bodyPr>
          <a:lstStyle/>
          <a:p>
            <a:pPr algn="ctr"/>
            <a:r>
              <a:rPr kumimoji="1" lang="ja-JP" altLang="en-US" dirty="0">
                <a:solidFill>
                  <a:srgbClr val="FF0000"/>
                </a:solidFill>
                <a:latin typeface="HGP創英角ｺﾞｼｯｸUB" panose="020B0900000000000000" pitchFamily="50" charset="-128"/>
                <a:ea typeface="HGP創英角ｺﾞｼｯｸUB" panose="020B0900000000000000" pitchFamily="50" charset="-128"/>
              </a:rPr>
              <a:t>低　←　　信頼性　　</a:t>
            </a:r>
            <a:r>
              <a:rPr lang="ja-JP" altLang="en-US" dirty="0">
                <a:solidFill>
                  <a:srgbClr val="FF0000"/>
                </a:solidFill>
                <a:latin typeface="HGP創英角ｺﾞｼｯｸUB" panose="020B0900000000000000" pitchFamily="50" charset="-128"/>
                <a:ea typeface="HGP創英角ｺﾞｼｯｸUB" panose="020B0900000000000000" pitchFamily="50" charset="-128"/>
              </a:rPr>
              <a:t>→　高</a:t>
            </a:r>
            <a:endParaRPr kumimoji="1" lang="ja-JP" altLang="en-US" dirty="0">
              <a:solidFill>
                <a:srgbClr val="FF0000"/>
              </a:solidFill>
              <a:latin typeface="HGP創英角ｺﾞｼｯｸUB" panose="020B0900000000000000" pitchFamily="50" charset="-128"/>
              <a:ea typeface="HGP創英角ｺﾞｼｯｸUB" panose="020B0900000000000000" pitchFamily="50" charset="-128"/>
            </a:endParaRPr>
          </a:p>
        </p:txBody>
      </p:sp>
      <p:sp>
        <p:nvSpPr>
          <p:cNvPr id="20" name="正方形/長方形 19"/>
          <p:cNvSpPr/>
          <p:nvPr/>
        </p:nvSpPr>
        <p:spPr>
          <a:xfrm>
            <a:off x="6584033" y="5395926"/>
            <a:ext cx="2895344" cy="369332"/>
          </a:xfrm>
          <a:prstGeom prst="rect">
            <a:avLst/>
          </a:prstGeom>
        </p:spPr>
        <p:txBody>
          <a:bodyPr wrap="none">
            <a:spAutoFit/>
          </a:bodyPr>
          <a:lstStyle/>
          <a:p>
            <a:r>
              <a:rPr lang="ja-JP" altLang="en-US" dirty="0">
                <a:solidFill>
                  <a:srgbClr val="FF0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優れた品質保証体制の組織</a:t>
            </a:r>
            <a:endParaRPr lang="ja-JP" altLang="en-US" dirty="0">
              <a:solidFill>
                <a:srgbClr val="FF0000"/>
              </a:solidFill>
            </a:endParaRPr>
          </a:p>
        </p:txBody>
      </p:sp>
      <p:cxnSp>
        <p:nvCxnSpPr>
          <p:cNvPr id="24" name="直線矢印コネクタ 23"/>
          <p:cNvCxnSpPr>
            <a:stCxn id="20" idx="1"/>
          </p:cNvCxnSpPr>
          <p:nvPr/>
        </p:nvCxnSpPr>
        <p:spPr bwMode="auto">
          <a:xfrm flipH="1" flipV="1">
            <a:off x="6170446" y="5395926"/>
            <a:ext cx="413587" cy="184666"/>
          </a:xfrm>
          <a:prstGeom prst="straightConnector1">
            <a:avLst/>
          </a:prstGeom>
          <a:solidFill>
            <a:srgbClr val="FFFFFF"/>
          </a:solidFill>
          <a:ln w="127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テキスト ボックス 16"/>
          <p:cNvSpPr txBox="1"/>
          <p:nvPr/>
        </p:nvSpPr>
        <p:spPr>
          <a:xfrm>
            <a:off x="7438496" y="1758303"/>
            <a:ext cx="2360752" cy="830997"/>
          </a:xfrm>
          <a:prstGeom prst="rect">
            <a:avLst/>
          </a:prstGeom>
          <a:solidFill>
            <a:srgbClr val="99FF99"/>
          </a:solidFill>
        </p:spPr>
        <p:txBody>
          <a:bodyPr wrap="square" rtlCol="0">
            <a:spAutoFit/>
          </a:bodyPr>
          <a:lstStyle/>
          <a:p>
            <a:r>
              <a:rPr kumimoji="1" lang="ja-JP" altLang="en-US" sz="2400" dirty="0">
                <a:solidFill>
                  <a:srgbClr val="FF0000"/>
                </a:solidFill>
                <a:latin typeface="HGP創英角ｺﾞｼｯｸUB" panose="020B0900000000000000" pitchFamily="50" charset="-128"/>
                <a:ea typeface="HGP創英角ｺﾞｼｯｸUB" panose="020B0900000000000000" pitchFamily="50" charset="-128"/>
              </a:rPr>
              <a:t>システマティックな取組みの効果</a:t>
            </a:r>
          </a:p>
        </p:txBody>
      </p:sp>
      <p:sp>
        <p:nvSpPr>
          <p:cNvPr id="18" name="テキスト ボックス 17"/>
          <p:cNvSpPr txBox="1"/>
          <p:nvPr/>
        </p:nvSpPr>
        <p:spPr>
          <a:xfrm>
            <a:off x="376993" y="1770572"/>
            <a:ext cx="1946367" cy="461665"/>
          </a:xfrm>
          <a:prstGeom prst="rect">
            <a:avLst/>
          </a:prstGeom>
          <a:noFill/>
        </p:spPr>
        <p:txBody>
          <a:bodyPr wrap="none" rtlCol="0">
            <a:spAutoFit/>
          </a:bodyPr>
          <a:lstStyle/>
          <a:p>
            <a:r>
              <a:rPr kumimoji="1" lang="ja-JP" altLang="en-US" sz="2400" u="sng" dirty="0"/>
              <a:t>統計データ例</a:t>
            </a:r>
          </a:p>
        </p:txBody>
      </p:sp>
      <p:sp>
        <p:nvSpPr>
          <p:cNvPr id="25" name="フローチャート : 代替処理 24"/>
          <p:cNvSpPr/>
          <p:nvPr/>
        </p:nvSpPr>
        <p:spPr bwMode="auto">
          <a:xfrm>
            <a:off x="0" y="0"/>
            <a:ext cx="10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ja-JP" altLang="en-US" dirty="0">
                <a:solidFill>
                  <a:srgbClr val="0000FF"/>
                </a:solidFill>
                <a:latin typeface="HGP創英角ﾎﾟｯﾌﾟ体" pitchFamily="50" charset="-128"/>
                <a:ea typeface="HGP創英角ﾎﾟｯﾌﾟ体" pitchFamily="50" charset="-128"/>
              </a:rPr>
              <a:t>データ例</a:t>
            </a:r>
          </a:p>
        </p:txBody>
      </p:sp>
      <p:sp>
        <p:nvSpPr>
          <p:cNvPr id="2" name="タイトル 1"/>
          <p:cNvSpPr>
            <a:spLocks noGrp="1"/>
          </p:cNvSpPr>
          <p:nvPr>
            <p:ph type="title"/>
          </p:nvPr>
        </p:nvSpPr>
        <p:spPr>
          <a:xfrm>
            <a:off x="432000" y="252000"/>
            <a:ext cx="9367248" cy="576000"/>
          </a:xfrm>
        </p:spPr>
        <p:txBody>
          <a:bodyPr/>
          <a:lstStyle/>
          <a:p>
            <a:r>
              <a:rPr kumimoji="1" lang="ja-JP" altLang="en-US" dirty="0">
                <a:latin typeface="+mj-ea"/>
              </a:rPr>
              <a:t>優れた品質保証体制の組織のプロダクトは信頼性が高い</a:t>
            </a:r>
          </a:p>
        </p:txBody>
      </p:sp>
    </p:spTree>
    <p:extLst>
      <p:ext uri="{BB962C8B-B14F-4D97-AF65-F5344CB8AC3E}">
        <p14:creationId xmlns:p14="http://schemas.microsoft.com/office/powerpoint/2010/main" val="27166218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線コネクタ 29"/>
          <p:cNvCxnSpPr/>
          <p:nvPr/>
        </p:nvCxnSpPr>
        <p:spPr>
          <a:xfrm>
            <a:off x="6488198" y="2384705"/>
            <a:ext cx="0" cy="28800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rot="5400000">
            <a:off x="8048198" y="3703205"/>
            <a:ext cx="0" cy="31590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アーチ 31"/>
          <p:cNvSpPr>
            <a:spLocks noChangeAspect="1"/>
          </p:cNvSpPr>
          <p:nvPr/>
        </p:nvSpPr>
        <p:spPr>
          <a:xfrm rot="10800000">
            <a:off x="6681712" y="764705"/>
            <a:ext cx="4680000" cy="4320000"/>
          </a:xfrm>
          <a:prstGeom prst="blockArc">
            <a:avLst>
              <a:gd name="adj1" fmla="val 16148744"/>
              <a:gd name="adj2" fmla="val 54523"/>
              <a:gd name="adj3" fmla="val 25"/>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ストライプ矢印 33"/>
          <p:cNvSpPr/>
          <p:nvPr/>
        </p:nvSpPr>
        <p:spPr>
          <a:xfrm rot="-2700000">
            <a:off x="6235690" y="3874672"/>
            <a:ext cx="2991739" cy="484632"/>
          </a:xfrm>
          <a:prstGeom prst="stripedRightArrow">
            <a:avLst>
              <a:gd name="adj1" fmla="val 45958"/>
              <a:gd name="adj2" fmla="val 68193"/>
            </a:avLst>
          </a:prstGeom>
          <a:solidFill>
            <a:schemeClr val="bg1">
              <a:lumMod val="75000"/>
              <a:alpha val="5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6488199" y="5682734"/>
            <a:ext cx="2890535" cy="338554"/>
          </a:xfrm>
          <a:prstGeom prst="rect">
            <a:avLst/>
          </a:prstGeom>
          <a:noFill/>
        </p:spPr>
        <p:txBody>
          <a:bodyPr wrap="none" rtlCol="0">
            <a:spAutoFit/>
          </a:bodyPr>
          <a:lstStyle/>
          <a:p>
            <a:r>
              <a:rPr kumimoji="1" lang="en-US" altLang="ja-JP" sz="1600" dirty="0">
                <a:latin typeface="HGP創英角ｺﾞｼｯｸUB" pitchFamily="50" charset="-128"/>
                <a:ea typeface="HGP創英角ｺﾞｼｯｸUB" pitchFamily="50" charset="-128"/>
              </a:rPr>
              <a:t>IT</a:t>
            </a:r>
            <a:r>
              <a:rPr kumimoji="1" lang="ja-JP" altLang="en-US" sz="1600" dirty="0">
                <a:latin typeface="HGP創英角ｺﾞｼｯｸUB" pitchFamily="50" charset="-128"/>
                <a:ea typeface="HGP創英角ｺﾞｼｯｸUB" pitchFamily="50" charset="-128"/>
              </a:rPr>
              <a:t>サービス機能</a:t>
            </a:r>
            <a:r>
              <a:rPr lang="ja-JP" altLang="en-US" sz="1600" dirty="0">
                <a:latin typeface="HGP創英角ｺﾞｼｯｸUB" pitchFamily="50" charset="-128"/>
                <a:ea typeface="HGP創英角ｺﾞｼｯｸUB" pitchFamily="50" charset="-128"/>
              </a:rPr>
              <a:t>・</a:t>
            </a:r>
            <a:r>
              <a:rPr kumimoji="1" lang="ja-JP" altLang="en-US" sz="1600" dirty="0">
                <a:latin typeface="HGP創英角ｺﾞｼｯｸUB" pitchFamily="50" charset="-128"/>
                <a:ea typeface="HGP創英角ｺﾞｼｯｸUB" pitchFamily="50" charset="-128"/>
              </a:rPr>
              <a:t>システム複雑度</a:t>
            </a:r>
          </a:p>
        </p:txBody>
      </p:sp>
      <p:sp>
        <p:nvSpPr>
          <p:cNvPr id="36" name="テキスト ボックス 35"/>
          <p:cNvSpPr txBox="1"/>
          <p:nvPr/>
        </p:nvSpPr>
        <p:spPr>
          <a:xfrm>
            <a:off x="6456649" y="5300590"/>
            <a:ext cx="415498" cy="369332"/>
          </a:xfrm>
          <a:prstGeom prst="rect">
            <a:avLst/>
          </a:prstGeom>
          <a:noFill/>
        </p:spPr>
        <p:txBody>
          <a:bodyPr wrap="none" rtlCol="0">
            <a:spAutoFit/>
          </a:bodyPr>
          <a:lstStyle/>
          <a:p>
            <a:r>
              <a:rPr kumimoji="1" lang="ja-JP" altLang="en-US" dirty="0">
                <a:latin typeface="HGP創英角ｺﾞｼｯｸUB" pitchFamily="50" charset="-128"/>
                <a:ea typeface="HGP創英角ｺﾞｼｯｸUB" pitchFamily="50" charset="-128"/>
              </a:rPr>
              <a:t>低</a:t>
            </a:r>
          </a:p>
        </p:txBody>
      </p:sp>
      <p:sp>
        <p:nvSpPr>
          <p:cNvPr id="37" name="テキスト ボックス 36"/>
          <p:cNvSpPr txBox="1"/>
          <p:nvPr/>
        </p:nvSpPr>
        <p:spPr>
          <a:xfrm>
            <a:off x="9106971" y="5300590"/>
            <a:ext cx="415498" cy="369332"/>
          </a:xfrm>
          <a:prstGeom prst="rect">
            <a:avLst/>
          </a:prstGeom>
          <a:noFill/>
        </p:spPr>
        <p:txBody>
          <a:bodyPr wrap="none" rtlCol="0">
            <a:spAutoFit/>
          </a:bodyPr>
          <a:lstStyle/>
          <a:p>
            <a:r>
              <a:rPr kumimoji="1" lang="ja-JP" altLang="en-US" dirty="0">
                <a:latin typeface="HGP創英角ｺﾞｼｯｸUB" pitchFamily="50" charset="-128"/>
                <a:ea typeface="HGP創英角ｺﾞｼｯｸUB" pitchFamily="50" charset="-128"/>
              </a:rPr>
              <a:t>高</a:t>
            </a:r>
          </a:p>
        </p:txBody>
      </p:sp>
      <p:sp>
        <p:nvSpPr>
          <p:cNvPr id="38" name="テキスト ボックス 37"/>
          <p:cNvSpPr txBox="1"/>
          <p:nvPr/>
        </p:nvSpPr>
        <p:spPr>
          <a:xfrm>
            <a:off x="6018575" y="4895373"/>
            <a:ext cx="415498" cy="369332"/>
          </a:xfrm>
          <a:prstGeom prst="rect">
            <a:avLst/>
          </a:prstGeom>
          <a:noFill/>
        </p:spPr>
        <p:txBody>
          <a:bodyPr wrap="none" rtlCol="0">
            <a:spAutoFit/>
          </a:bodyPr>
          <a:lstStyle/>
          <a:p>
            <a:r>
              <a:rPr lang="ja-JP" altLang="en-US" dirty="0">
                <a:latin typeface="HGP創英角ｺﾞｼｯｸUB" pitchFamily="50" charset="-128"/>
                <a:ea typeface="HGP創英角ｺﾞｼｯｸUB" pitchFamily="50" charset="-128"/>
              </a:rPr>
              <a:t>狭</a:t>
            </a:r>
            <a:endParaRPr kumimoji="1" lang="ja-JP" altLang="en-US" dirty="0">
              <a:latin typeface="HGP創英角ｺﾞｼｯｸUB" pitchFamily="50" charset="-128"/>
              <a:ea typeface="HGP創英角ｺﾞｼｯｸUB" pitchFamily="50" charset="-128"/>
            </a:endParaRPr>
          </a:p>
        </p:txBody>
      </p:sp>
      <p:sp>
        <p:nvSpPr>
          <p:cNvPr id="39" name="テキスト ボックス 38"/>
          <p:cNvSpPr txBox="1"/>
          <p:nvPr/>
        </p:nvSpPr>
        <p:spPr>
          <a:xfrm>
            <a:off x="6018575" y="2409344"/>
            <a:ext cx="415498" cy="369332"/>
          </a:xfrm>
          <a:prstGeom prst="rect">
            <a:avLst/>
          </a:prstGeom>
          <a:noFill/>
        </p:spPr>
        <p:txBody>
          <a:bodyPr wrap="none" rtlCol="0">
            <a:spAutoFit/>
          </a:bodyPr>
          <a:lstStyle/>
          <a:p>
            <a:r>
              <a:rPr lang="ja-JP" altLang="en-US" dirty="0">
                <a:latin typeface="HGP創英角ｺﾞｼｯｸUB" pitchFamily="50" charset="-128"/>
                <a:ea typeface="HGP創英角ｺﾞｼｯｸUB" pitchFamily="50" charset="-128"/>
              </a:rPr>
              <a:t>広</a:t>
            </a:r>
            <a:endParaRPr kumimoji="1" lang="ja-JP" altLang="en-US" dirty="0">
              <a:latin typeface="HGP創英角ｺﾞｼｯｸUB" pitchFamily="50" charset="-128"/>
              <a:ea typeface="HGP創英角ｺﾞｼｯｸUB" pitchFamily="50" charset="-128"/>
            </a:endParaRPr>
          </a:p>
        </p:txBody>
      </p:sp>
      <p:sp>
        <p:nvSpPr>
          <p:cNvPr id="40" name="テキスト ボックス 39"/>
          <p:cNvSpPr txBox="1"/>
          <p:nvPr/>
        </p:nvSpPr>
        <p:spPr>
          <a:xfrm>
            <a:off x="5846024" y="3140968"/>
            <a:ext cx="430887" cy="1463862"/>
          </a:xfrm>
          <a:prstGeom prst="rect">
            <a:avLst/>
          </a:prstGeom>
          <a:noFill/>
        </p:spPr>
        <p:txBody>
          <a:bodyPr vert="wordArtVertRtl" wrap="none" rtlCol="0" anchor="ctr" anchorCtr="1">
            <a:spAutoFit/>
          </a:bodyPr>
          <a:lstStyle/>
          <a:p>
            <a:r>
              <a:rPr lang="ja-JP" altLang="en-US" sz="1600" dirty="0">
                <a:latin typeface="HGP創英角ｺﾞｼｯｸUB" pitchFamily="50" charset="-128"/>
                <a:ea typeface="HGP創英角ｺﾞｼｯｸUB" pitchFamily="50" charset="-128"/>
              </a:rPr>
              <a:t>カバー範囲率</a:t>
            </a:r>
            <a:endParaRPr kumimoji="1" lang="ja-JP" altLang="en-US" sz="1600" dirty="0">
              <a:latin typeface="HGP創英角ｺﾞｼｯｸUB" pitchFamily="50" charset="-128"/>
              <a:ea typeface="HGP創英角ｺﾞｼｯｸUB" pitchFamily="50" charset="-128"/>
            </a:endParaRPr>
          </a:p>
        </p:txBody>
      </p:sp>
      <p:sp>
        <p:nvSpPr>
          <p:cNvPr id="41" name="テキスト ボックス 40"/>
          <p:cNvSpPr txBox="1"/>
          <p:nvPr/>
        </p:nvSpPr>
        <p:spPr>
          <a:xfrm>
            <a:off x="8631157" y="4680088"/>
            <a:ext cx="1000595" cy="369332"/>
          </a:xfrm>
          <a:prstGeom prst="rect">
            <a:avLst/>
          </a:prstGeom>
          <a:noFill/>
        </p:spPr>
        <p:txBody>
          <a:bodyPr wrap="none" rtlCol="0">
            <a:spAutoFit/>
          </a:bodyPr>
          <a:lstStyle/>
          <a:p>
            <a:r>
              <a:rPr kumimoji="1" lang="en-US" altLang="ja-JP" dirty="0">
                <a:latin typeface="HGP創英角ｺﾞｼｯｸUB" pitchFamily="50" charset="-128"/>
                <a:ea typeface="HGP創英角ｺﾞｼｯｸUB" pitchFamily="50" charset="-128"/>
              </a:rPr>
              <a:t>1</a:t>
            </a:r>
            <a:r>
              <a:rPr kumimoji="1" lang="ja-JP" altLang="en-US" dirty="0">
                <a:latin typeface="HGP創英角ｺﾞｼｯｸUB" pitchFamily="50" charset="-128"/>
                <a:ea typeface="HGP創英角ｺﾞｼｯｸUB" pitchFamily="50" charset="-128"/>
              </a:rPr>
              <a:t>社のみ</a:t>
            </a:r>
          </a:p>
        </p:txBody>
      </p:sp>
      <p:sp>
        <p:nvSpPr>
          <p:cNvPr id="42" name="テキスト ボックス 41"/>
          <p:cNvSpPr txBox="1"/>
          <p:nvPr/>
        </p:nvSpPr>
        <p:spPr>
          <a:xfrm>
            <a:off x="8631157" y="4032088"/>
            <a:ext cx="1107996" cy="369332"/>
          </a:xfrm>
          <a:prstGeom prst="rect">
            <a:avLst/>
          </a:prstGeom>
          <a:noFill/>
        </p:spPr>
        <p:txBody>
          <a:bodyPr wrap="none" rtlCol="0">
            <a:spAutoFit/>
          </a:bodyPr>
          <a:lstStyle/>
          <a:p>
            <a:r>
              <a:rPr lang="ja-JP" altLang="en-US" dirty="0">
                <a:latin typeface="HGP創英角ｺﾞｼｯｸUB" pitchFamily="50" charset="-128"/>
                <a:ea typeface="HGP創英角ｺﾞｼｯｸUB" pitchFamily="50" charset="-128"/>
              </a:rPr>
              <a:t>社会全体</a:t>
            </a:r>
            <a:endParaRPr kumimoji="1" lang="ja-JP" altLang="en-US" dirty="0">
              <a:latin typeface="HGP創英角ｺﾞｼｯｸUB" pitchFamily="50" charset="-128"/>
              <a:ea typeface="HGP創英角ｺﾞｼｯｸUB" pitchFamily="50" charset="-128"/>
            </a:endParaRPr>
          </a:p>
        </p:txBody>
      </p:sp>
      <p:cxnSp>
        <p:nvCxnSpPr>
          <p:cNvPr id="45" name="直線矢印コネクタ 44"/>
          <p:cNvCxnSpPr/>
          <p:nvPr/>
        </p:nvCxnSpPr>
        <p:spPr>
          <a:xfrm>
            <a:off x="6486157" y="6192088"/>
            <a:ext cx="31200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7297447" y="6196662"/>
            <a:ext cx="1180131" cy="338554"/>
          </a:xfrm>
          <a:prstGeom prst="rect">
            <a:avLst/>
          </a:prstGeom>
          <a:noFill/>
        </p:spPr>
        <p:txBody>
          <a:bodyPr wrap="none" rtlCol="0">
            <a:spAutoFit/>
          </a:bodyPr>
          <a:lstStyle/>
          <a:p>
            <a:r>
              <a:rPr lang="ja-JP" altLang="en-US" sz="1600" dirty="0">
                <a:latin typeface="HGP創英角ｺﾞｼｯｸUB" pitchFamily="50" charset="-128"/>
                <a:ea typeface="HGP創英角ｺﾞｼｯｸUB" pitchFamily="50" charset="-128"/>
              </a:rPr>
              <a:t>時代</a:t>
            </a:r>
            <a:r>
              <a:rPr kumimoji="1" lang="ja-JP" altLang="en-US" sz="1600" dirty="0">
                <a:latin typeface="HGP創英角ｺﾞｼｯｸUB" pitchFamily="50" charset="-128"/>
                <a:ea typeface="HGP創英角ｺﾞｼｯｸUB" pitchFamily="50" charset="-128"/>
              </a:rPr>
              <a:t>の流れ</a:t>
            </a:r>
          </a:p>
        </p:txBody>
      </p:sp>
      <p:sp>
        <p:nvSpPr>
          <p:cNvPr id="47" name="テキスト ボックス 46"/>
          <p:cNvSpPr txBox="1"/>
          <p:nvPr/>
        </p:nvSpPr>
        <p:spPr>
          <a:xfrm>
            <a:off x="8589208" y="2681560"/>
            <a:ext cx="1210588" cy="400110"/>
          </a:xfrm>
          <a:prstGeom prst="rect">
            <a:avLst/>
          </a:prstGeom>
          <a:noFill/>
        </p:spPr>
        <p:txBody>
          <a:bodyPr wrap="none" rtlCol="0">
            <a:spAutoFit/>
          </a:bodyPr>
          <a:lstStyle/>
          <a:p>
            <a:r>
              <a:rPr kumimoji="1" lang="ja-JP" altLang="en-US" sz="2000" dirty="0">
                <a:latin typeface="HGP創英角ｺﾞｼｯｸUB" pitchFamily="50" charset="-128"/>
                <a:ea typeface="HGP創英角ｺﾞｼｯｸUB" pitchFamily="50" charset="-128"/>
              </a:rPr>
              <a:t>高信頼化</a:t>
            </a:r>
          </a:p>
        </p:txBody>
      </p:sp>
      <p:sp>
        <p:nvSpPr>
          <p:cNvPr id="26" name="正方形/長方形 25"/>
          <p:cNvSpPr/>
          <p:nvPr/>
        </p:nvSpPr>
        <p:spPr>
          <a:xfrm>
            <a:off x="416496" y="1231300"/>
            <a:ext cx="5220000" cy="3809889"/>
          </a:xfrm>
          <a:prstGeom prst="rect">
            <a:avLst/>
          </a:prstGeom>
        </p:spPr>
        <p:txBody>
          <a:bodyPr wrap="square">
            <a:spAutoFit/>
          </a:bodyPr>
          <a:lstStyle/>
          <a:p>
            <a:pPr>
              <a:lnSpc>
                <a:spcPct val="120000"/>
              </a:lnSpc>
              <a:spcBef>
                <a:spcPts val="600"/>
              </a:spcBef>
            </a:pPr>
            <a:r>
              <a:rPr lang="en-US" altLang="ja-JP" sz="2400" dirty="0">
                <a:latin typeface="HGP創英角ｺﾞｼｯｸUB" panose="020B0900000000000000" pitchFamily="50" charset="-128"/>
                <a:ea typeface="HGP創英角ｺﾞｼｯｸUB" panose="020B0900000000000000" pitchFamily="50" charset="-128"/>
              </a:rPr>
              <a:t>IT</a:t>
            </a:r>
            <a:r>
              <a:rPr lang="ja-JP" altLang="en-US" sz="2400" dirty="0">
                <a:latin typeface="HGP創英角ｺﾞｼｯｸUB" panose="020B0900000000000000" pitchFamily="50" charset="-128"/>
                <a:ea typeface="HGP創英角ｺﾞｼｯｸUB" panose="020B0900000000000000" pitchFamily="50" charset="-128"/>
              </a:rPr>
              <a:t>サービスの機能やシステムが複雑化すると，</a:t>
            </a:r>
            <a:r>
              <a:rPr lang="ja-JP" altLang="en-US" sz="2400" u="sng" dirty="0">
                <a:solidFill>
                  <a:srgbClr val="0000FF"/>
                </a:solidFill>
                <a:latin typeface="HGP創英角ｺﾞｼｯｸUB" panose="020B0900000000000000" pitchFamily="50" charset="-128"/>
                <a:ea typeface="HGP創英角ｺﾞｼｯｸUB" panose="020B0900000000000000" pitchFamily="50" charset="-128"/>
              </a:rPr>
              <a:t>単一事業者のカバーする知見の範囲は，相対的に狭く</a:t>
            </a:r>
            <a:r>
              <a:rPr lang="ja-JP" altLang="en-US" sz="2400" dirty="0">
                <a:latin typeface="HGP創英角ｺﾞｼｯｸUB" panose="020B0900000000000000" pitchFamily="50" charset="-128"/>
                <a:ea typeface="HGP創英角ｺﾞｼｯｸUB" panose="020B0900000000000000" pitchFamily="50" charset="-128"/>
              </a:rPr>
              <a:t>なる．</a:t>
            </a:r>
          </a:p>
          <a:p>
            <a:pPr>
              <a:lnSpc>
                <a:spcPct val="120000"/>
              </a:lnSpc>
              <a:spcBef>
                <a:spcPts val="600"/>
              </a:spcBef>
            </a:pPr>
            <a:endParaRPr lang="ja-JP" altLang="en-US" sz="2400" dirty="0">
              <a:latin typeface="HGP創英角ｺﾞｼｯｸUB" panose="020B0900000000000000" pitchFamily="50" charset="-128"/>
              <a:ea typeface="HGP創英角ｺﾞｼｯｸUB" panose="020B0900000000000000" pitchFamily="50" charset="-128"/>
            </a:endParaRPr>
          </a:p>
          <a:p>
            <a:pPr>
              <a:lnSpc>
                <a:spcPct val="120000"/>
              </a:lnSpc>
              <a:spcBef>
                <a:spcPts val="600"/>
              </a:spcBef>
            </a:pPr>
            <a:endParaRPr lang="ja-JP" altLang="en-US" sz="2400" dirty="0">
              <a:latin typeface="HGP創英角ｺﾞｼｯｸUB" panose="020B0900000000000000" pitchFamily="50" charset="-128"/>
              <a:ea typeface="HGP創英角ｺﾞｼｯｸUB" panose="020B0900000000000000" pitchFamily="50" charset="-128"/>
            </a:endParaRPr>
          </a:p>
          <a:p>
            <a:pPr>
              <a:lnSpc>
                <a:spcPct val="120000"/>
              </a:lnSpc>
              <a:spcBef>
                <a:spcPts val="600"/>
              </a:spcBef>
            </a:pPr>
            <a:r>
              <a:rPr lang="en-US" altLang="ja-JP" sz="2400" dirty="0">
                <a:latin typeface="HGP創英角ｺﾞｼｯｸUB" panose="020B0900000000000000" pitchFamily="50" charset="-128"/>
                <a:ea typeface="HGP創英角ｺﾞｼｯｸUB" panose="020B0900000000000000" pitchFamily="50" charset="-128"/>
              </a:rPr>
              <a:t>1</a:t>
            </a:r>
            <a:r>
              <a:rPr lang="ja-JP" altLang="en-US" sz="2400" dirty="0">
                <a:latin typeface="HGP創英角ｺﾞｼｯｸUB" panose="020B0900000000000000" pitchFamily="50" charset="-128"/>
                <a:ea typeface="HGP創英角ｺﾞｼｯｸUB" panose="020B0900000000000000" pitchFamily="50" charset="-128"/>
              </a:rPr>
              <a:t>事業者に囲われた経験と情報を幅広く社会全体で共有し、障害対策などに有効活用できることが重要．</a:t>
            </a:r>
          </a:p>
        </p:txBody>
      </p:sp>
      <p:sp>
        <p:nvSpPr>
          <p:cNvPr id="23" name="アーチ 22"/>
          <p:cNvSpPr>
            <a:spLocks noChangeAspect="1"/>
          </p:cNvSpPr>
          <p:nvPr/>
        </p:nvSpPr>
        <p:spPr>
          <a:xfrm rot="10800000">
            <a:off x="7833320" y="1052736"/>
            <a:ext cx="3222358" cy="2974485"/>
          </a:xfrm>
          <a:prstGeom prst="blockArc">
            <a:avLst>
              <a:gd name="adj1" fmla="val 16148744"/>
              <a:gd name="adj2" fmla="val 54523"/>
              <a:gd name="adj3" fmla="val 25"/>
            </a:avLst>
          </a:prstGeom>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下矢印 21"/>
          <p:cNvSpPr/>
          <p:nvPr/>
        </p:nvSpPr>
        <p:spPr bwMode="auto">
          <a:xfrm>
            <a:off x="2072680" y="2924944"/>
            <a:ext cx="936104" cy="432048"/>
          </a:xfrm>
          <a:prstGeom prst="downArrow">
            <a:avLst>
              <a:gd name="adj1" fmla="val 50000"/>
              <a:gd name="adj2" fmla="val 35303"/>
            </a:avLst>
          </a:prstGeom>
          <a:solidFill>
            <a:schemeClr val="bg1">
              <a:lumMod val="50000"/>
            </a:scheme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2" name="タイトル 1"/>
          <p:cNvSpPr>
            <a:spLocks noGrp="1"/>
          </p:cNvSpPr>
          <p:nvPr>
            <p:ph type="title"/>
          </p:nvPr>
        </p:nvSpPr>
        <p:spPr>
          <a:xfrm>
            <a:off x="432001" y="252000"/>
            <a:ext cx="7560001" cy="576000"/>
          </a:xfrm>
        </p:spPr>
        <p:txBody>
          <a:bodyPr/>
          <a:lstStyle/>
          <a:p>
            <a:r>
              <a:rPr lang="ja-JP" altLang="en-US" dirty="0">
                <a:latin typeface="+mj-ea"/>
              </a:rPr>
              <a:t>みんなの力で全体をカバー</a:t>
            </a:r>
            <a:endParaRPr kumimoji="1" lang="ja-JP" altLang="en-US" dirty="0">
              <a:latin typeface="+mj-ea"/>
            </a:endParaRPr>
          </a:p>
        </p:txBody>
      </p:sp>
      <p:sp>
        <p:nvSpPr>
          <p:cNvPr id="24" name="フローチャート : 代替処理 8"/>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まとめ（に代えて）</a:t>
            </a:r>
          </a:p>
        </p:txBody>
      </p:sp>
    </p:spTree>
    <p:extLst>
      <p:ext uri="{BB962C8B-B14F-4D97-AF65-F5344CB8AC3E}">
        <p14:creationId xmlns:p14="http://schemas.microsoft.com/office/powerpoint/2010/main" val="190563724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4488" y="1052736"/>
            <a:ext cx="4248472" cy="461665"/>
          </a:xfrm>
          <a:prstGeom prst="rect">
            <a:avLst/>
          </a:prstGeom>
          <a:noFill/>
        </p:spPr>
        <p:txBody>
          <a:bodyPr wrap="square" rtlCol="0">
            <a:spAutoFit/>
          </a:bodyPr>
          <a:lstStyle/>
          <a:p>
            <a:r>
              <a:rPr kumimoji="1" lang="ja-JP" altLang="en-US" sz="2400" dirty="0">
                <a:latin typeface="HGP創英角ｺﾞｼｯｸUB" panose="020B0900000000000000" pitchFamily="50" charset="-128"/>
                <a:ea typeface="HGP創英角ｺﾞｼｯｸUB" panose="020B0900000000000000" pitchFamily="50" charset="-128"/>
              </a:rPr>
              <a:t>ハードウェアは劣化する→故障</a:t>
            </a:r>
          </a:p>
        </p:txBody>
      </p:sp>
      <p:sp>
        <p:nvSpPr>
          <p:cNvPr id="5" name="テキスト ボックス 4"/>
          <p:cNvSpPr txBox="1"/>
          <p:nvPr/>
        </p:nvSpPr>
        <p:spPr>
          <a:xfrm>
            <a:off x="346851" y="1666801"/>
            <a:ext cx="4248472" cy="461665"/>
          </a:xfrm>
          <a:prstGeom prst="rect">
            <a:avLst/>
          </a:prstGeom>
          <a:noFill/>
        </p:spPr>
        <p:txBody>
          <a:bodyPr wrap="square" rtlCol="0">
            <a:spAutoFit/>
          </a:bodyPr>
          <a:lstStyle/>
          <a:p>
            <a:r>
              <a:rPr lang="ja-JP" altLang="en-US" sz="2400" dirty="0">
                <a:latin typeface="HGP創英角ｺﾞｼｯｸUB" panose="020B0900000000000000" pitchFamily="50" charset="-128"/>
                <a:ea typeface="HGP創英角ｺﾞｼｯｸUB" panose="020B0900000000000000" pitchFamily="50" charset="-128"/>
              </a:rPr>
              <a:t>ソフトウェア</a:t>
            </a:r>
            <a:r>
              <a:rPr kumimoji="1" lang="ja-JP" altLang="en-US" sz="2400" dirty="0">
                <a:latin typeface="HGP創英角ｺﾞｼｯｸUB" panose="020B0900000000000000" pitchFamily="50" charset="-128"/>
                <a:ea typeface="HGP創英角ｺﾞｼｯｸUB" panose="020B0900000000000000" pitchFamily="50" charset="-128"/>
              </a:rPr>
              <a:t>は劣化しない</a:t>
            </a:r>
          </a:p>
        </p:txBody>
      </p:sp>
      <p:sp>
        <p:nvSpPr>
          <p:cNvPr id="6" name="テキスト ボックス 5"/>
          <p:cNvSpPr txBox="1"/>
          <p:nvPr/>
        </p:nvSpPr>
        <p:spPr>
          <a:xfrm>
            <a:off x="349590" y="2257171"/>
            <a:ext cx="4891441" cy="461665"/>
          </a:xfrm>
          <a:prstGeom prst="rect">
            <a:avLst/>
          </a:prstGeom>
          <a:noFill/>
        </p:spPr>
        <p:txBody>
          <a:bodyPr wrap="square" rtlCol="0">
            <a:spAutoFit/>
          </a:bodyPr>
          <a:lstStyle/>
          <a:p>
            <a:r>
              <a:rPr lang="ja-JP" altLang="en-US" sz="2400" dirty="0">
                <a:latin typeface="HGP創英角ｺﾞｼｯｸUB" panose="020B0900000000000000" pitchFamily="50" charset="-128"/>
                <a:ea typeface="HGP創英角ｺﾞｼｯｸUB" panose="020B0900000000000000" pitchFamily="50" charset="-128"/>
              </a:rPr>
              <a:t>ソフトウェア</a:t>
            </a:r>
            <a:r>
              <a:rPr kumimoji="1" lang="ja-JP" altLang="en-US" sz="2400" dirty="0">
                <a:latin typeface="HGP創英角ｺﾞｼｯｸUB" panose="020B0900000000000000" pitchFamily="50" charset="-128"/>
                <a:ea typeface="HGP創英角ｺﾞｼｯｸUB" panose="020B0900000000000000" pitchFamily="50" charset="-128"/>
              </a:rPr>
              <a:t>は</a:t>
            </a:r>
            <a:r>
              <a:rPr kumimoji="1" lang="ja-JP" altLang="en-US" sz="2400" u="sng" dirty="0">
                <a:solidFill>
                  <a:srgbClr val="0000FF"/>
                </a:solidFill>
                <a:latin typeface="HGP創英角ｺﾞｼｯｸUB" panose="020B0900000000000000" pitchFamily="50" charset="-128"/>
                <a:ea typeface="HGP創英角ｺﾞｼｯｸUB" panose="020B0900000000000000" pitchFamily="50" charset="-128"/>
              </a:rPr>
              <a:t>相対的に</a:t>
            </a:r>
            <a:r>
              <a:rPr kumimoji="1" lang="ja-JP" altLang="en-US" sz="2400" u="sng" dirty="0">
                <a:solidFill>
                  <a:srgbClr val="FF0000"/>
                </a:solidFill>
                <a:latin typeface="HGP創英角ｺﾞｼｯｸUB" panose="020B0900000000000000" pitchFamily="50" charset="-128"/>
                <a:ea typeface="HGP創英角ｺﾞｼｯｸUB" panose="020B0900000000000000" pitchFamily="50" charset="-128"/>
              </a:rPr>
              <a:t>劣化する</a:t>
            </a:r>
          </a:p>
        </p:txBody>
      </p:sp>
      <p:sp>
        <p:nvSpPr>
          <p:cNvPr id="7" name="テキスト ボックス 6"/>
          <p:cNvSpPr txBox="1"/>
          <p:nvPr/>
        </p:nvSpPr>
        <p:spPr>
          <a:xfrm>
            <a:off x="580349" y="3568948"/>
            <a:ext cx="4012611" cy="2308324"/>
          </a:xfrm>
          <a:prstGeom prst="rect">
            <a:avLst/>
          </a:prstGeom>
          <a:noFill/>
          <a:ln>
            <a:solidFill>
              <a:schemeClr val="tx1"/>
            </a:solidFill>
          </a:ln>
        </p:spPr>
        <p:txBody>
          <a:bodyPr wrap="square" rtlCol="0">
            <a:spAutoFit/>
          </a:bodyPr>
          <a:lstStyle/>
          <a:p>
            <a:r>
              <a:rPr kumimoji="1" lang="ja-JP" altLang="en-US" sz="2400" u="sng" dirty="0">
                <a:solidFill>
                  <a:srgbClr val="0000FF"/>
                </a:solidFill>
              </a:rPr>
              <a:t>使われる環境の変化</a:t>
            </a:r>
          </a:p>
          <a:p>
            <a:pPr marL="342900" indent="-342900">
              <a:buFont typeface="Wingdings" panose="05000000000000000000" pitchFamily="2" charset="2"/>
              <a:buChar char="ü"/>
            </a:pPr>
            <a:r>
              <a:rPr lang="ja-JP" altLang="en-US" sz="2400" dirty="0"/>
              <a:t>ビジネス方針，ニーズ</a:t>
            </a:r>
          </a:p>
          <a:p>
            <a:pPr marL="342900" indent="-342900">
              <a:buFont typeface="Wingdings" panose="05000000000000000000" pitchFamily="2" charset="2"/>
              <a:buChar char="ü"/>
            </a:pPr>
            <a:r>
              <a:rPr lang="ja-JP" altLang="en-US" sz="2400" dirty="0"/>
              <a:t>組織・人（慣れによる過信・油断，交代による技術</a:t>
            </a:r>
            <a:r>
              <a:rPr lang="en-US" altLang="ja-JP" sz="2400" dirty="0"/>
              <a:t>/</a:t>
            </a:r>
            <a:r>
              <a:rPr lang="ja-JP" altLang="en-US" sz="2400" dirty="0"/>
              <a:t>ノウハウ継承無し）</a:t>
            </a:r>
          </a:p>
          <a:p>
            <a:pPr marL="342900" indent="-342900">
              <a:buFont typeface="Wingdings" panose="05000000000000000000" pitchFamily="2" charset="2"/>
              <a:buChar char="ü"/>
            </a:pPr>
            <a:r>
              <a:rPr kumimoji="1" lang="ja-JP" altLang="en-US" sz="2400" dirty="0"/>
              <a:t>利用者増，技術進展，他</a:t>
            </a:r>
          </a:p>
        </p:txBody>
      </p:sp>
      <p:sp>
        <p:nvSpPr>
          <p:cNvPr id="8" name="下矢印 7"/>
          <p:cNvSpPr/>
          <p:nvPr/>
        </p:nvSpPr>
        <p:spPr bwMode="auto">
          <a:xfrm>
            <a:off x="2354257" y="2718836"/>
            <a:ext cx="468000" cy="792000"/>
          </a:xfrm>
          <a:prstGeom prst="downArrow">
            <a:avLst/>
          </a:prstGeom>
          <a:solidFill>
            <a:schemeClr val="bg2">
              <a:lumMod val="20000"/>
              <a:lumOff val="80000"/>
            </a:scheme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9" name="右矢印 8"/>
          <p:cNvSpPr/>
          <p:nvPr/>
        </p:nvSpPr>
        <p:spPr bwMode="auto">
          <a:xfrm>
            <a:off x="5313040" y="4480794"/>
            <a:ext cx="828000" cy="468000"/>
          </a:xfrm>
          <a:prstGeom prst="rightArrow">
            <a:avLst/>
          </a:prstGeom>
          <a:solidFill>
            <a:schemeClr val="bg2">
              <a:lumMod val="20000"/>
              <a:lumOff val="80000"/>
            </a:scheme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0" name="テキスト ボックス 9"/>
          <p:cNvSpPr txBox="1"/>
          <p:nvPr/>
        </p:nvSpPr>
        <p:spPr>
          <a:xfrm>
            <a:off x="4870544" y="3220923"/>
            <a:ext cx="492443" cy="3004374"/>
          </a:xfrm>
          <a:prstGeom prst="rect">
            <a:avLst/>
          </a:prstGeom>
          <a:noFill/>
        </p:spPr>
        <p:txBody>
          <a:bodyPr vert="eaVert" wrap="square" rtlCol="0">
            <a:spAutoFit/>
          </a:bodyPr>
          <a:lstStyle/>
          <a:p>
            <a:pPr algn="ctr"/>
            <a:r>
              <a:rPr kumimoji="1" lang="ja-JP" altLang="en-US" sz="2000" dirty="0">
                <a:solidFill>
                  <a:srgbClr val="0000FF"/>
                </a:solidFill>
                <a:effectLst>
                  <a:outerShdw blurRad="38100" dist="38100" dir="2700000" algn="tl">
                    <a:srgbClr val="000000">
                      <a:alpha val="43137"/>
                    </a:srgbClr>
                  </a:outerShdw>
                </a:effectLst>
              </a:rPr>
              <a:t>網羅的な事前抽出が困難</a:t>
            </a:r>
          </a:p>
        </p:txBody>
      </p:sp>
      <p:sp>
        <p:nvSpPr>
          <p:cNvPr id="11" name="乗算記号 10"/>
          <p:cNvSpPr/>
          <p:nvPr/>
        </p:nvSpPr>
        <p:spPr bwMode="auto">
          <a:xfrm>
            <a:off x="0" y="1544499"/>
            <a:ext cx="3816425" cy="706267"/>
          </a:xfrm>
          <a:prstGeom prst="mathMultiply">
            <a:avLst>
              <a:gd name="adj1" fmla="val 7049"/>
            </a:avLst>
          </a:prstGeom>
          <a:solidFill>
            <a:srgbClr val="FF0000"/>
          </a:solidFill>
          <a:ln w="9525" cap="flat" cmpd="sng" algn="ctr">
            <a:solidFill>
              <a:srgbClr val="808080"/>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2" name="テキスト ボックス 11"/>
          <p:cNvSpPr txBox="1"/>
          <p:nvPr/>
        </p:nvSpPr>
        <p:spPr>
          <a:xfrm>
            <a:off x="6144666" y="4500000"/>
            <a:ext cx="1678665" cy="461665"/>
          </a:xfrm>
          <a:prstGeom prst="rect">
            <a:avLst/>
          </a:prstGeom>
          <a:noFill/>
        </p:spPr>
        <p:txBody>
          <a:bodyPr wrap="none" rtlCol="0">
            <a:spAutoFit/>
          </a:bodyPr>
          <a:lstStyle/>
          <a:p>
            <a:pPr algn="ctr"/>
            <a:r>
              <a:rPr kumimoji="1" lang="ja-JP" altLang="en-US" sz="2400" dirty="0">
                <a:latin typeface="HGP創英角ｺﾞｼｯｸUB" panose="020B0900000000000000" pitchFamily="50" charset="-128"/>
                <a:ea typeface="HGP創英角ｺﾞｼｯｸUB" panose="020B0900000000000000" pitchFamily="50" charset="-128"/>
              </a:rPr>
              <a:t>失敗に学ぶ</a:t>
            </a:r>
          </a:p>
        </p:txBody>
      </p:sp>
      <p:sp>
        <p:nvSpPr>
          <p:cNvPr id="14" name="右中かっこ 13"/>
          <p:cNvSpPr/>
          <p:nvPr/>
        </p:nvSpPr>
        <p:spPr bwMode="auto">
          <a:xfrm>
            <a:off x="4664968" y="3568948"/>
            <a:ext cx="155448" cy="2308324"/>
          </a:xfrm>
          <a:prstGeom prst="rightBrace">
            <a:avLst/>
          </a:prstGeom>
          <a:solidFill>
            <a:srgbClr val="FFFFFF"/>
          </a:solidFill>
          <a:ln w="2857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a:ln>
                <a:noFill/>
              </a:ln>
              <a:solidFill>
                <a:srgbClr val="003399"/>
              </a:solidFill>
              <a:effectLst/>
              <a:latin typeface="ＭＳ Ｐゴシック" pitchFamily="50" charset="-128"/>
              <a:ea typeface="ＭＳ Ｐゴシック" pitchFamily="50" charset="-128"/>
            </a:endParaRPr>
          </a:p>
        </p:txBody>
      </p:sp>
      <p:sp>
        <p:nvSpPr>
          <p:cNvPr id="15" name="ストライプ矢印 14"/>
          <p:cNvSpPr/>
          <p:nvPr/>
        </p:nvSpPr>
        <p:spPr bwMode="auto">
          <a:xfrm>
            <a:off x="4752000" y="1080000"/>
            <a:ext cx="1260000" cy="468000"/>
          </a:xfrm>
          <a:prstGeom prst="stripedRightArrow">
            <a:avLst/>
          </a:prstGeom>
          <a:solidFill>
            <a:schemeClr val="accent1"/>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6" name="テキスト ボックス 15"/>
          <p:cNvSpPr txBox="1"/>
          <p:nvPr/>
        </p:nvSpPr>
        <p:spPr>
          <a:xfrm>
            <a:off x="6120000" y="1071350"/>
            <a:ext cx="2178802" cy="461665"/>
          </a:xfrm>
          <a:prstGeom prst="rect">
            <a:avLst/>
          </a:prstGeom>
          <a:noFill/>
        </p:spPr>
        <p:txBody>
          <a:bodyPr wrap="none" rtlCol="0">
            <a:spAutoFit/>
          </a:bodyPr>
          <a:lstStyle/>
          <a:p>
            <a:r>
              <a:rPr kumimoji="1" lang="ja-JP" altLang="en-US" sz="2400" dirty="0"/>
              <a:t>冗長構成，など</a:t>
            </a:r>
          </a:p>
        </p:txBody>
      </p:sp>
      <p:sp>
        <p:nvSpPr>
          <p:cNvPr id="17" name="ストライプ矢印 16"/>
          <p:cNvSpPr/>
          <p:nvPr/>
        </p:nvSpPr>
        <p:spPr bwMode="auto">
          <a:xfrm>
            <a:off x="4752000" y="2268000"/>
            <a:ext cx="1260000" cy="468000"/>
          </a:xfrm>
          <a:prstGeom prst="stripedRightArrow">
            <a:avLst/>
          </a:prstGeom>
          <a:solidFill>
            <a:schemeClr val="accent1"/>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8" name="テキスト ボックス 17"/>
          <p:cNvSpPr txBox="1"/>
          <p:nvPr/>
        </p:nvSpPr>
        <p:spPr>
          <a:xfrm>
            <a:off x="6120000" y="2268000"/>
            <a:ext cx="1800000" cy="461665"/>
          </a:xfrm>
          <a:prstGeom prst="rect">
            <a:avLst/>
          </a:prstGeom>
          <a:noFill/>
        </p:spPr>
        <p:txBody>
          <a:bodyPr wrap="none" rtlCol="0">
            <a:spAutoFit/>
          </a:bodyPr>
          <a:lstStyle/>
          <a:p>
            <a:r>
              <a:rPr kumimoji="1" lang="ja-JP" altLang="en-US" sz="2400" dirty="0"/>
              <a:t>教訓の活用</a:t>
            </a:r>
          </a:p>
        </p:txBody>
      </p:sp>
      <p:sp>
        <p:nvSpPr>
          <p:cNvPr id="19" name="上矢印 18"/>
          <p:cNvSpPr/>
          <p:nvPr/>
        </p:nvSpPr>
        <p:spPr bwMode="auto">
          <a:xfrm>
            <a:off x="6732000" y="2700000"/>
            <a:ext cx="468000" cy="1800000"/>
          </a:xfrm>
          <a:prstGeom prst="upArrow">
            <a:avLst/>
          </a:prstGeom>
          <a:solidFill>
            <a:schemeClr val="bg2">
              <a:lumMod val="20000"/>
              <a:lumOff val="80000"/>
            </a:scheme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3" name="テキスト ボックス 12"/>
          <p:cNvSpPr txBox="1"/>
          <p:nvPr/>
        </p:nvSpPr>
        <p:spPr>
          <a:xfrm>
            <a:off x="6321151" y="3221529"/>
            <a:ext cx="2808313" cy="830997"/>
          </a:xfrm>
          <a:prstGeom prst="rect">
            <a:avLst/>
          </a:prstGeom>
          <a:noFill/>
        </p:spPr>
        <p:txBody>
          <a:bodyPr wrap="square" rtlCol="0">
            <a:spAutoFit/>
          </a:bodyPr>
          <a:lstStyle/>
          <a:p>
            <a:pPr algn="ctr"/>
            <a:r>
              <a:rPr kumimoji="1" lang="ja-JP" altLang="en-US" sz="2400" u="dbl" dirty="0">
                <a:solidFill>
                  <a:srgbClr val="FF0000"/>
                </a:solidFill>
              </a:rPr>
              <a:t>障害事例に基づく</a:t>
            </a:r>
          </a:p>
          <a:p>
            <a:pPr algn="ctr"/>
            <a:r>
              <a:rPr kumimoji="1" lang="ja-JP" altLang="en-US" sz="2400" u="dbl" dirty="0">
                <a:solidFill>
                  <a:srgbClr val="FF0000"/>
                </a:solidFill>
              </a:rPr>
              <a:t>教訓・対策の</a:t>
            </a:r>
            <a:r>
              <a:rPr kumimoji="1" lang="ja-JP" altLang="en-US" sz="2400" u="dbl" dirty="0">
                <a:solidFill>
                  <a:srgbClr val="FF0000"/>
                </a:solidFill>
                <a:effectLst>
                  <a:outerShdw blurRad="38100" dist="38100" dir="2700000" algn="tl">
                    <a:srgbClr val="000000">
                      <a:alpha val="43137"/>
                    </a:srgbClr>
                  </a:outerShdw>
                </a:effectLst>
                <a:highlight>
                  <a:srgbClr val="FFFF00"/>
                </a:highlight>
              </a:rPr>
              <a:t>共有</a:t>
            </a:r>
          </a:p>
        </p:txBody>
      </p:sp>
      <p:sp>
        <p:nvSpPr>
          <p:cNvPr id="2" name="テキスト ボックス 1"/>
          <p:cNvSpPr txBox="1"/>
          <p:nvPr/>
        </p:nvSpPr>
        <p:spPr>
          <a:xfrm>
            <a:off x="3032918" y="5877272"/>
            <a:ext cx="1560042" cy="461665"/>
          </a:xfrm>
          <a:prstGeom prst="rect">
            <a:avLst/>
          </a:prstGeom>
          <a:noFill/>
        </p:spPr>
        <p:txBody>
          <a:bodyPr wrap="none" rtlCol="0">
            <a:spAutoFit/>
          </a:bodyPr>
          <a:lstStyle/>
          <a:p>
            <a:r>
              <a:rPr lang="ja-JP" altLang="en-US" sz="2400" dirty="0">
                <a:solidFill>
                  <a:srgbClr val="0000FF"/>
                </a:solidFill>
              </a:rPr>
              <a:t>リスク要因</a:t>
            </a:r>
            <a:endParaRPr kumimoji="1" lang="ja-JP" altLang="en-US" sz="2400" dirty="0">
              <a:solidFill>
                <a:srgbClr val="0000FF"/>
              </a:solidFill>
            </a:endParaRPr>
          </a:p>
        </p:txBody>
      </p:sp>
      <p:sp>
        <p:nvSpPr>
          <p:cNvPr id="3" name="タイトル 2"/>
          <p:cNvSpPr>
            <a:spLocks noGrp="1"/>
          </p:cNvSpPr>
          <p:nvPr>
            <p:ph type="title"/>
          </p:nvPr>
        </p:nvSpPr>
        <p:spPr>
          <a:xfrm>
            <a:off x="432001" y="108000"/>
            <a:ext cx="7560001" cy="576000"/>
          </a:xfrm>
        </p:spPr>
        <p:txBody>
          <a:bodyPr/>
          <a:lstStyle/>
          <a:p>
            <a:r>
              <a:rPr kumimoji="1" lang="ja-JP" altLang="en-US" dirty="0">
                <a:latin typeface="+mj-ea"/>
              </a:rPr>
              <a:t>リスクへの対応</a:t>
            </a:r>
          </a:p>
        </p:txBody>
      </p:sp>
      <p:sp>
        <p:nvSpPr>
          <p:cNvPr id="20" name="吹き出し: 上矢印 19"/>
          <p:cNvSpPr/>
          <p:nvPr/>
        </p:nvSpPr>
        <p:spPr bwMode="auto">
          <a:xfrm>
            <a:off x="7560000" y="3960000"/>
            <a:ext cx="2006221" cy="2260666"/>
          </a:xfrm>
          <a:prstGeom prst="upArrowCallout">
            <a:avLst>
              <a:gd name="adj1" fmla="val 11667"/>
              <a:gd name="adj2" fmla="val 13873"/>
              <a:gd name="adj3" fmla="val 10949"/>
              <a:gd name="adj4" fmla="val 40033"/>
            </a:avLst>
          </a:prstGeom>
          <a:solidFill>
            <a:srgbClr val="FFFF00">
              <a:alpha val="50000"/>
            </a:srgbClr>
          </a:solidFill>
          <a:ln w="9525" cap="flat" cmpd="sng" algn="ctr">
            <a:solidFill>
              <a:srgbClr val="80808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rgbClr val="3333FF"/>
                </a:solidFill>
                <a:effectLst/>
                <a:latin typeface="HGPｺﾞｼｯｸE" pitchFamily="50" charset="-128"/>
                <a:ea typeface="HGPｺﾞｼｯｸE" pitchFamily="50" charset="-128"/>
              </a:rPr>
              <a:t>1</a:t>
            </a:r>
            <a:r>
              <a:rPr kumimoji="1" lang="ja-JP" altLang="en-US" sz="2000" b="0" i="0" u="none" strike="noStrike" cap="none" normalizeH="0" baseline="0" dirty="0">
                <a:ln>
                  <a:noFill/>
                </a:ln>
                <a:solidFill>
                  <a:srgbClr val="3333FF"/>
                </a:solidFill>
                <a:effectLst/>
                <a:latin typeface="HGPｺﾞｼｯｸE" pitchFamily="50" charset="-128"/>
                <a:ea typeface="HGPｺﾞｼｯｸE" pitchFamily="50" charset="-128"/>
              </a:rPr>
              <a:t>企業の経験では範囲が限られる</a:t>
            </a:r>
          </a:p>
        </p:txBody>
      </p:sp>
    </p:spTree>
    <p:extLst>
      <p:ext uri="{BB962C8B-B14F-4D97-AF65-F5344CB8AC3E}">
        <p14:creationId xmlns:p14="http://schemas.microsoft.com/office/powerpoint/2010/main" val="541457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250"/>
                            </p:stCondLst>
                            <p:childTnLst>
                              <p:par>
                                <p:cTn id="13" presetID="3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fltVal val="0"/>
                                          </p:val>
                                        </p:tav>
                                        <p:tav tm="100000">
                                          <p:val>
                                            <p:strVal val="#ppt_h"/>
                                          </p:val>
                                        </p:tav>
                                      </p:tavLst>
                                    </p:anim>
                                    <p:anim calcmode="lin" valueType="num">
                                      <p:cBhvr>
                                        <p:cTn id="17" dur="1000" fill="hold"/>
                                        <p:tgtEl>
                                          <p:spTgt spid="12"/>
                                        </p:tgtEl>
                                        <p:attrNameLst>
                                          <p:attrName>style.rotation</p:attrName>
                                        </p:attrNameLst>
                                      </p:cBhvr>
                                      <p:tavLst>
                                        <p:tav tm="0">
                                          <p:val>
                                            <p:fltVal val="90"/>
                                          </p:val>
                                        </p:tav>
                                        <p:tav tm="100000">
                                          <p:val>
                                            <p:fltVal val="0"/>
                                          </p:val>
                                        </p:tav>
                                      </p:tavLst>
                                    </p:anim>
                                    <p:animEffect transition="in" filter="fade">
                                      <p:cBhvr>
                                        <p:cTn id="18" dur="1000"/>
                                        <p:tgtEl>
                                          <p:spTgt spid="12"/>
                                        </p:tgtEl>
                                      </p:cBhvr>
                                    </p:animEffect>
                                  </p:childTnLst>
                                </p:cTn>
                              </p:par>
                            </p:childTnLst>
                          </p:cTn>
                        </p:par>
                        <p:par>
                          <p:cTn id="19" fill="hold">
                            <p:stCondLst>
                              <p:cond delay="2250"/>
                            </p:stCondLst>
                            <p:childTnLst>
                              <p:par>
                                <p:cTn id="20" presetID="22" presetClass="entr" presetSubtype="4"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par>
                          <p:cTn id="23" fill="hold">
                            <p:stCondLst>
                              <p:cond delay="2750"/>
                            </p:stCondLst>
                            <p:childTnLst>
                              <p:par>
                                <p:cTn id="24" presetID="42"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randombar(horizontal)">
                                      <p:cBhvr>
                                        <p:cTn id="33" dur="500"/>
                                        <p:tgtEl>
                                          <p:spTgt spid="13"/>
                                        </p:tgtEl>
                                      </p:cBhvr>
                                    </p:animEffect>
                                  </p:childTnLst>
                                </p:cTn>
                              </p:par>
                            </p:childTnLst>
                          </p:cTn>
                        </p:par>
                        <p:par>
                          <p:cTn id="34" fill="hold">
                            <p:stCondLst>
                              <p:cond delay="500"/>
                            </p:stCondLst>
                            <p:childTnLst>
                              <p:par>
                                <p:cTn id="35" presetID="2" presetClass="entr" presetSubtype="4"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P spid="18" grpId="0"/>
      <p:bldP spid="19" grpId="0" animBg="1"/>
      <p:bldP spid="13" grpId="0"/>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矢印コネクタ 30"/>
          <p:cNvCxnSpPr>
            <a:stCxn id="5" idx="2"/>
            <a:endCxn id="8" idx="0"/>
          </p:cNvCxnSpPr>
          <p:nvPr/>
        </p:nvCxnSpPr>
        <p:spPr bwMode="auto">
          <a:xfrm>
            <a:off x="4232480" y="2348720"/>
            <a:ext cx="3960000" cy="1080000"/>
          </a:xfrm>
          <a:prstGeom prst="straightConnector1">
            <a:avLst/>
          </a:prstGeom>
          <a:solidFill>
            <a:srgbClr val="FFFFFF"/>
          </a:solidFill>
          <a:ln w="381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線矢印コネクタ 31"/>
          <p:cNvCxnSpPr>
            <a:stCxn id="5" idx="2"/>
            <a:endCxn id="9" idx="0"/>
          </p:cNvCxnSpPr>
          <p:nvPr/>
        </p:nvCxnSpPr>
        <p:spPr bwMode="auto">
          <a:xfrm>
            <a:off x="4232480" y="2348720"/>
            <a:ext cx="2880000" cy="1080000"/>
          </a:xfrm>
          <a:prstGeom prst="straightConnector1">
            <a:avLst/>
          </a:prstGeom>
          <a:solidFill>
            <a:srgbClr val="FFFFFF"/>
          </a:solidFill>
          <a:ln w="381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線矢印コネクタ 28"/>
          <p:cNvCxnSpPr>
            <a:stCxn id="5" idx="2"/>
            <a:endCxn id="7" idx="0"/>
          </p:cNvCxnSpPr>
          <p:nvPr/>
        </p:nvCxnSpPr>
        <p:spPr bwMode="auto">
          <a:xfrm>
            <a:off x="4232480" y="2348720"/>
            <a:ext cx="1800000" cy="1080000"/>
          </a:xfrm>
          <a:prstGeom prst="straightConnector1">
            <a:avLst/>
          </a:prstGeom>
          <a:solidFill>
            <a:srgbClr val="FFFFFF"/>
          </a:solidFill>
          <a:ln w="381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メモ 3"/>
          <p:cNvSpPr/>
          <p:nvPr/>
        </p:nvSpPr>
        <p:spPr bwMode="auto">
          <a:xfrm>
            <a:off x="1712480" y="3428720"/>
            <a:ext cx="1080120" cy="1080000"/>
          </a:xfrm>
          <a:prstGeom prst="foldedCorner">
            <a:avLst>
              <a:gd name="adj" fmla="val 27273"/>
            </a:avLst>
          </a:prstGeom>
          <a:solidFill>
            <a:schemeClr val="accent1">
              <a:alpha val="70000"/>
            </a:scheme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創英角ｺﾞｼｯｸUB" pitchFamily="50" charset="-128"/>
                <a:ea typeface="HGP創英角ｺﾞｼｯｸUB" pitchFamily="50" charset="-128"/>
              </a:rPr>
              <a:t>事例と</a:t>
            </a:r>
          </a:p>
          <a:p>
            <a:pPr marL="0" marR="0" indent="0"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創英角ｺﾞｼｯｸUB" pitchFamily="50" charset="-128"/>
                <a:ea typeface="HGP創英角ｺﾞｼｯｸUB" pitchFamily="50" charset="-128"/>
              </a:rPr>
              <a:t>根本原因</a:t>
            </a:r>
          </a:p>
          <a:p>
            <a:pPr marL="0" marR="0" indent="0" defTabSz="914400" rtl="0" eaLnBrk="1" fontAlgn="base" latinLnBrk="0" hangingPunct="1">
              <a:lnSpc>
                <a:spcPct val="100000"/>
              </a:lnSpc>
              <a:spcBef>
                <a:spcPct val="0"/>
              </a:spcBef>
              <a:spcAft>
                <a:spcPct val="0"/>
              </a:spcAft>
              <a:buClrTx/>
              <a:buSzTx/>
              <a:buFontTx/>
              <a:buNone/>
              <a:tabLst/>
            </a:pPr>
            <a:r>
              <a:rPr lang="ja-JP" altLang="en-US" dirty="0">
                <a:latin typeface="HGP創英角ｺﾞｼｯｸUB" pitchFamily="50" charset="-128"/>
                <a:ea typeface="HGP創英角ｺﾞｼｯｸUB" pitchFamily="50" charset="-128"/>
              </a:rPr>
              <a:t>対策</a:t>
            </a:r>
            <a:endParaRPr kumimoji="1" lang="ja-JP" altLang="en-US" sz="1800" b="0" i="0" u="none" strike="noStrike" cap="none" normalizeH="0" baseline="0" dirty="0">
              <a:ln>
                <a:noFill/>
              </a:ln>
              <a:solidFill>
                <a:schemeClr val="tx1"/>
              </a:solidFill>
              <a:effectLst/>
              <a:latin typeface="HGP創英角ｺﾞｼｯｸUB" pitchFamily="50" charset="-128"/>
              <a:ea typeface="HGP創英角ｺﾞｼｯｸUB" pitchFamily="50" charset="-128"/>
            </a:endParaRPr>
          </a:p>
        </p:txBody>
      </p:sp>
      <p:sp>
        <p:nvSpPr>
          <p:cNvPr id="7" name="角丸四角形 6"/>
          <p:cNvSpPr/>
          <p:nvPr/>
        </p:nvSpPr>
        <p:spPr bwMode="auto">
          <a:xfrm>
            <a:off x="5672480" y="3428720"/>
            <a:ext cx="720000" cy="720000"/>
          </a:xfrm>
          <a:prstGeom prst="roundRect">
            <a:avLst/>
          </a:prstGeom>
          <a:solidFill>
            <a:schemeClr val="accent1"/>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創英角ｺﾞｼｯｸUB" pitchFamily="50" charset="-128"/>
                <a:ea typeface="HGP創英角ｺﾞｼｯｸUB" pitchFamily="50" charset="-128"/>
              </a:rPr>
              <a:t>対策</a:t>
            </a:r>
          </a:p>
        </p:txBody>
      </p:sp>
      <p:sp>
        <p:nvSpPr>
          <p:cNvPr id="8" name="角丸四角形 7"/>
          <p:cNvSpPr/>
          <p:nvPr/>
        </p:nvSpPr>
        <p:spPr bwMode="auto">
          <a:xfrm>
            <a:off x="7832480" y="3428720"/>
            <a:ext cx="720000" cy="720000"/>
          </a:xfrm>
          <a:prstGeom prst="roundRect">
            <a:avLst/>
          </a:prstGeom>
          <a:solidFill>
            <a:srgbClr val="FFCCFF"/>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創英角ｺﾞｼｯｸUB" pitchFamily="50" charset="-128"/>
                <a:ea typeface="HGP創英角ｺﾞｼｯｸUB" pitchFamily="50" charset="-128"/>
              </a:rPr>
              <a:t>対策</a:t>
            </a:r>
          </a:p>
        </p:txBody>
      </p:sp>
      <p:sp>
        <p:nvSpPr>
          <p:cNvPr id="9" name="角丸四角形 8"/>
          <p:cNvSpPr/>
          <p:nvPr/>
        </p:nvSpPr>
        <p:spPr bwMode="auto">
          <a:xfrm>
            <a:off x="6752480" y="3428720"/>
            <a:ext cx="720000" cy="720000"/>
          </a:xfrm>
          <a:prstGeom prst="roundRect">
            <a:avLst/>
          </a:prstGeom>
          <a:solidFill>
            <a:srgbClr val="99FF99"/>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創英角ｺﾞｼｯｸUB" pitchFamily="50" charset="-128"/>
                <a:ea typeface="HGP創英角ｺﾞｼｯｸUB" pitchFamily="50" charset="-128"/>
              </a:rPr>
              <a:t>対策</a:t>
            </a:r>
          </a:p>
        </p:txBody>
      </p:sp>
      <p:sp>
        <p:nvSpPr>
          <p:cNvPr id="10" name="右矢印 9"/>
          <p:cNvSpPr/>
          <p:nvPr/>
        </p:nvSpPr>
        <p:spPr bwMode="auto">
          <a:xfrm rot="18731881">
            <a:off x="2239184" y="2652289"/>
            <a:ext cx="1080120" cy="468000"/>
          </a:xfrm>
          <a:prstGeom prst="rightArrow">
            <a:avLst/>
          </a:prstGeom>
          <a:solidFill>
            <a:schemeClr val="bg1">
              <a:lumMod val="75000"/>
            </a:scheme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2" name="テキスト ボックス 11"/>
          <p:cNvSpPr txBox="1"/>
          <p:nvPr/>
        </p:nvSpPr>
        <p:spPr>
          <a:xfrm>
            <a:off x="1928664" y="2701623"/>
            <a:ext cx="1210588" cy="400110"/>
          </a:xfrm>
          <a:prstGeom prst="rect">
            <a:avLst/>
          </a:prstGeom>
          <a:noFill/>
        </p:spPr>
        <p:txBody>
          <a:bodyPr wrap="none" rtlCol="0">
            <a:spAutoFit/>
          </a:bodyPr>
          <a:lstStyle/>
          <a:p>
            <a:pPr algn="ctr"/>
            <a:r>
              <a:rPr kumimoji="1" lang="ja-JP" altLang="en-US" sz="2000" dirty="0">
                <a:latin typeface="HGP創英角ｺﾞｼｯｸUB" pitchFamily="50" charset="-128"/>
                <a:ea typeface="HGP創英角ｺﾞｼｯｸUB" pitchFamily="50" charset="-128"/>
              </a:rPr>
              <a:t>（普遍化）</a:t>
            </a:r>
          </a:p>
        </p:txBody>
      </p:sp>
      <p:sp>
        <p:nvSpPr>
          <p:cNvPr id="13" name="円/楕円 12"/>
          <p:cNvSpPr/>
          <p:nvPr/>
        </p:nvSpPr>
        <p:spPr bwMode="auto">
          <a:xfrm>
            <a:off x="272480" y="1556720"/>
            <a:ext cx="3600000" cy="2520000"/>
          </a:xfrm>
          <a:prstGeom prst="ellipse">
            <a:avLst/>
          </a:prstGeom>
          <a:noFill/>
          <a:ln w="57150" cap="flat" cmpd="sng" algn="ctr">
            <a:solidFill>
              <a:srgbClr val="FFC000"/>
            </a:solidFill>
            <a:prstDash val="lgDashDotDot"/>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4" name="テキスト ボックス 13"/>
          <p:cNvSpPr txBox="1"/>
          <p:nvPr/>
        </p:nvSpPr>
        <p:spPr>
          <a:xfrm>
            <a:off x="900000" y="1980000"/>
            <a:ext cx="1851789" cy="707886"/>
          </a:xfrm>
          <a:prstGeom prst="rect">
            <a:avLst/>
          </a:prstGeom>
          <a:noFill/>
        </p:spPr>
        <p:txBody>
          <a:bodyPr wrap="none" rtlCol="0">
            <a:spAutoFit/>
          </a:bodyPr>
          <a:lstStyle/>
          <a:p>
            <a:r>
              <a:rPr kumimoji="1" lang="ja-JP" altLang="en-US" sz="2000" dirty="0">
                <a:solidFill>
                  <a:schemeClr val="bg1">
                    <a:lumMod val="50000"/>
                  </a:schemeClr>
                </a:solidFill>
                <a:latin typeface="HGP創英角ｺﾞｼｯｸUB" pitchFamily="50" charset="-128"/>
                <a:ea typeface="HGP創英角ｺﾞｼｯｸUB" pitchFamily="50" charset="-128"/>
              </a:rPr>
              <a:t>有識者・専門家</a:t>
            </a:r>
          </a:p>
          <a:p>
            <a:r>
              <a:rPr kumimoji="1" lang="ja-JP" altLang="en-US" sz="2000" dirty="0">
                <a:solidFill>
                  <a:schemeClr val="bg1">
                    <a:lumMod val="50000"/>
                  </a:schemeClr>
                </a:solidFill>
                <a:latin typeface="HGP創英角ｺﾞｼｯｸUB" pitchFamily="50" charset="-128"/>
                <a:ea typeface="HGP創英角ｺﾞｼｯｸUB" pitchFamily="50" charset="-128"/>
              </a:rPr>
              <a:t>による</a:t>
            </a:r>
            <a:r>
              <a:rPr lang="ja-JP" altLang="en-US" sz="2000" dirty="0">
                <a:solidFill>
                  <a:schemeClr val="bg1">
                    <a:lumMod val="50000"/>
                  </a:schemeClr>
                </a:solidFill>
                <a:latin typeface="HGP創英角ｺﾞｼｯｸUB" pitchFamily="50" charset="-128"/>
                <a:ea typeface="HGP創英角ｺﾞｼｯｸUB" pitchFamily="50" charset="-128"/>
              </a:rPr>
              <a:t>議論</a:t>
            </a:r>
            <a:endParaRPr kumimoji="1" lang="ja-JP" altLang="en-US" sz="2000" dirty="0">
              <a:solidFill>
                <a:schemeClr val="bg1">
                  <a:lumMod val="50000"/>
                </a:schemeClr>
              </a:solidFill>
              <a:latin typeface="HGP創英角ｺﾞｼｯｸUB" pitchFamily="50" charset="-128"/>
              <a:ea typeface="HGP創英角ｺﾞｼｯｸUB" pitchFamily="50" charset="-128"/>
            </a:endParaRPr>
          </a:p>
        </p:txBody>
      </p:sp>
      <p:sp>
        <p:nvSpPr>
          <p:cNvPr id="15" name="テキスト ボックス 14"/>
          <p:cNvSpPr txBox="1"/>
          <p:nvPr/>
        </p:nvSpPr>
        <p:spPr>
          <a:xfrm>
            <a:off x="1784480" y="4729818"/>
            <a:ext cx="918841" cy="400110"/>
          </a:xfrm>
          <a:prstGeom prst="rect">
            <a:avLst/>
          </a:prstGeom>
          <a:noFill/>
        </p:spPr>
        <p:txBody>
          <a:bodyPr wrap="none" rtlCol="0">
            <a:spAutoFit/>
          </a:bodyPr>
          <a:lstStyle/>
          <a:p>
            <a:pPr algn="ctr"/>
            <a:r>
              <a:rPr lang="ja-JP" altLang="en-US" sz="2000" dirty="0">
                <a:latin typeface="HGP創英角ｺﾞｼｯｸUB" pitchFamily="50" charset="-128"/>
                <a:ea typeface="HGP創英角ｺﾞｼｯｸUB" pitchFamily="50" charset="-128"/>
              </a:rPr>
              <a:t>Ａ分野</a:t>
            </a:r>
            <a:endParaRPr kumimoji="1" lang="ja-JP" altLang="en-US" sz="2000" dirty="0">
              <a:latin typeface="HGP創英角ｺﾞｼｯｸUB" pitchFamily="50" charset="-128"/>
              <a:ea typeface="HGP創英角ｺﾞｼｯｸUB" pitchFamily="50" charset="-128"/>
            </a:endParaRPr>
          </a:p>
        </p:txBody>
      </p:sp>
      <p:sp>
        <p:nvSpPr>
          <p:cNvPr id="16" name="テキスト ボックス 15"/>
          <p:cNvSpPr txBox="1"/>
          <p:nvPr/>
        </p:nvSpPr>
        <p:spPr>
          <a:xfrm>
            <a:off x="7760480" y="4688720"/>
            <a:ext cx="904415" cy="400110"/>
          </a:xfrm>
          <a:prstGeom prst="rect">
            <a:avLst/>
          </a:prstGeom>
          <a:noFill/>
        </p:spPr>
        <p:txBody>
          <a:bodyPr wrap="none" rtlCol="0">
            <a:spAutoFit/>
          </a:bodyPr>
          <a:lstStyle/>
          <a:p>
            <a:pPr algn="ctr"/>
            <a:r>
              <a:rPr lang="ja-JP" altLang="en-US" sz="2000" dirty="0">
                <a:latin typeface="HGP創英角ｺﾞｼｯｸUB" pitchFamily="50" charset="-128"/>
                <a:ea typeface="HGP創英角ｺﾞｼｯｸUB" pitchFamily="50" charset="-128"/>
              </a:rPr>
              <a:t>Ｃ分野</a:t>
            </a:r>
            <a:endParaRPr kumimoji="1" lang="ja-JP" altLang="en-US" sz="2000" dirty="0">
              <a:latin typeface="HGP創英角ｺﾞｼｯｸUB" pitchFamily="50" charset="-128"/>
              <a:ea typeface="HGP創英角ｺﾞｼｯｸUB" pitchFamily="50" charset="-128"/>
            </a:endParaRPr>
          </a:p>
        </p:txBody>
      </p:sp>
      <p:sp>
        <p:nvSpPr>
          <p:cNvPr id="17" name="テキスト ボックス 16"/>
          <p:cNvSpPr txBox="1"/>
          <p:nvPr/>
        </p:nvSpPr>
        <p:spPr>
          <a:xfrm>
            <a:off x="6680480" y="4688720"/>
            <a:ext cx="886781" cy="400110"/>
          </a:xfrm>
          <a:prstGeom prst="rect">
            <a:avLst/>
          </a:prstGeom>
          <a:noFill/>
        </p:spPr>
        <p:txBody>
          <a:bodyPr wrap="none" rtlCol="0">
            <a:spAutoFit/>
          </a:bodyPr>
          <a:lstStyle/>
          <a:p>
            <a:pPr algn="ctr"/>
            <a:r>
              <a:rPr lang="ja-JP" altLang="en-US" sz="2000" dirty="0">
                <a:latin typeface="HGP創英角ｺﾞｼｯｸUB" pitchFamily="50" charset="-128"/>
                <a:ea typeface="HGP創英角ｺﾞｼｯｸUB" pitchFamily="50" charset="-128"/>
              </a:rPr>
              <a:t>Ｂ分野</a:t>
            </a:r>
            <a:endParaRPr kumimoji="1" lang="ja-JP" altLang="en-US" sz="2000" dirty="0">
              <a:latin typeface="HGP創英角ｺﾞｼｯｸUB" pitchFamily="50" charset="-128"/>
              <a:ea typeface="HGP創英角ｺﾞｼｯｸUB" pitchFamily="50" charset="-128"/>
            </a:endParaRPr>
          </a:p>
        </p:txBody>
      </p:sp>
      <p:sp>
        <p:nvSpPr>
          <p:cNvPr id="18" name="テキスト ボックス 17"/>
          <p:cNvSpPr txBox="1"/>
          <p:nvPr/>
        </p:nvSpPr>
        <p:spPr>
          <a:xfrm>
            <a:off x="5600480" y="4688720"/>
            <a:ext cx="918841" cy="400110"/>
          </a:xfrm>
          <a:prstGeom prst="rect">
            <a:avLst/>
          </a:prstGeom>
          <a:noFill/>
        </p:spPr>
        <p:txBody>
          <a:bodyPr wrap="none" rtlCol="0">
            <a:spAutoFit/>
          </a:bodyPr>
          <a:lstStyle/>
          <a:p>
            <a:pPr algn="ctr"/>
            <a:r>
              <a:rPr lang="ja-JP" altLang="en-US" sz="2000" dirty="0">
                <a:latin typeface="HGP創英角ｺﾞｼｯｸUB" pitchFamily="50" charset="-128"/>
                <a:ea typeface="HGP創英角ｺﾞｼｯｸUB" pitchFamily="50" charset="-128"/>
              </a:rPr>
              <a:t>Ａ分野</a:t>
            </a:r>
            <a:endParaRPr kumimoji="1" lang="ja-JP" altLang="en-US" sz="2000" dirty="0">
              <a:latin typeface="HGP創英角ｺﾞｼｯｸUB" pitchFamily="50" charset="-128"/>
              <a:ea typeface="HGP創英角ｺﾞｼｯｸUB" pitchFamily="50" charset="-128"/>
            </a:endParaRPr>
          </a:p>
        </p:txBody>
      </p:sp>
      <p:cxnSp>
        <p:nvCxnSpPr>
          <p:cNvPr id="20" name="直線矢印コネクタ 19"/>
          <p:cNvCxnSpPr/>
          <p:nvPr/>
        </p:nvCxnSpPr>
        <p:spPr bwMode="auto">
          <a:xfrm>
            <a:off x="9057456" y="1673544"/>
            <a:ext cx="0" cy="2115176"/>
          </a:xfrm>
          <a:prstGeom prst="straightConnector1">
            <a:avLst/>
          </a:prstGeom>
          <a:solidFill>
            <a:srgbClr val="FFFFFF"/>
          </a:solidFill>
          <a:ln w="38100" cap="flat" cmpd="sng" algn="ctr">
            <a:solidFill>
              <a:srgbClr val="80808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テキスト ボックス 23"/>
          <p:cNvSpPr txBox="1"/>
          <p:nvPr/>
        </p:nvSpPr>
        <p:spPr>
          <a:xfrm>
            <a:off x="8841432" y="1241496"/>
            <a:ext cx="441147" cy="400110"/>
          </a:xfrm>
          <a:prstGeom prst="rect">
            <a:avLst/>
          </a:prstGeom>
          <a:noFill/>
        </p:spPr>
        <p:txBody>
          <a:bodyPr wrap="none" rtlCol="0">
            <a:spAutoFit/>
          </a:bodyPr>
          <a:lstStyle/>
          <a:p>
            <a:pPr algn="ctr"/>
            <a:r>
              <a:rPr kumimoji="1" lang="ja-JP" altLang="en-US" sz="2000" dirty="0">
                <a:latin typeface="HGP創英角ｺﾞｼｯｸUB" pitchFamily="50" charset="-128"/>
                <a:ea typeface="HGP創英角ｺﾞｼｯｸUB" pitchFamily="50" charset="-128"/>
              </a:rPr>
              <a:t>高</a:t>
            </a:r>
          </a:p>
        </p:txBody>
      </p:sp>
      <p:sp>
        <p:nvSpPr>
          <p:cNvPr id="25" name="テキスト ボックス 24"/>
          <p:cNvSpPr txBox="1"/>
          <p:nvPr/>
        </p:nvSpPr>
        <p:spPr>
          <a:xfrm>
            <a:off x="8841432" y="3876665"/>
            <a:ext cx="441146" cy="400110"/>
          </a:xfrm>
          <a:prstGeom prst="rect">
            <a:avLst/>
          </a:prstGeom>
          <a:noFill/>
        </p:spPr>
        <p:txBody>
          <a:bodyPr wrap="none" rtlCol="0">
            <a:spAutoFit/>
          </a:bodyPr>
          <a:lstStyle/>
          <a:p>
            <a:pPr algn="ctr"/>
            <a:r>
              <a:rPr lang="ja-JP" altLang="en-US" sz="2000" dirty="0">
                <a:latin typeface="HGP創英角ｺﾞｼｯｸUB" pitchFamily="50" charset="-128"/>
                <a:ea typeface="HGP創英角ｺﾞｼｯｸUB" pitchFamily="50" charset="-128"/>
              </a:rPr>
              <a:t>低</a:t>
            </a:r>
            <a:endParaRPr kumimoji="1" lang="ja-JP" altLang="en-US" sz="2000" dirty="0">
              <a:latin typeface="HGP創英角ｺﾞｼｯｸUB" pitchFamily="50" charset="-128"/>
              <a:ea typeface="HGP創英角ｺﾞｼｯｸUB" pitchFamily="50" charset="-128"/>
            </a:endParaRPr>
          </a:p>
        </p:txBody>
      </p:sp>
      <p:sp>
        <p:nvSpPr>
          <p:cNvPr id="26" name="テキスト ボックス 25"/>
          <p:cNvSpPr txBox="1"/>
          <p:nvPr/>
        </p:nvSpPr>
        <p:spPr>
          <a:xfrm>
            <a:off x="9057456" y="2162663"/>
            <a:ext cx="492443" cy="1248099"/>
          </a:xfrm>
          <a:prstGeom prst="rect">
            <a:avLst/>
          </a:prstGeom>
          <a:noFill/>
        </p:spPr>
        <p:txBody>
          <a:bodyPr vert="eaVert" wrap="none" rtlCol="0">
            <a:spAutoFit/>
          </a:bodyPr>
          <a:lstStyle/>
          <a:p>
            <a:r>
              <a:rPr lang="ja-JP" altLang="en-US" sz="2000" dirty="0">
                <a:latin typeface="HGP創英角ｺﾞｼｯｸUB" pitchFamily="50" charset="-128"/>
                <a:ea typeface="HGP創英角ｺﾞｼｯｸUB" pitchFamily="50" charset="-128"/>
              </a:rPr>
              <a:t>抽象</a:t>
            </a:r>
            <a:r>
              <a:rPr kumimoji="1" lang="ja-JP" altLang="en-US" sz="2000" dirty="0">
                <a:latin typeface="HGP創英角ｺﾞｼｯｸUB" pitchFamily="50" charset="-128"/>
                <a:ea typeface="HGP創英角ｺﾞｼｯｸUB" pitchFamily="50" charset="-128"/>
              </a:rPr>
              <a:t>レベル</a:t>
            </a:r>
          </a:p>
        </p:txBody>
      </p:sp>
      <p:sp>
        <p:nvSpPr>
          <p:cNvPr id="27" name="円/楕円 26"/>
          <p:cNvSpPr/>
          <p:nvPr/>
        </p:nvSpPr>
        <p:spPr bwMode="auto">
          <a:xfrm>
            <a:off x="3923976" y="908720"/>
            <a:ext cx="2468504" cy="3240000"/>
          </a:xfrm>
          <a:prstGeom prst="ellipse">
            <a:avLst/>
          </a:prstGeom>
          <a:noFill/>
          <a:ln w="57150" cap="flat" cmpd="sng" algn="ctr">
            <a:solidFill>
              <a:srgbClr val="0000FF"/>
            </a:solidFill>
            <a:prstDash val="sysDot"/>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37" name="テキスト ボックス 36"/>
          <p:cNvSpPr txBox="1"/>
          <p:nvPr/>
        </p:nvSpPr>
        <p:spPr>
          <a:xfrm>
            <a:off x="4245237" y="3070955"/>
            <a:ext cx="800219" cy="461665"/>
          </a:xfrm>
          <a:prstGeom prst="rect">
            <a:avLst/>
          </a:prstGeom>
          <a:noFill/>
        </p:spPr>
        <p:txBody>
          <a:bodyPr wrap="none" rtlCol="0">
            <a:spAutoFit/>
          </a:bodyPr>
          <a:lstStyle/>
          <a:p>
            <a:r>
              <a:rPr kumimoji="1" lang="ja-JP" altLang="en-US" sz="2400" dirty="0">
                <a:solidFill>
                  <a:srgbClr val="0000FF"/>
                </a:solidFill>
                <a:latin typeface="HGP創英角ｺﾞｼｯｸUB" pitchFamily="50" charset="-128"/>
                <a:ea typeface="HGP創英角ｺﾞｼｯｸUB" pitchFamily="50" charset="-128"/>
              </a:rPr>
              <a:t>共有</a:t>
            </a:r>
          </a:p>
        </p:txBody>
      </p:sp>
      <p:sp>
        <p:nvSpPr>
          <p:cNvPr id="38" name="テキスト ボックス 37"/>
          <p:cNvSpPr txBox="1"/>
          <p:nvPr/>
        </p:nvSpPr>
        <p:spPr>
          <a:xfrm>
            <a:off x="6865156" y="1745552"/>
            <a:ext cx="1693092" cy="400110"/>
          </a:xfrm>
          <a:prstGeom prst="rect">
            <a:avLst/>
          </a:prstGeom>
          <a:noFill/>
        </p:spPr>
        <p:txBody>
          <a:bodyPr wrap="none" rtlCol="0">
            <a:spAutoFit/>
          </a:bodyPr>
          <a:lstStyle/>
          <a:p>
            <a:pPr algn="ctr"/>
            <a:r>
              <a:rPr kumimoji="1" lang="ja-JP" altLang="en-US" sz="2000" dirty="0">
                <a:latin typeface="HGP創英角ｺﾞｼｯｸUB" pitchFamily="50" charset="-128"/>
                <a:ea typeface="HGP創英角ｺﾞｼｯｸUB" pitchFamily="50" charset="-128"/>
              </a:rPr>
              <a:t>各分野で展開</a:t>
            </a:r>
          </a:p>
        </p:txBody>
      </p:sp>
      <p:sp>
        <p:nvSpPr>
          <p:cNvPr id="39" name="右中かっこ 38"/>
          <p:cNvSpPr/>
          <p:nvPr/>
        </p:nvSpPr>
        <p:spPr bwMode="auto">
          <a:xfrm rot="16200000">
            <a:off x="7583862" y="1547890"/>
            <a:ext cx="265218" cy="1570266"/>
          </a:xfrm>
          <a:prstGeom prst="rightBrace">
            <a:avLst/>
          </a:prstGeom>
          <a:solidFill>
            <a:srgbClr val="FF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a:ln>
                <a:noFill/>
              </a:ln>
              <a:solidFill>
                <a:srgbClr val="003399"/>
              </a:solidFill>
              <a:effectLst/>
              <a:latin typeface="ＭＳ Ｐゴシック" pitchFamily="50" charset="-128"/>
              <a:ea typeface="ＭＳ Ｐゴシック" pitchFamily="50" charset="-128"/>
            </a:endParaRPr>
          </a:p>
        </p:txBody>
      </p:sp>
      <p:sp>
        <p:nvSpPr>
          <p:cNvPr id="6" name="フローチャート : 手操作入力 5"/>
          <p:cNvSpPr/>
          <p:nvPr/>
        </p:nvSpPr>
        <p:spPr bwMode="auto">
          <a:xfrm>
            <a:off x="5543976" y="4040720"/>
            <a:ext cx="1008000" cy="432000"/>
          </a:xfrm>
          <a:prstGeom prst="flowChartManualInput">
            <a:avLst/>
          </a:prstGeom>
          <a:solidFill>
            <a:srgbClr val="FFC000">
              <a:alpha val="6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FF0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コンテキスト</a:t>
            </a:r>
          </a:p>
        </p:txBody>
      </p:sp>
      <p:sp>
        <p:nvSpPr>
          <p:cNvPr id="30" name="フローチャート : 手操作入力 29"/>
          <p:cNvSpPr/>
          <p:nvPr/>
        </p:nvSpPr>
        <p:spPr bwMode="auto">
          <a:xfrm>
            <a:off x="6623976" y="4040720"/>
            <a:ext cx="1008000" cy="432000"/>
          </a:xfrm>
          <a:prstGeom prst="flowChartManualInput">
            <a:avLst/>
          </a:prstGeom>
          <a:solidFill>
            <a:srgbClr val="FFFF99">
              <a:alpha val="6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FF0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コンテキスト</a:t>
            </a:r>
          </a:p>
        </p:txBody>
      </p:sp>
      <p:sp>
        <p:nvSpPr>
          <p:cNvPr id="33" name="フローチャート : 手操作入力 32"/>
          <p:cNvSpPr/>
          <p:nvPr/>
        </p:nvSpPr>
        <p:spPr bwMode="auto">
          <a:xfrm>
            <a:off x="7703976" y="4040720"/>
            <a:ext cx="1008000" cy="432000"/>
          </a:xfrm>
          <a:prstGeom prst="flowChartManualInput">
            <a:avLst/>
          </a:prstGeom>
          <a:solidFill>
            <a:srgbClr val="FF5050">
              <a:alpha val="6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FF0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コンテキスト</a:t>
            </a:r>
          </a:p>
        </p:txBody>
      </p:sp>
      <p:sp>
        <p:nvSpPr>
          <p:cNvPr id="34" name="フローチャート : 手操作入力 33"/>
          <p:cNvSpPr/>
          <p:nvPr/>
        </p:nvSpPr>
        <p:spPr bwMode="auto">
          <a:xfrm>
            <a:off x="1568478" y="4293357"/>
            <a:ext cx="1368000" cy="432000"/>
          </a:xfrm>
          <a:prstGeom prst="flowChartManualInput">
            <a:avLst/>
          </a:prstGeom>
          <a:solidFill>
            <a:srgbClr val="FFFF00">
              <a:alpha val="6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FF0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コンテキスト</a:t>
            </a:r>
          </a:p>
        </p:txBody>
      </p:sp>
      <p:sp>
        <p:nvSpPr>
          <p:cNvPr id="11" name="テキスト ボックス 10"/>
          <p:cNvSpPr txBox="1"/>
          <p:nvPr/>
        </p:nvSpPr>
        <p:spPr>
          <a:xfrm>
            <a:off x="3872480" y="5201905"/>
            <a:ext cx="5833048" cy="1323439"/>
          </a:xfrm>
          <a:prstGeom prst="rect">
            <a:avLst/>
          </a:prstGeom>
          <a:noFill/>
          <a:ln>
            <a:solidFill>
              <a:srgbClr val="FF0000"/>
            </a:solidFill>
          </a:ln>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各組織で</a:t>
            </a: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の</a:t>
            </a:r>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活用時，</a:t>
            </a:r>
            <a:r>
              <a:rPr kumimoji="1" lang="ja-JP" altLang="en-US" sz="20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システマティックな取組み</a:t>
            </a:r>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a:t>
            </a:r>
          </a:p>
          <a:p>
            <a:pPr marL="266700" lvl="1"/>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教訓と共に提供されるコンテキストと</a:t>
            </a:r>
          </a:p>
          <a:p>
            <a:pPr marL="266700" lvl="1"/>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自身のコンテキストとを比較・照合し，</a:t>
            </a:r>
          </a:p>
          <a:p>
            <a:pPr marL="266700" lvl="1"/>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適用可能な教訓について，具体的対策を検討</a:t>
            </a:r>
          </a:p>
        </p:txBody>
      </p:sp>
      <p:sp>
        <p:nvSpPr>
          <p:cNvPr id="5" name="正方形/長方形 4"/>
          <p:cNvSpPr/>
          <p:nvPr/>
        </p:nvSpPr>
        <p:spPr bwMode="auto">
          <a:xfrm>
            <a:off x="3152480" y="1268720"/>
            <a:ext cx="2160000" cy="1080000"/>
          </a:xfrm>
          <a:prstGeom prst="rect">
            <a:avLst/>
          </a:prstGeom>
          <a:solidFill>
            <a:schemeClr val="accent2">
              <a:alpha val="50000"/>
            </a:schemeClr>
          </a:solidFill>
          <a:ln w="9525" cap="flat" cmpd="sng" algn="ctr">
            <a:solidFill>
              <a:srgbClr val="808080"/>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一般化・抽象化</a:t>
            </a:r>
          </a:p>
          <a:p>
            <a:pPr marL="0" marR="0" indent="0"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された</a:t>
            </a:r>
            <a:r>
              <a:rPr kumimoji="1" lang="ja-JP" altLang="en-US" sz="2400" b="0" i="0" u="sng" strike="noStrike" cap="none" normalizeH="0" baseline="0" dirty="0">
                <a:ln>
                  <a:noFill/>
                </a:ln>
                <a:solidFill>
                  <a:srgbClr val="FF0000"/>
                </a:solidFill>
                <a:effectLst>
                  <a:outerShdw blurRad="38100" dist="38100" dir="2700000" algn="tl">
                    <a:srgbClr val="000000">
                      <a:alpha val="43137"/>
                    </a:srgbClr>
                  </a:outerShdw>
                </a:effectLst>
                <a:latin typeface="HGP創英角ｺﾞｼｯｸUB" pitchFamily="50" charset="-128"/>
                <a:ea typeface="HGP創英角ｺﾞｼｯｸUB" pitchFamily="50" charset="-128"/>
              </a:rPr>
              <a:t>教訓</a:t>
            </a:r>
          </a:p>
        </p:txBody>
      </p:sp>
      <p:sp>
        <p:nvSpPr>
          <p:cNvPr id="35" name="フローチャート : 手操作入力 34"/>
          <p:cNvSpPr/>
          <p:nvPr/>
        </p:nvSpPr>
        <p:spPr bwMode="auto">
          <a:xfrm>
            <a:off x="4128078" y="2177600"/>
            <a:ext cx="1368000" cy="432000"/>
          </a:xfrm>
          <a:prstGeom prst="flowChartManualInput">
            <a:avLst/>
          </a:prstGeom>
          <a:solidFill>
            <a:srgbClr val="CCFFFF">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FF0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共通コンテキスト</a:t>
            </a:r>
          </a:p>
        </p:txBody>
      </p:sp>
      <p:sp>
        <p:nvSpPr>
          <p:cNvPr id="19" name="テキスト ボックス 18"/>
          <p:cNvSpPr txBox="1"/>
          <p:nvPr/>
        </p:nvSpPr>
        <p:spPr>
          <a:xfrm>
            <a:off x="3601538" y="4293357"/>
            <a:ext cx="1261884" cy="461665"/>
          </a:xfrm>
          <a:prstGeom prst="rect">
            <a:avLst/>
          </a:prstGeom>
          <a:noFill/>
        </p:spPr>
        <p:txBody>
          <a:bodyPr wrap="none" rtlCol="0">
            <a:spAutoFit/>
          </a:bodyPr>
          <a:lstStyle/>
          <a:p>
            <a:r>
              <a:rPr kumimoji="1" lang="ja-JP" altLang="en-US" sz="2400" dirty="0">
                <a:solidFill>
                  <a:srgbClr val="FF0000"/>
                </a:solidFill>
                <a:latin typeface="HGP創英角ｺﾞｼｯｸUB" panose="020B0900000000000000" pitchFamily="50" charset="-128"/>
                <a:ea typeface="HGP創英角ｺﾞｼｯｸUB" panose="020B0900000000000000" pitchFamily="50" charset="-128"/>
              </a:rPr>
              <a:t>★：本質</a:t>
            </a:r>
          </a:p>
        </p:txBody>
      </p:sp>
      <p:sp>
        <p:nvSpPr>
          <p:cNvPr id="36" name="テキスト ボックス 35"/>
          <p:cNvSpPr txBox="1"/>
          <p:nvPr/>
        </p:nvSpPr>
        <p:spPr>
          <a:xfrm>
            <a:off x="2447976" y="3392444"/>
            <a:ext cx="415498" cy="369332"/>
          </a:xfrm>
          <a:prstGeom prst="rect">
            <a:avLst/>
          </a:prstGeom>
          <a:noFill/>
        </p:spPr>
        <p:txBody>
          <a:bodyPr wrap="none" rtlCol="0">
            <a:spAutoFit/>
          </a:bodyPr>
          <a:lstStyle/>
          <a:p>
            <a:pPr algn="ctr"/>
            <a:r>
              <a:rPr kumimoji="1" lang="ja-JP" altLang="en-US" dirty="0">
                <a:solidFill>
                  <a:srgbClr val="FF0000"/>
                </a:solidFill>
                <a:latin typeface="HGP創英角ｺﾞｼｯｸUB" panose="020B0900000000000000" pitchFamily="50" charset="-128"/>
                <a:ea typeface="HGP創英角ｺﾞｼｯｸUB" panose="020B0900000000000000" pitchFamily="50" charset="-128"/>
              </a:rPr>
              <a:t>★</a:t>
            </a:r>
          </a:p>
        </p:txBody>
      </p:sp>
      <p:sp>
        <p:nvSpPr>
          <p:cNvPr id="40" name="テキスト ボックス 39"/>
          <p:cNvSpPr txBox="1"/>
          <p:nvPr/>
        </p:nvSpPr>
        <p:spPr>
          <a:xfrm>
            <a:off x="4931976" y="1808720"/>
            <a:ext cx="415498" cy="369332"/>
          </a:xfrm>
          <a:prstGeom prst="rect">
            <a:avLst/>
          </a:prstGeom>
          <a:noFill/>
        </p:spPr>
        <p:txBody>
          <a:bodyPr wrap="none" rtlCol="0">
            <a:spAutoFit/>
          </a:bodyPr>
          <a:lstStyle/>
          <a:p>
            <a:pPr algn="ctr"/>
            <a:r>
              <a:rPr kumimoji="1" lang="ja-JP" altLang="en-US" dirty="0">
                <a:solidFill>
                  <a:srgbClr val="FF0000"/>
                </a:solidFill>
                <a:latin typeface="HGP創英角ｺﾞｼｯｸUB" panose="020B0900000000000000" pitchFamily="50" charset="-128"/>
                <a:ea typeface="HGP創英角ｺﾞｼｯｸUB" panose="020B0900000000000000" pitchFamily="50" charset="-128"/>
              </a:rPr>
              <a:t>★</a:t>
            </a:r>
          </a:p>
        </p:txBody>
      </p:sp>
      <p:sp>
        <p:nvSpPr>
          <p:cNvPr id="41" name="テキスト ボックス 40"/>
          <p:cNvSpPr txBox="1"/>
          <p:nvPr/>
        </p:nvSpPr>
        <p:spPr>
          <a:xfrm>
            <a:off x="6047976" y="3392720"/>
            <a:ext cx="415498" cy="369332"/>
          </a:xfrm>
          <a:prstGeom prst="rect">
            <a:avLst/>
          </a:prstGeom>
          <a:noFill/>
        </p:spPr>
        <p:txBody>
          <a:bodyPr wrap="none" rtlCol="0">
            <a:spAutoFit/>
          </a:bodyPr>
          <a:lstStyle/>
          <a:p>
            <a:pPr algn="ctr"/>
            <a:r>
              <a:rPr kumimoji="1" lang="ja-JP" altLang="en-US" dirty="0">
                <a:solidFill>
                  <a:srgbClr val="FF0000"/>
                </a:solidFill>
                <a:latin typeface="HGP創英角ｺﾞｼｯｸUB" panose="020B0900000000000000" pitchFamily="50" charset="-128"/>
                <a:ea typeface="HGP創英角ｺﾞｼｯｸUB" panose="020B0900000000000000" pitchFamily="50" charset="-128"/>
              </a:rPr>
              <a:t>★</a:t>
            </a:r>
          </a:p>
        </p:txBody>
      </p:sp>
      <p:sp>
        <p:nvSpPr>
          <p:cNvPr id="42" name="テキスト ボックス 41"/>
          <p:cNvSpPr txBox="1"/>
          <p:nvPr/>
        </p:nvSpPr>
        <p:spPr>
          <a:xfrm>
            <a:off x="7127976" y="3392720"/>
            <a:ext cx="415498" cy="369332"/>
          </a:xfrm>
          <a:prstGeom prst="rect">
            <a:avLst/>
          </a:prstGeom>
          <a:noFill/>
        </p:spPr>
        <p:txBody>
          <a:bodyPr wrap="none" rtlCol="0">
            <a:spAutoFit/>
          </a:bodyPr>
          <a:lstStyle/>
          <a:p>
            <a:pPr algn="ctr"/>
            <a:r>
              <a:rPr kumimoji="1" lang="ja-JP" altLang="en-US" dirty="0">
                <a:solidFill>
                  <a:srgbClr val="FF0000"/>
                </a:solidFill>
                <a:latin typeface="HGP創英角ｺﾞｼｯｸUB" panose="020B0900000000000000" pitchFamily="50" charset="-128"/>
                <a:ea typeface="HGP創英角ｺﾞｼｯｸUB" panose="020B0900000000000000" pitchFamily="50" charset="-128"/>
              </a:rPr>
              <a:t>★</a:t>
            </a:r>
          </a:p>
        </p:txBody>
      </p:sp>
      <p:sp>
        <p:nvSpPr>
          <p:cNvPr id="43" name="テキスト ボックス 42"/>
          <p:cNvSpPr txBox="1"/>
          <p:nvPr/>
        </p:nvSpPr>
        <p:spPr>
          <a:xfrm>
            <a:off x="8207976" y="3392444"/>
            <a:ext cx="415498" cy="369332"/>
          </a:xfrm>
          <a:prstGeom prst="rect">
            <a:avLst/>
          </a:prstGeom>
          <a:noFill/>
        </p:spPr>
        <p:txBody>
          <a:bodyPr wrap="none" rtlCol="0">
            <a:spAutoFit/>
          </a:bodyPr>
          <a:lstStyle/>
          <a:p>
            <a:pPr algn="ctr"/>
            <a:r>
              <a:rPr kumimoji="1" lang="ja-JP" altLang="en-US" dirty="0">
                <a:solidFill>
                  <a:srgbClr val="FF0000"/>
                </a:solidFill>
                <a:latin typeface="HGP創英角ｺﾞｼｯｸUB" panose="020B0900000000000000" pitchFamily="50" charset="-128"/>
                <a:ea typeface="HGP創英角ｺﾞｼｯｸUB" panose="020B0900000000000000" pitchFamily="50" charset="-128"/>
              </a:rPr>
              <a:t>★</a:t>
            </a:r>
          </a:p>
        </p:txBody>
      </p:sp>
      <p:sp>
        <p:nvSpPr>
          <p:cNvPr id="45" name="円形吹き出し 44"/>
          <p:cNvSpPr>
            <a:spLocks noChangeAspect="1"/>
          </p:cNvSpPr>
          <p:nvPr/>
        </p:nvSpPr>
        <p:spPr bwMode="auto">
          <a:xfrm>
            <a:off x="1428881" y="5863624"/>
            <a:ext cx="2160000" cy="720000"/>
          </a:xfrm>
          <a:prstGeom prst="wedgeEllipseCallout">
            <a:avLst>
              <a:gd name="adj1" fmla="val 73735"/>
              <a:gd name="adj2" fmla="val -56125"/>
            </a:avLst>
          </a:prstGeom>
          <a:noFill/>
          <a:ln w="9525"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sng" strike="noStrike" cap="none" normalizeH="0" baseline="0" dirty="0">
                <a:ln>
                  <a:noFill/>
                </a:ln>
                <a:solidFill>
                  <a:srgbClr val="008000"/>
                </a:solidFill>
                <a:effectLst/>
                <a:latin typeface="HGP創英角ﾎﾟｯﾌﾟ体" panose="040B0A00000000000000" pitchFamily="50" charset="-128"/>
                <a:ea typeface="HGP創英角ﾎﾟｯﾌﾟ体" panose="040B0A00000000000000" pitchFamily="50" charset="-128"/>
              </a:rPr>
              <a:t>“想像力”</a:t>
            </a:r>
            <a:r>
              <a:rPr kumimoji="1" lang="ja-JP" altLang="en-US" sz="2400" b="0" i="0" u="none" strike="noStrike" cap="none" normalizeH="0" baseline="0" dirty="0">
                <a:ln>
                  <a:noFill/>
                </a:ln>
                <a:solidFill>
                  <a:schemeClr val="tx1"/>
                </a:solidFill>
                <a:effectLst/>
                <a:latin typeface="HGP創英角ﾎﾟｯﾌﾟ体" panose="040B0A00000000000000" pitchFamily="50" charset="-128"/>
                <a:ea typeface="HGP創英角ﾎﾟｯﾌﾟ体" panose="040B0A00000000000000" pitchFamily="50" charset="-128"/>
              </a:rPr>
              <a:t>が重要</a:t>
            </a:r>
          </a:p>
        </p:txBody>
      </p:sp>
      <p:sp>
        <p:nvSpPr>
          <p:cNvPr id="46" name="角丸四角形 45"/>
          <p:cNvSpPr/>
          <p:nvPr/>
        </p:nvSpPr>
        <p:spPr bwMode="auto">
          <a:xfrm>
            <a:off x="0" y="3600000"/>
            <a:ext cx="1152000" cy="540000"/>
          </a:xfrm>
          <a:prstGeom prst="roundRect">
            <a:avLst/>
          </a:prstGeom>
          <a:solidFill>
            <a:schemeClr val="accent5">
              <a:alpha val="80000"/>
            </a:scheme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ｺﾞｼｯｸE" pitchFamily="50" charset="-128"/>
                <a:ea typeface="HGPｺﾞｼｯｸE" pitchFamily="50" charset="-128"/>
              </a:rPr>
              <a:t>暗黙知</a:t>
            </a:r>
          </a:p>
        </p:txBody>
      </p:sp>
      <p:sp>
        <p:nvSpPr>
          <p:cNvPr id="47" name="角丸四角形 46"/>
          <p:cNvSpPr/>
          <p:nvPr/>
        </p:nvSpPr>
        <p:spPr bwMode="auto">
          <a:xfrm>
            <a:off x="0" y="1440000"/>
            <a:ext cx="1152000" cy="540000"/>
          </a:xfrm>
          <a:prstGeom prst="roundRect">
            <a:avLst/>
          </a:prstGeom>
          <a:solidFill>
            <a:schemeClr val="accent5">
              <a:lumMod val="75000"/>
              <a:alpha val="80000"/>
            </a:scheme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400" dirty="0">
                <a:latin typeface="HGPｺﾞｼｯｸE" pitchFamily="50" charset="-128"/>
                <a:ea typeface="HGPｺﾞｼｯｸE" pitchFamily="50" charset="-128"/>
              </a:rPr>
              <a:t>形式</a:t>
            </a:r>
            <a:r>
              <a:rPr kumimoji="1" lang="ja-JP" altLang="en-US" sz="2400" b="0" i="0" u="none" strike="noStrike" cap="none" normalizeH="0" baseline="0" dirty="0">
                <a:ln>
                  <a:noFill/>
                </a:ln>
                <a:solidFill>
                  <a:schemeClr val="tx1"/>
                </a:solidFill>
                <a:effectLst/>
                <a:latin typeface="HGPｺﾞｼｯｸE" pitchFamily="50" charset="-128"/>
                <a:ea typeface="HGPｺﾞｼｯｸE" pitchFamily="50" charset="-128"/>
              </a:rPr>
              <a:t>知</a:t>
            </a:r>
          </a:p>
        </p:txBody>
      </p:sp>
      <p:sp>
        <p:nvSpPr>
          <p:cNvPr id="48" name="角丸四角形 47"/>
          <p:cNvSpPr/>
          <p:nvPr/>
        </p:nvSpPr>
        <p:spPr bwMode="auto">
          <a:xfrm>
            <a:off x="2160000" y="944784"/>
            <a:ext cx="1152000" cy="540000"/>
          </a:xfrm>
          <a:prstGeom prst="roundRect">
            <a:avLst/>
          </a:prstGeom>
          <a:solidFill>
            <a:schemeClr val="accent5">
              <a:lumMod val="50000"/>
              <a:alpha val="80000"/>
            </a:scheme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400" dirty="0">
                <a:latin typeface="HGPｺﾞｼｯｸE" pitchFamily="50" charset="-128"/>
                <a:ea typeface="HGPｺﾞｼｯｸE" pitchFamily="50" charset="-128"/>
              </a:rPr>
              <a:t>社会智</a:t>
            </a:r>
            <a:endParaRPr kumimoji="1" lang="ja-JP" altLang="en-US" sz="24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50" name="直線矢印コネクタ 49"/>
          <p:cNvCxnSpPr>
            <a:stCxn id="46" idx="0"/>
            <a:endCxn id="47" idx="2"/>
          </p:cNvCxnSpPr>
          <p:nvPr/>
        </p:nvCxnSpPr>
        <p:spPr bwMode="auto">
          <a:xfrm flipV="1">
            <a:off x="576000" y="1980000"/>
            <a:ext cx="0" cy="1620000"/>
          </a:xfrm>
          <a:prstGeom prst="straightConnector1">
            <a:avLst/>
          </a:prstGeom>
          <a:solidFill>
            <a:srgbClr val="FFFFFF"/>
          </a:solidFill>
          <a:ln w="38100" cap="flat" cmpd="sng" algn="ctr">
            <a:solidFill>
              <a:srgbClr val="808080">
                <a:alpha val="80000"/>
              </a:srgb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カギ線コネクタ 55"/>
          <p:cNvCxnSpPr>
            <a:stCxn id="47" idx="0"/>
            <a:endCxn id="48" idx="1"/>
          </p:cNvCxnSpPr>
          <p:nvPr/>
        </p:nvCxnSpPr>
        <p:spPr bwMode="auto">
          <a:xfrm rot="5400000" flipH="1" flipV="1">
            <a:off x="1255392" y="535392"/>
            <a:ext cx="225216" cy="1584000"/>
          </a:xfrm>
          <a:prstGeom prst="bentConnector2">
            <a:avLst/>
          </a:prstGeom>
          <a:solidFill>
            <a:srgbClr val="FFFFFF"/>
          </a:solidFill>
          <a:ln w="38100" cap="flat" cmpd="sng" algn="ctr">
            <a:solidFill>
              <a:srgbClr val="808080">
                <a:alpha val="80000"/>
              </a:srgb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円形吹き出し 50"/>
          <p:cNvSpPr>
            <a:spLocks/>
          </p:cNvSpPr>
          <p:nvPr/>
        </p:nvSpPr>
        <p:spPr bwMode="auto">
          <a:xfrm>
            <a:off x="0" y="4653136"/>
            <a:ext cx="1800000" cy="1349443"/>
          </a:xfrm>
          <a:prstGeom prst="wedgeEllipseCallout">
            <a:avLst>
              <a:gd name="adj1" fmla="val 44670"/>
              <a:gd name="adj2" fmla="val -180797"/>
            </a:avLst>
          </a:prstGeom>
          <a:noFill/>
          <a:ln w="9525"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ja-JP" altLang="en-US" sz="2400" u="sng" dirty="0">
                <a:solidFill>
                  <a:srgbClr val="008000"/>
                </a:solidFill>
                <a:latin typeface="HGP創英角ﾎﾟｯﾌﾟ体" panose="040B0A00000000000000" pitchFamily="50" charset="-128"/>
                <a:ea typeface="HGP創英角ﾎﾟｯﾌﾟ体" panose="040B0A00000000000000" pitchFamily="50" charset="-128"/>
              </a:rPr>
              <a:t>“分析力”</a:t>
            </a:r>
          </a:p>
          <a:p>
            <a:pPr algn="ctr" fontAlgn="base">
              <a:spcBef>
                <a:spcPct val="0"/>
              </a:spcBef>
              <a:spcAft>
                <a:spcPct val="0"/>
              </a:spcAft>
            </a:pPr>
            <a:r>
              <a:rPr lang="ja-JP" altLang="en-US" sz="2400" u="sng" dirty="0">
                <a:solidFill>
                  <a:srgbClr val="008000"/>
                </a:solidFill>
                <a:latin typeface="HGP創英角ﾎﾟｯﾌﾟ体" panose="040B0A00000000000000" pitchFamily="50" charset="-128"/>
                <a:ea typeface="HGP創英角ﾎﾟｯﾌﾟ体" panose="040B0A00000000000000" pitchFamily="50" charset="-128"/>
              </a:rPr>
              <a:t>“抽象</a:t>
            </a:r>
            <a:r>
              <a:rPr kumimoji="1" lang="ja-JP" altLang="en-US" sz="2400" b="0" i="0" u="sng" strike="noStrike" cap="none" normalizeH="0" baseline="0" dirty="0">
                <a:ln>
                  <a:noFill/>
                </a:ln>
                <a:solidFill>
                  <a:srgbClr val="008000"/>
                </a:solidFill>
                <a:effectLst/>
                <a:latin typeface="HGP創英角ﾎﾟｯﾌﾟ体" panose="040B0A00000000000000" pitchFamily="50" charset="-128"/>
                <a:ea typeface="HGP創英角ﾎﾟｯﾌﾟ体" panose="040B0A00000000000000" pitchFamily="50" charset="-128"/>
              </a:rPr>
              <a:t>力”</a:t>
            </a:r>
          </a:p>
          <a:p>
            <a:pPr algn="ctr" fontAlgn="base">
              <a:spcBef>
                <a:spcPct val="0"/>
              </a:spcBef>
              <a:spcAft>
                <a:spcPct val="0"/>
              </a:spcAft>
            </a:pPr>
            <a:r>
              <a:rPr kumimoji="1" lang="ja-JP" altLang="en-US" sz="2400" b="0" i="0" u="none" strike="noStrike" cap="none" normalizeH="0" baseline="0" dirty="0">
                <a:ln>
                  <a:noFill/>
                </a:ln>
                <a:solidFill>
                  <a:schemeClr val="tx1"/>
                </a:solidFill>
                <a:effectLst/>
                <a:latin typeface="HGP創英角ﾎﾟｯﾌﾟ体" panose="040B0A00000000000000" pitchFamily="50" charset="-128"/>
                <a:ea typeface="HGP創英角ﾎﾟｯﾌﾟ体" panose="040B0A00000000000000" pitchFamily="50" charset="-128"/>
              </a:rPr>
              <a:t>が重要</a:t>
            </a:r>
          </a:p>
        </p:txBody>
      </p:sp>
      <p:sp>
        <p:nvSpPr>
          <p:cNvPr id="2" name="タイトル 1"/>
          <p:cNvSpPr>
            <a:spLocks noGrp="1"/>
          </p:cNvSpPr>
          <p:nvPr>
            <p:ph type="title"/>
          </p:nvPr>
        </p:nvSpPr>
        <p:spPr>
          <a:xfrm>
            <a:off x="432001" y="108000"/>
            <a:ext cx="7560001" cy="576000"/>
          </a:xfrm>
        </p:spPr>
        <p:txBody>
          <a:bodyPr/>
          <a:lstStyle/>
          <a:p>
            <a:r>
              <a:rPr lang="ja-JP" altLang="en-US" dirty="0">
                <a:latin typeface="+mj-ea"/>
              </a:rPr>
              <a:t>教訓の</a:t>
            </a:r>
            <a:r>
              <a:rPr lang="ja-JP" altLang="en-US" b="1" dirty="0">
                <a:solidFill>
                  <a:srgbClr val="FFC000"/>
                </a:solidFill>
                <a:latin typeface="+mj-ea"/>
              </a:rPr>
              <a:t>作成</a:t>
            </a:r>
            <a:r>
              <a:rPr lang="ja-JP" altLang="en-US" dirty="0">
                <a:latin typeface="+mj-ea"/>
              </a:rPr>
              <a:t>と</a:t>
            </a:r>
            <a:r>
              <a:rPr lang="ja-JP" altLang="en-US" b="1" dirty="0">
                <a:solidFill>
                  <a:srgbClr val="3333FF"/>
                </a:solidFill>
                <a:latin typeface="+mj-ea"/>
              </a:rPr>
              <a:t>活用</a:t>
            </a:r>
            <a:r>
              <a:rPr lang="ja-JP" altLang="en-US" dirty="0">
                <a:latin typeface="+mj-ea"/>
              </a:rPr>
              <a:t>の流れ</a:t>
            </a:r>
            <a:endParaRPr kumimoji="1" lang="ja-JP" altLang="en-US" dirty="0">
              <a:solidFill>
                <a:srgbClr val="0000FF"/>
              </a:solidFill>
              <a:latin typeface="+mj-ea"/>
            </a:endParaRPr>
          </a:p>
        </p:txBody>
      </p:sp>
    </p:spTree>
    <p:extLst>
      <p:ext uri="{BB962C8B-B14F-4D97-AF65-F5344CB8AC3E}">
        <p14:creationId xmlns:p14="http://schemas.microsoft.com/office/powerpoint/2010/main" val="31308841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 calcmode="lin" valueType="num">
                                      <p:cBhvr additive="base">
                                        <p:cTn id="10" dur="500" fill="hold"/>
                                        <p:tgtEl>
                                          <p:spTgt spid="51"/>
                                        </p:tgtEl>
                                        <p:attrNameLst>
                                          <p:attrName>ppt_x</p:attrName>
                                        </p:attrNameLst>
                                      </p:cBhvr>
                                      <p:tavLst>
                                        <p:tav tm="0">
                                          <p:val>
                                            <p:strVal val="#ppt_x"/>
                                          </p:val>
                                        </p:tav>
                                        <p:tav tm="100000">
                                          <p:val>
                                            <p:strVal val="#ppt_x"/>
                                          </p:val>
                                        </p:tav>
                                      </p:tavLst>
                                    </p:anim>
                                    <p:anim calcmode="lin" valueType="num">
                                      <p:cBhvr additive="base">
                                        <p:cTn id="1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fill="hold"/>
                                        <p:tgtEl>
                                          <p:spTgt spid="45"/>
                                        </p:tgtEl>
                                        <p:attrNameLst>
                                          <p:attrName>ppt_x</p:attrName>
                                        </p:attrNameLst>
                                      </p:cBhvr>
                                      <p:tavLst>
                                        <p:tav tm="0">
                                          <p:val>
                                            <p:strVal val="#ppt_x"/>
                                          </p:val>
                                        </p:tav>
                                        <p:tav tm="100000">
                                          <p:val>
                                            <p:strVal val="#ppt_x"/>
                                          </p:val>
                                        </p:tav>
                                      </p:tavLst>
                                    </p:anim>
                                    <p:anim calcmode="lin" valueType="num">
                                      <p:cBhvr additive="base">
                                        <p:cTn id="21" dur="500" fill="hold"/>
                                        <p:tgtEl>
                                          <p:spTgt spid="45"/>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P spid="11" grpId="0" animBg="1"/>
      <p:bldP spid="45" grpId="0" animBg="1"/>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bwMode="auto">
          <a:xfrm>
            <a:off x="1352600" y="1268760"/>
            <a:ext cx="1800000" cy="396000"/>
          </a:xfrm>
          <a:prstGeom prst="rect">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障害内容</a:t>
            </a:r>
          </a:p>
        </p:txBody>
      </p:sp>
      <p:sp>
        <p:nvSpPr>
          <p:cNvPr id="7" name="正方形/長方形 6"/>
          <p:cNvSpPr/>
          <p:nvPr/>
        </p:nvSpPr>
        <p:spPr bwMode="auto">
          <a:xfrm>
            <a:off x="1352600" y="2708760"/>
            <a:ext cx="1800000" cy="792000"/>
          </a:xfrm>
          <a:prstGeom prst="rect">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400" dirty="0">
                <a:latin typeface="HGP創英角ｺﾞｼｯｸUB" pitchFamily="50" charset="-128"/>
                <a:ea typeface="HGP創英角ｺﾞｼｯｸUB" pitchFamily="50" charset="-128"/>
              </a:rPr>
              <a:t>・</a:t>
            </a:r>
            <a:r>
              <a:rPr lang="en-US" altLang="ja-JP" sz="2400" dirty="0">
                <a:latin typeface="HGP創英角ｺﾞｼｯｸUB" pitchFamily="50" charset="-128"/>
                <a:ea typeface="HGP創英角ｺﾞｼｯｸUB" pitchFamily="50" charset="-128"/>
              </a:rPr>
              <a:t>(</a:t>
            </a:r>
            <a:r>
              <a:rPr lang="ja-JP" altLang="en-US" sz="2400" dirty="0">
                <a:latin typeface="HGP創英角ｺﾞｼｯｸUB" pitchFamily="50" charset="-128"/>
                <a:ea typeface="HGP創英角ｺﾞｼｯｸUB" pitchFamily="50" charset="-128"/>
              </a:rPr>
              <a:t>根本</a:t>
            </a:r>
            <a:r>
              <a:rPr lang="en-US" altLang="ja-JP" sz="2400" dirty="0">
                <a:latin typeface="HGP創英角ｺﾞｼｯｸUB" pitchFamily="50" charset="-128"/>
                <a:ea typeface="HGP創英角ｺﾞｼｯｸUB" pitchFamily="50" charset="-128"/>
              </a:rPr>
              <a:t>)</a:t>
            </a:r>
            <a:r>
              <a:rPr lang="ja-JP" altLang="en-US" sz="2400" dirty="0">
                <a:latin typeface="HGP創英角ｺﾞｼｯｸUB" pitchFamily="50" charset="-128"/>
                <a:ea typeface="HGP創英角ｺﾞｼｯｸUB" pitchFamily="50" charset="-128"/>
              </a:rPr>
              <a:t>原因</a:t>
            </a:r>
            <a:endParaRPr lang="en-US" altLang="ja-JP" sz="2400" dirty="0">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・再発防止策</a:t>
            </a:r>
          </a:p>
        </p:txBody>
      </p:sp>
      <p:sp>
        <p:nvSpPr>
          <p:cNvPr id="9" name="正方形/長方形 8"/>
          <p:cNvSpPr/>
          <p:nvPr/>
        </p:nvSpPr>
        <p:spPr bwMode="auto">
          <a:xfrm>
            <a:off x="3872600" y="2429872"/>
            <a:ext cx="1800000" cy="396000"/>
          </a:xfrm>
          <a:prstGeom prst="rect">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教訓</a:t>
            </a:r>
            <a:r>
              <a:rPr kumimoji="1" lang="en-US" altLang="ja-JP"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a:t>
            </a: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形式知</a:t>
            </a:r>
            <a:r>
              <a:rPr kumimoji="1" lang="en-US" altLang="ja-JP"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a:t>
            </a:r>
            <a:endPar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endParaRPr>
          </a:p>
        </p:txBody>
      </p:sp>
      <p:sp>
        <p:nvSpPr>
          <p:cNvPr id="10" name="正方形/長方形 9"/>
          <p:cNvSpPr/>
          <p:nvPr/>
        </p:nvSpPr>
        <p:spPr bwMode="auto">
          <a:xfrm>
            <a:off x="3872600" y="3869872"/>
            <a:ext cx="1800000" cy="396000"/>
          </a:xfrm>
          <a:prstGeom prst="rect">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教訓</a:t>
            </a:r>
            <a:r>
              <a:rPr kumimoji="1" lang="en-US" altLang="ja-JP"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a:t>
            </a: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社会智</a:t>
            </a:r>
            <a:r>
              <a:rPr kumimoji="1" lang="en-US" altLang="ja-JP"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a:t>
            </a:r>
            <a:endPar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endParaRPr>
          </a:p>
        </p:txBody>
      </p:sp>
      <p:cxnSp>
        <p:nvCxnSpPr>
          <p:cNvPr id="12" name="直線矢印コネクタ 11"/>
          <p:cNvCxnSpPr>
            <a:stCxn id="6" idx="2"/>
            <a:endCxn id="7" idx="0"/>
          </p:cNvCxnSpPr>
          <p:nvPr/>
        </p:nvCxnSpPr>
        <p:spPr bwMode="auto">
          <a:xfrm>
            <a:off x="2252600" y="1664760"/>
            <a:ext cx="0" cy="1044000"/>
          </a:xfrm>
          <a:prstGeom prst="straightConnector1">
            <a:avLst/>
          </a:prstGeom>
          <a:solidFill>
            <a:srgbClr val="FFFFFF"/>
          </a:solidFill>
          <a:ln w="381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線矢印コネクタ 13"/>
          <p:cNvCxnSpPr>
            <a:stCxn id="9" idx="2"/>
            <a:endCxn id="10" idx="0"/>
          </p:cNvCxnSpPr>
          <p:nvPr/>
        </p:nvCxnSpPr>
        <p:spPr bwMode="auto">
          <a:xfrm>
            <a:off x="4772600" y="2825872"/>
            <a:ext cx="0" cy="1044000"/>
          </a:xfrm>
          <a:prstGeom prst="straightConnector1">
            <a:avLst/>
          </a:prstGeom>
          <a:solidFill>
            <a:srgbClr val="FFFFFF"/>
          </a:solidFill>
          <a:ln w="381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線矢印コネクタ 14"/>
          <p:cNvCxnSpPr>
            <a:stCxn id="7" idx="3"/>
            <a:endCxn id="9" idx="1"/>
          </p:cNvCxnSpPr>
          <p:nvPr/>
        </p:nvCxnSpPr>
        <p:spPr bwMode="auto">
          <a:xfrm flipV="1">
            <a:off x="3152600" y="2627872"/>
            <a:ext cx="720000" cy="476888"/>
          </a:xfrm>
          <a:prstGeom prst="straightConnector1">
            <a:avLst/>
          </a:prstGeom>
          <a:solidFill>
            <a:srgbClr val="FFFFFF"/>
          </a:solidFill>
          <a:ln w="381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テキスト ボックス 20"/>
          <p:cNvSpPr txBox="1"/>
          <p:nvPr/>
        </p:nvSpPr>
        <p:spPr>
          <a:xfrm>
            <a:off x="1856600" y="1916760"/>
            <a:ext cx="800219" cy="461665"/>
          </a:xfrm>
          <a:prstGeom prst="rect">
            <a:avLst/>
          </a:prstGeom>
          <a:noFill/>
        </p:spPr>
        <p:txBody>
          <a:bodyPr wrap="none" rtlCol="0">
            <a:spAutoFit/>
          </a:bodyPr>
          <a:lstStyle/>
          <a:p>
            <a:r>
              <a:rPr kumimoji="1" lang="ja-JP" altLang="en-US" sz="2400" dirty="0">
                <a:solidFill>
                  <a:srgbClr val="0000FF"/>
                </a:solidFill>
                <a:latin typeface="HGP創英角ﾎﾟｯﾌﾟ体" pitchFamily="50" charset="-128"/>
                <a:ea typeface="HGP創英角ﾎﾟｯﾌﾟ体" pitchFamily="50" charset="-128"/>
              </a:rPr>
              <a:t>分析</a:t>
            </a:r>
          </a:p>
        </p:txBody>
      </p:sp>
      <p:sp>
        <p:nvSpPr>
          <p:cNvPr id="23" name="テキスト ボックス 22"/>
          <p:cNvSpPr txBox="1"/>
          <p:nvPr/>
        </p:nvSpPr>
        <p:spPr>
          <a:xfrm>
            <a:off x="4217408" y="3050880"/>
            <a:ext cx="1107996" cy="461665"/>
          </a:xfrm>
          <a:prstGeom prst="rect">
            <a:avLst/>
          </a:prstGeom>
          <a:noFill/>
        </p:spPr>
        <p:txBody>
          <a:bodyPr wrap="none" rtlCol="0">
            <a:spAutoFit/>
          </a:bodyPr>
          <a:lstStyle/>
          <a:p>
            <a:r>
              <a:rPr lang="ja-JP" altLang="en-US" sz="2400" dirty="0">
                <a:solidFill>
                  <a:srgbClr val="0000FF"/>
                </a:solidFill>
                <a:latin typeface="HGP創英角ﾎﾟｯﾌﾟ体" pitchFamily="50" charset="-128"/>
                <a:ea typeface="HGP創英角ﾎﾟｯﾌﾟ体" pitchFamily="50" charset="-128"/>
              </a:rPr>
              <a:t>普遍化</a:t>
            </a:r>
            <a:endParaRPr kumimoji="1" lang="ja-JP" altLang="en-US" sz="2400" dirty="0">
              <a:solidFill>
                <a:srgbClr val="0000FF"/>
              </a:solidFill>
              <a:latin typeface="HGP創英角ﾎﾟｯﾌﾟ体" pitchFamily="50" charset="-128"/>
              <a:ea typeface="HGP創英角ﾎﾟｯﾌﾟ体" pitchFamily="50" charset="-128"/>
            </a:endParaRPr>
          </a:p>
        </p:txBody>
      </p:sp>
      <p:sp>
        <p:nvSpPr>
          <p:cNvPr id="25" name="左カーブ矢印 24"/>
          <p:cNvSpPr/>
          <p:nvPr/>
        </p:nvSpPr>
        <p:spPr bwMode="auto">
          <a:xfrm flipH="1" flipV="1">
            <a:off x="1532600" y="1880888"/>
            <a:ext cx="432000" cy="540000"/>
          </a:xfrm>
          <a:prstGeom prst="curvedLeftArrow">
            <a:avLst>
              <a:gd name="adj1" fmla="val 25000"/>
              <a:gd name="adj2" fmla="val 50000"/>
              <a:gd name="adj3" fmla="val 25000"/>
            </a:avLst>
          </a:prstGeom>
          <a:solidFill>
            <a:schemeClr val="accent1">
              <a:lumMod val="90000"/>
            </a:scheme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27" name="直線矢印コネクタ 26"/>
          <p:cNvCxnSpPr>
            <a:stCxn id="6" idx="2"/>
            <a:endCxn id="9" idx="1"/>
          </p:cNvCxnSpPr>
          <p:nvPr/>
        </p:nvCxnSpPr>
        <p:spPr bwMode="auto">
          <a:xfrm>
            <a:off x="2252600" y="1664760"/>
            <a:ext cx="1620000" cy="963112"/>
          </a:xfrm>
          <a:prstGeom prst="straightConnector1">
            <a:avLst/>
          </a:prstGeom>
          <a:solidFill>
            <a:srgbClr val="FFFFFF"/>
          </a:solidFill>
          <a:ln w="381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テキスト ボックス 21"/>
          <p:cNvSpPr txBox="1"/>
          <p:nvPr/>
        </p:nvSpPr>
        <p:spPr>
          <a:xfrm>
            <a:off x="2792760" y="1815207"/>
            <a:ext cx="2185214" cy="461665"/>
          </a:xfrm>
          <a:prstGeom prst="rect">
            <a:avLst/>
          </a:prstGeom>
          <a:noFill/>
        </p:spPr>
        <p:txBody>
          <a:bodyPr vert="horz" wrap="none" rtlCol="0" anchor="ctr" anchorCtr="0">
            <a:spAutoFit/>
          </a:bodyPr>
          <a:lstStyle/>
          <a:p>
            <a:r>
              <a:rPr kumimoji="1" lang="ja-JP" altLang="en-US" sz="2400" dirty="0">
                <a:solidFill>
                  <a:srgbClr val="0000FF"/>
                </a:solidFill>
                <a:latin typeface="HGP創英角ﾎﾟｯﾌﾟ体" pitchFamily="50" charset="-128"/>
                <a:ea typeface="HGP創英角ﾎﾟｯﾌﾟ体" pitchFamily="50" charset="-128"/>
              </a:rPr>
              <a:t>一般化・抽象化</a:t>
            </a:r>
          </a:p>
        </p:txBody>
      </p:sp>
      <p:sp>
        <p:nvSpPr>
          <p:cNvPr id="30" name="右大かっこ 29"/>
          <p:cNvSpPr/>
          <p:nvPr/>
        </p:nvSpPr>
        <p:spPr bwMode="auto">
          <a:xfrm>
            <a:off x="3476600" y="2276760"/>
            <a:ext cx="72008" cy="720080"/>
          </a:xfrm>
          <a:prstGeom prst="rightBracke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a:ln>
                <a:noFill/>
              </a:ln>
              <a:solidFill>
                <a:srgbClr val="003399"/>
              </a:solidFill>
              <a:effectLst/>
              <a:latin typeface="ＭＳ Ｐゴシック" pitchFamily="50" charset="-128"/>
              <a:ea typeface="ＭＳ Ｐゴシック" pitchFamily="50" charset="-128"/>
            </a:endParaRPr>
          </a:p>
        </p:txBody>
      </p:sp>
      <p:sp>
        <p:nvSpPr>
          <p:cNvPr id="31" name="テキスト ボックス 30"/>
          <p:cNvSpPr txBox="1"/>
          <p:nvPr/>
        </p:nvSpPr>
        <p:spPr>
          <a:xfrm>
            <a:off x="1591483" y="4653136"/>
            <a:ext cx="3262432" cy="461665"/>
          </a:xfrm>
          <a:prstGeom prst="rect">
            <a:avLst/>
          </a:prstGeom>
          <a:noFill/>
        </p:spPr>
        <p:txBody>
          <a:bodyPr wrap="none" rtlCol="0">
            <a:spAutoFit/>
          </a:bodyPr>
          <a:lstStyle/>
          <a:p>
            <a:r>
              <a:rPr kumimoji="1" lang="ja-JP" altLang="en-US" sz="2400" dirty="0">
                <a:latin typeface="メイリオ" pitchFamily="50" charset="-128"/>
                <a:ea typeface="メイリオ" pitchFamily="50" charset="-128"/>
              </a:rPr>
              <a:t>「なぜなぜ分析」中心</a:t>
            </a:r>
          </a:p>
        </p:txBody>
      </p:sp>
      <p:cxnSp>
        <p:nvCxnSpPr>
          <p:cNvPr id="33" name="曲線コネクタ 32"/>
          <p:cNvCxnSpPr>
            <a:stCxn id="31" idx="0"/>
            <a:endCxn id="21" idx="3"/>
          </p:cNvCxnSpPr>
          <p:nvPr/>
        </p:nvCxnSpPr>
        <p:spPr bwMode="auto">
          <a:xfrm rot="16200000" flipV="1">
            <a:off x="1686988" y="3117425"/>
            <a:ext cx="2505543" cy="565880"/>
          </a:xfrm>
          <a:prstGeom prst="curvedConnector2">
            <a:avLst/>
          </a:prstGeom>
          <a:solidFill>
            <a:srgbClr val="FFFFFF"/>
          </a:solidFill>
          <a:ln w="12700"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テキスト ボックス 4"/>
          <p:cNvSpPr txBox="1"/>
          <p:nvPr/>
        </p:nvSpPr>
        <p:spPr>
          <a:xfrm>
            <a:off x="1507511" y="3639039"/>
            <a:ext cx="1438214" cy="461665"/>
          </a:xfrm>
          <a:prstGeom prst="rect">
            <a:avLst/>
          </a:prstGeom>
          <a:noFill/>
        </p:spPr>
        <p:txBody>
          <a:bodyPr wrap="none" rtlCol="0">
            <a:spAutoFit/>
          </a:bodyPr>
          <a:lstStyle/>
          <a:p>
            <a:r>
              <a:rPr kumimoji="1" lang="en-US" altLang="ja-JP" sz="2400" dirty="0">
                <a:solidFill>
                  <a:schemeClr val="bg2"/>
                </a:solidFill>
                <a:latin typeface="HGP創英角ｺﾞｼｯｸUB" panose="020B0900000000000000" pitchFamily="50" charset="-128"/>
                <a:ea typeface="HGP創英角ｺﾞｼｯｸUB" panose="020B0900000000000000" pitchFamily="50" charset="-128"/>
              </a:rPr>
              <a:t>(</a:t>
            </a:r>
            <a:r>
              <a:rPr kumimoji="1" lang="ja-JP" altLang="en-US" sz="2400" dirty="0">
                <a:solidFill>
                  <a:schemeClr val="bg2"/>
                </a:solidFill>
                <a:latin typeface="HGP創英角ｺﾞｼｯｸUB" panose="020B0900000000000000" pitchFamily="50" charset="-128"/>
                <a:ea typeface="HGP創英角ｺﾞｼｯｸUB" panose="020B0900000000000000" pitchFamily="50" charset="-128"/>
              </a:rPr>
              <a:t>暗黙知</a:t>
            </a:r>
            <a:r>
              <a:rPr kumimoji="1" lang="en-US" altLang="ja-JP" sz="2400" dirty="0">
                <a:solidFill>
                  <a:schemeClr val="bg2"/>
                </a:solidFill>
                <a:latin typeface="HGP創英角ｺﾞｼｯｸUB" panose="020B0900000000000000" pitchFamily="50" charset="-128"/>
                <a:ea typeface="HGP創英角ｺﾞｼｯｸUB" panose="020B0900000000000000" pitchFamily="50" charset="-128"/>
              </a:rPr>
              <a:t>)</a:t>
            </a:r>
            <a:endParaRPr kumimoji="1" lang="ja-JP" altLang="en-US" sz="2400" dirty="0">
              <a:solidFill>
                <a:schemeClr val="bg2"/>
              </a:solidFill>
              <a:latin typeface="HGP創英角ｺﾞｼｯｸUB" panose="020B0900000000000000" pitchFamily="50" charset="-128"/>
              <a:ea typeface="HGP創英角ｺﾞｼｯｸUB" panose="020B0900000000000000" pitchFamily="50" charset="-128"/>
            </a:endParaRPr>
          </a:p>
        </p:txBody>
      </p:sp>
      <p:sp>
        <p:nvSpPr>
          <p:cNvPr id="2" name="タイトル 1"/>
          <p:cNvSpPr>
            <a:spLocks noGrp="1"/>
          </p:cNvSpPr>
          <p:nvPr>
            <p:ph type="title"/>
          </p:nvPr>
        </p:nvSpPr>
        <p:spPr>
          <a:xfrm>
            <a:off x="432001" y="108000"/>
            <a:ext cx="7560001" cy="576000"/>
          </a:xfrm>
        </p:spPr>
        <p:txBody>
          <a:bodyPr/>
          <a:lstStyle/>
          <a:p>
            <a:r>
              <a:rPr kumimoji="1" lang="ja-JP" altLang="en-US" dirty="0">
                <a:latin typeface="+mj-ea"/>
              </a:rPr>
              <a:t>障害事例の教訓化過程のモデル</a:t>
            </a:r>
          </a:p>
        </p:txBody>
      </p:sp>
      <p:grpSp>
        <p:nvGrpSpPr>
          <p:cNvPr id="8" name="グループ化 7"/>
          <p:cNvGrpSpPr/>
          <p:nvPr/>
        </p:nvGrpSpPr>
        <p:grpSpPr>
          <a:xfrm>
            <a:off x="6249384" y="4608400"/>
            <a:ext cx="2160000" cy="1340880"/>
            <a:chOff x="6177136" y="4034801"/>
            <a:chExt cx="2160000" cy="1340880"/>
          </a:xfrm>
        </p:grpSpPr>
        <p:sp>
          <p:nvSpPr>
            <p:cNvPr id="26" name="正方形/長方形 25"/>
            <p:cNvSpPr/>
            <p:nvPr/>
          </p:nvSpPr>
          <p:spPr bwMode="auto">
            <a:xfrm>
              <a:off x="6177136" y="4034801"/>
              <a:ext cx="2160000" cy="1080000"/>
            </a:xfrm>
            <a:prstGeom prst="rect">
              <a:avLst/>
            </a:prstGeom>
            <a:solidFill>
              <a:schemeClr val="accent2">
                <a:alpha val="50000"/>
              </a:schemeClr>
            </a:solidFill>
            <a:ln w="9525" cap="flat" cmpd="sng" algn="ctr">
              <a:solidFill>
                <a:srgbClr val="808080"/>
              </a:solidFill>
              <a:prstDash val="solid"/>
              <a:round/>
              <a:headEnd type="none" w="med" len="med"/>
              <a:tailEnd type="none" w="med" len="med"/>
            </a:ln>
            <a:effectLst/>
          </p:spPr>
          <p:txBody>
            <a:bodyPr vert="horz" wrap="non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教訓</a:t>
              </a:r>
            </a:p>
          </p:txBody>
        </p:sp>
        <p:sp>
          <p:nvSpPr>
            <p:cNvPr id="28" name="フローチャート : 手操作入力 27"/>
            <p:cNvSpPr/>
            <p:nvPr/>
          </p:nvSpPr>
          <p:spPr bwMode="auto">
            <a:xfrm>
              <a:off x="6177136" y="4943681"/>
              <a:ext cx="1368000" cy="432000"/>
            </a:xfrm>
            <a:prstGeom prst="flowChartManualInput">
              <a:avLst/>
            </a:prstGeom>
            <a:solidFill>
              <a:srgbClr val="CCFFFF">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00206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コンテキスト</a:t>
              </a:r>
            </a:p>
          </p:txBody>
        </p:sp>
        <p:sp>
          <p:nvSpPr>
            <p:cNvPr id="29" name="テキスト ボックス 28"/>
            <p:cNvSpPr txBox="1"/>
            <p:nvPr/>
          </p:nvSpPr>
          <p:spPr>
            <a:xfrm>
              <a:off x="6210000" y="4428000"/>
              <a:ext cx="1440000" cy="648000"/>
            </a:xfrm>
            <a:prstGeom prst="rect">
              <a:avLst/>
            </a:prstGeom>
            <a:noFill/>
            <a:ln w="57150">
              <a:solidFill>
                <a:srgbClr val="FF0000">
                  <a:alpha val="69804"/>
                </a:srgbClr>
              </a:solidFill>
              <a:prstDash val="sysDot"/>
            </a:ln>
          </p:spPr>
          <p:txBody>
            <a:bodyPr wrap="square" rtlCol="0">
              <a:spAutoFit/>
            </a:bodyPr>
            <a:lstStyle/>
            <a:p>
              <a:r>
                <a:rPr kumimoji="1" lang="ja-JP" altLang="en-US" sz="2400" dirty="0">
                  <a:solidFill>
                    <a:srgbClr val="FF0000"/>
                  </a:solidFill>
                  <a:latin typeface="HGP創英角ｺﾞｼｯｸUB" panose="020B0900000000000000" pitchFamily="50" charset="-128"/>
                  <a:ea typeface="HGP創英角ｺﾞｼｯｸUB" panose="020B0900000000000000" pitchFamily="50" charset="-128"/>
                </a:rPr>
                <a:t>★本質</a:t>
              </a:r>
            </a:p>
          </p:txBody>
        </p:sp>
        <p:sp>
          <p:nvSpPr>
            <p:cNvPr id="4" name="角丸四角形 3"/>
            <p:cNvSpPr/>
            <p:nvPr/>
          </p:nvSpPr>
          <p:spPr bwMode="auto">
            <a:xfrm>
              <a:off x="7473136" y="4509168"/>
              <a:ext cx="864000" cy="432000"/>
            </a:xfrm>
            <a:prstGeom prst="roundRect">
              <a:avLst/>
            </a:prstGeom>
            <a:solidFill>
              <a:srgbClr val="FFCC66">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rgbClr val="0000FF"/>
                  </a:solidFill>
                  <a:effectLst/>
                  <a:latin typeface="HGP創英角ｺﾞｼｯｸUB" panose="020B0900000000000000" pitchFamily="50" charset="-128"/>
                  <a:ea typeface="HGP創英角ｺﾞｼｯｸUB" panose="020B0900000000000000" pitchFamily="50" charset="-128"/>
                </a:rPr>
                <a:t>対策</a:t>
              </a:r>
            </a:p>
          </p:txBody>
        </p:sp>
      </p:grpSp>
      <p:cxnSp>
        <p:nvCxnSpPr>
          <p:cNvPr id="13" name="曲線コネクタ 12"/>
          <p:cNvCxnSpPr>
            <a:stCxn id="10" idx="3"/>
            <a:endCxn id="26" idx="0"/>
          </p:cNvCxnSpPr>
          <p:nvPr/>
        </p:nvCxnSpPr>
        <p:spPr bwMode="auto">
          <a:xfrm>
            <a:off x="5672600" y="4067872"/>
            <a:ext cx="1656784" cy="540528"/>
          </a:xfrm>
          <a:prstGeom prst="curvedConnector2">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円/楕円 12">
            <a:extLst>
              <a:ext uri="{FF2B5EF4-FFF2-40B4-BE49-F238E27FC236}">
                <a16:creationId xmlns:a16="http://schemas.microsoft.com/office/drawing/2014/main" id="{F0131489-C74B-8CD9-B45A-042835B8C753}"/>
              </a:ext>
            </a:extLst>
          </p:cNvPr>
          <p:cNvSpPr/>
          <p:nvPr/>
        </p:nvSpPr>
        <p:spPr bwMode="auto">
          <a:xfrm>
            <a:off x="360000" y="36000"/>
            <a:ext cx="3960000" cy="720000"/>
          </a:xfrm>
          <a:prstGeom prst="ellipse">
            <a:avLst/>
          </a:prstGeom>
          <a:noFill/>
          <a:ln w="57150" cap="flat" cmpd="sng" algn="ctr">
            <a:solidFill>
              <a:srgbClr val="FFC000"/>
            </a:solidFill>
            <a:prstDash val="lgDashDotDot"/>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1" name="円形吹き出し 50">
            <a:extLst>
              <a:ext uri="{FF2B5EF4-FFF2-40B4-BE49-F238E27FC236}">
                <a16:creationId xmlns:a16="http://schemas.microsoft.com/office/drawing/2014/main" id="{D078E8B1-D23D-37AB-797A-84C3B007CC84}"/>
              </a:ext>
            </a:extLst>
          </p:cNvPr>
          <p:cNvSpPr>
            <a:spLocks/>
          </p:cNvSpPr>
          <p:nvPr/>
        </p:nvSpPr>
        <p:spPr bwMode="auto">
          <a:xfrm>
            <a:off x="7200000" y="1440000"/>
            <a:ext cx="2160000" cy="1440000"/>
          </a:xfrm>
          <a:prstGeom prst="wedgeEllipseCallout">
            <a:avLst>
              <a:gd name="adj1" fmla="val -122570"/>
              <a:gd name="adj2" fmla="val -4300"/>
            </a:avLst>
          </a:prstGeom>
          <a:noFill/>
          <a:ln w="9525"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ja-JP" altLang="en-US" sz="2800" u="sng" dirty="0">
                <a:solidFill>
                  <a:srgbClr val="008000"/>
                </a:solidFill>
                <a:latin typeface="HGP創英角ﾎﾟｯﾌﾟ体" panose="040B0A00000000000000" pitchFamily="50" charset="-128"/>
                <a:ea typeface="HGP創英角ﾎﾟｯﾌﾟ体" panose="040B0A00000000000000" pitchFamily="50" charset="-128"/>
              </a:rPr>
              <a:t>“分析力”</a:t>
            </a:r>
          </a:p>
          <a:p>
            <a:pPr algn="ctr" fontAlgn="base">
              <a:spcBef>
                <a:spcPct val="0"/>
              </a:spcBef>
              <a:spcAft>
                <a:spcPct val="0"/>
              </a:spcAft>
            </a:pPr>
            <a:r>
              <a:rPr lang="ja-JP" altLang="en-US" sz="2800" u="sng" dirty="0">
                <a:solidFill>
                  <a:srgbClr val="008000"/>
                </a:solidFill>
                <a:latin typeface="HGP創英角ﾎﾟｯﾌﾟ体" panose="040B0A00000000000000" pitchFamily="50" charset="-128"/>
                <a:ea typeface="HGP創英角ﾎﾟｯﾌﾟ体" panose="040B0A00000000000000" pitchFamily="50" charset="-128"/>
              </a:rPr>
              <a:t>“抽象</a:t>
            </a:r>
            <a:r>
              <a:rPr kumimoji="1" lang="ja-JP" altLang="en-US" sz="2800" b="0" i="0" u="sng" strike="noStrike" cap="none" normalizeH="0" baseline="0" dirty="0">
                <a:ln>
                  <a:noFill/>
                </a:ln>
                <a:solidFill>
                  <a:srgbClr val="008000"/>
                </a:solidFill>
                <a:effectLst/>
                <a:latin typeface="HGP創英角ﾎﾟｯﾌﾟ体" panose="040B0A00000000000000" pitchFamily="50" charset="-128"/>
                <a:ea typeface="HGP創英角ﾎﾟｯﾌﾟ体" panose="040B0A00000000000000" pitchFamily="50" charset="-128"/>
              </a:rPr>
              <a:t>力”</a:t>
            </a:r>
          </a:p>
          <a:p>
            <a:pPr algn="ctr" fontAlgn="base">
              <a:spcBef>
                <a:spcPct val="0"/>
              </a:spcBef>
              <a:spcAft>
                <a:spcPct val="0"/>
              </a:spcAft>
            </a:pPr>
            <a:r>
              <a:rPr kumimoji="1" lang="ja-JP" altLang="en-US" sz="2800" b="0" i="0" u="none" strike="noStrike" cap="none" normalizeH="0" baseline="0" dirty="0">
                <a:ln>
                  <a:noFill/>
                </a:ln>
                <a:solidFill>
                  <a:schemeClr val="tx1"/>
                </a:solidFill>
                <a:effectLst/>
                <a:latin typeface="HGP創英角ﾎﾟｯﾌﾟ体" panose="040B0A00000000000000" pitchFamily="50" charset="-128"/>
                <a:ea typeface="HGP創英角ﾎﾟｯﾌﾟ体" panose="040B0A00000000000000" pitchFamily="50" charset="-128"/>
              </a:rPr>
              <a:t>が重要</a:t>
            </a:r>
          </a:p>
        </p:txBody>
      </p:sp>
    </p:spTree>
    <p:extLst>
      <p:ext uri="{BB962C8B-B14F-4D97-AF65-F5344CB8AC3E}">
        <p14:creationId xmlns:p14="http://schemas.microsoft.com/office/powerpoint/2010/main" val="42628104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2001" y="108000"/>
            <a:ext cx="7560001" cy="576000"/>
          </a:xfrm>
        </p:spPr>
        <p:txBody>
          <a:bodyPr/>
          <a:lstStyle/>
          <a:p>
            <a:r>
              <a:rPr lang="ja-JP" altLang="en-US" dirty="0">
                <a:latin typeface="+mj-ea"/>
              </a:rPr>
              <a:t>教訓の活用過程のモデル</a:t>
            </a:r>
            <a:endParaRPr kumimoji="1" lang="ja-JP" altLang="en-US" dirty="0">
              <a:latin typeface="+mj-ea"/>
            </a:endParaRPr>
          </a:p>
        </p:txBody>
      </p:sp>
      <p:grpSp>
        <p:nvGrpSpPr>
          <p:cNvPr id="5" name="グループ化 4"/>
          <p:cNvGrpSpPr/>
          <p:nvPr/>
        </p:nvGrpSpPr>
        <p:grpSpPr>
          <a:xfrm>
            <a:off x="1215790" y="1268760"/>
            <a:ext cx="2160000" cy="1340880"/>
            <a:chOff x="6177136" y="4034801"/>
            <a:chExt cx="2160000" cy="1340880"/>
          </a:xfrm>
        </p:grpSpPr>
        <p:sp>
          <p:nvSpPr>
            <p:cNvPr id="6" name="正方形/長方形 5"/>
            <p:cNvSpPr/>
            <p:nvPr/>
          </p:nvSpPr>
          <p:spPr bwMode="auto">
            <a:xfrm>
              <a:off x="6177136" y="4034801"/>
              <a:ext cx="2160000" cy="1080000"/>
            </a:xfrm>
            <a:prstGeom prst="rect">
              <a:avLst/>
            </a:prstGeom>
            <a:solidFill>
              <a:schemeClr val="accent2">
                <a:alpha val="50000"/>
              </a:schemeClr>
            </a:solidFill>
            <a:ln w="9525" cap="flat" cmpd="sng" algn="ctr">
              <a:solidFill>
                <a:srgbClr val="808080"/>
              </a:solidFill>
              <a:prstDash val="solid"/>
              <a:round/>
              <a:headEnd type="none" w="med" len="med"/>
              <a:tailEnd type="none" w="med" len="med"/>
            </a:ln>
            <a:effectLst/>
          </p:spPr>
          <p:txBody>
            <a:bodyPr vert="horz" wrap="non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教訓</a:t>
              </a:r>
            </a:p>
          </p:txBody>
        </p:sp>
        <p:sp>
          <p:nvSpPr>
            <p:cNvPr id="7" name="フローチャート : 手操作入力 6"/>
            <p:cNvSpPr/>
            <p:nvPr/>
          </p:nvSpPr>
          <p:spPr bwMode="auto">
            <a:xfrm>
              <a:off x="6177136" y="4943681"/>
              <a:ext cx="1368000" cy="432000"/>
            </a:xfrm>
            <a:prstGeom prst="flowChartManualInput">
              <a:avLst/>
            </a:prstGeom>
            <a:solidFill>
              <a:srgbClr val="CCFFFF">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00206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コンテキスト</a:t>
              </a:r>
            </a:p>
          </p:txBody>
        </p:sp>
        <p:sp>
          <p:nvSpPr>
            <p:cNvPr id="8" name="テキスト ボックス 7"/>
            <p:cNvSpPr txBox="1"/>
            <p:nvPr/>
          </p:nvSpPr>
          <p:spPr>
            <a:xfrm>
              <a:off x="6210000" y="4428000"/>
              <a:ext cx="1440000" cy="648000"/>
            </a:xfrm>
            <a:prstGeom prst="rect">
              <a:avLst/>
            </a:prstGeom>
            <a:noFill/>
            <a:ln w="57150">
              <a:solidFill>
                <a:srgbClr val="FF0000">
                  <a:alpha val="69804"/>
                </a:srgbClr>
              </a:solidFill>
              <a:prstDash val="sysDot"/>
            </a:ln>
          </p:spPr>
          <p:txBody>
            <a:bodyPr wrap="square" rtlCol="0">
              <a:spAutoFit/>
            </a:bodyPr>
            <a:lstStyle/>
            <a:p>
              <a:r>
                <a:rPr kumimoji="1" lang="ja-JP" altLang="en-US" sz="2400" dirty="0">
                  <a:solidFill>
                    <a:srgbClr val="FF0000"/>
                  </a:solidFill>
                  <a:latin typeface="HGP創英角ｺﾞｼｯｸUB" panose="020B0900000000000000" pitchFamily="50" charset="-128"/>
                  <a:ea typeface="HGP創英角ｺﾞｼｯｸUB" panose="020B0900000000000000" pitchFamily="50" charset="-128"/>
                </a:rPr>
                <a:t>★本質</a:t>
              </a:r>
            </a:p>
          </p:txBody>
        </p:sp>
        <p:sp>
          <p:nvSpPr>
            <p:cNvPr id="9" name="角丸四角形 8"/>
            <p:cNvSpPr/>
            <p:nvPr/>
          </p:nvSpPr>
          <p:spPr bwMode="auto">
            <a:xfrm>
              <a:off x="7473136" y="4509168"/>
              <a:ext cx="864000" cy="432000"/>
            </a:xfrm>
            <a:prstGeom prst="roundRect">
              <a:avLst/>
            </a:prstGeom>
            <a:solidFill>
              <a:srgbClr val="FFCC66">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rgbClr val="0000FF"/>
                  </a:solidFill>
                  <a:effectLst/>
                  <a:latin typeface="HGP創英角ｺﾞｼｯｸUB" panose="020B0900000000000000" pitchFamily="50" charset="-128"/>
                  <a:ea typeface="HGP創英角ｺﾞｼｯｸUB" panose="020B0900000000000000" pitchFamily="50" charset="-128"/>
                </a:rPr>
                <a:t>対策</a:t>
              </a:r>
            </a:p>
          </p:txBody>
        </p:sp>
      </p:grpSp>
      <p:sp>
        <p:nvSpPr>
          <p:cNvPr id="13" name="正方形/長方形 12"/>
          <p:cNvSpPr/>
          <p:nvPr/>
        </p:nvSpPr>
        <p:spPr bwMode="auto">
          <a:xfrm>
            <a:off x="1217282" y="4796760"/>
            <a:ext cx="2158507" cy="1080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400" dirty="0">
                <a:latin typeface="HGP創英角ｺﾞｼｯｸUB" panose="020B0900000000000000" pitchFamily="50" charset="-128"/>
                <a:ea typeface="HGP創英角ｺﾞｼｯｸUB" panose="020B0900000000000000" pitchFamily="50" charset="-128"/>
              </a:rPr>
              <a:t>自</a:t>
            </a:r>
            <a:r>
              <a:rPr kumimoji="1" lang="ja-JP" altLang="en-US" sz="24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rPr>
              <a:t>システム</a:t>
            </a:r>
            <a:r>
              <a:rPr kumimoji="1" lang="en-US" altLang="ja-JP" sz="24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rPr>
              <a:t>/</a:t>
            </a:r>
            <a:r>
              <a:rPr kumimoji="1" lang="ja-JP" altLang="en-US" sz="24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rPr>
              <a:t>組織</a:t>
            </a:r>
          </a:p>
        </p:txBody>
      </p:sp>
      <p:sp>
        <p:nvSpPr>
          <p:cNvPr id="11" name="フローチャート : 手操作入力 10"/>
          <p:cNvSpPr/>
          <p:nvPr/>
        </p:nvSpPr>
        <p:spPr bwMode="auto">
          <a:xfrm>
            <a:off x="1215790" y="4508760"/>
            <a:ext cx="1368000" cy="432000"/>
          </a:xfrm>
          <a:prstGeom prst="flowChartManualInput">
            <a:avLst/>
          </a:prstGeom>
          <a:solidFill>
            <a:srgbClr val="CCFFFF">
              <a:alpha val="69804"/>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00206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コンテキスト</a:t>
            </a:r>
          </a:p>
        </p:txBody>
      </p:sp>
      <p:sp>
        <p:nvSpPr>
          <p:cNvPr id="10" name="角丸四角形 9"/>
          <p:cNvSpPr/>
          <p:nvPr/>
        </p:nvSpPr>
        <p:spPr bwMode="auto">
          <a:xfrm>
            <a:off x="2511790" y="4940760"/>
            <a:ext cx="864000" cy="432000"/>
          </a:xfrm>
          <a:prstGeom prst="roundRect">
            <a:avLst/>
          </a:prstGeom>
          <a:solidFill>
            <a:srgbClr val="FFCC66">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rgbClr val="0000FF"/>
                </a:solidFill>
                <a:effectLst/>
                <a:latin typeface="HGP創英角ｺﾞｼｯｸUB" pitchFamily="50" charset="-128"/>
                <a:ea typeface="HGP創英角ｺﾞｼｯｸUB" pitchFamily="50" charset="-128"/>
              </a:rPr>
              <a:t>施策</a:t>
            </a:r>
          </a:p>
        </p:txBody>
      </p:sp>
      <p:sp>
        <p:nvSpPr>
          <p:cNvPr id="14" name="フローチャート : 判断 13"/>
          <p:cNvSpPr/>
          <p:nvPr/>
        </p:nvSpPr>
        <p:spPr bwMode="auto">
          <a:xfrm>
            <a:off x="1359790" y="3284760"/>
            <a:ext cx="1080000" cy="648000"/>
          </a:xfrm>
          <a:prstGeom prst="flowChartDecision">
            <a:avLst/>
          </a:prstGeom>
          <a:solidFill>
            <a:srgbClr val="FFFF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整合？</a:t>
            </a:r>
          </a:p>
        </p:txBody>
      </p:sp>
      <p:cxnSp>
        <p:nvCxnSpPr>
          <p:cNvPr id="16" name="直線矢印コネクタ 15"/>
          <p:cNvCxnSpPr>
            <a:stCxn id="7" idx="2"/>
            <a:endCxn id="14" idx="0"/>
          </p:cNvCxnSpPr>
          <p:nvPr/>
        </p:nvCxnSpPr>
        <p:spPr bwMode="auto">
          <a:xfrm>
            <a:off x="1899790" y="2609640"/>
            <a:ext cx="0" cy="675120"/>
          </a:xfrm>
          <a:prstGeom prst="straightConnector1">
            <a:avLst/>
          </a:prstGeom>
          <a:solidFill>
            <a:srgbClr val="FFFFFF"/>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線矢印コネクタ 17"/>
          <p:cNvCxnSpPr>
            <a:stCxn id="11" idx="0"/>
            <a:endCxn id="14" idx="2"/>
          </p:cNvCxnSpPr>
          <p:nvPr/>
        </p:nvCxnSpPr>
        <p:spPr bwMode="auto">
          <a:xfrm flipV="1">
            <a:off x="1899790" y="3932760"/>
            <a:ext cx="0" cy="619200"/>
          </a:xfrm>
          <a:prstGeom prst="straightConnector1">
            <a:avLst/>
          </a:prstGeom>
          <a:solidFill>
            <a:srgbClr val="FFFFFF"/>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下矢印 20"/>
          <p:cNvSpPr/>
          <p:nvPr/>
        </p:nvSpPr>
        <p:spPr bwMode="auto">
          <a:xfrm>
            <a:off x="2763790" y="2168760"/>
            <a:ext cx="360000" cy="2808000"/>
          </a:xfrm>
          <a:prstGeom prst="downArrow">
            <a:avLst>
              <a:gd name="adj1" fmla="val 44837"/>
              <a:gd name="adj2" fmla="val 42256"/>
            </a:avLst>
          </a:prstGeom>
          <a:solidFill>
            <a:schemeClr val="bg1">
              <a:lumMod val="75000"/>
              <a:alpha val="70000"/>
            </a:scheme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22" name="山形 21"/>
          <p:cNvSpPr/>
          <p:nvPr/>
        </p:nvSpPr>
        <p:spPr bwMode="auto">
          <a:xfrm>
            <a:off x="2331790" y="3464760"/>
            <a:ext cx="576000" cy="288000"/>
          </a:xfrm>
          <a:prstGeom prst="chevron">
            <a:avLst/>
          </a:prstGeom>
          <a:solidFill>
            <a:schemeClr val="accent1">
              <a:lumMod val="90000"/>
            </a:schemeClr>
          </a:solidFill>
          <a:ln w="9525" cap="flat" cmpd="sng" algn="ctr">
            <a:solidFill>
              <a:srgbClr val="808080"/>
            </a:solidFill>
            <a:prstDash val="solid"/>
            <a:round/>
            <a:headEnd type="none" w="med" len="med"/>
            <a:tailEnd type="none" w="med" len="med"/>
          </a:ln>
          <a:effectLst/>
        </p:spPr>
        <p:txBody>
          <a:bodyPr vert="eaVert" wrap="none" lIns="90000" tIns="46800" rIns="90000" bIns="4680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ｺﾞｼｯｸE" pitchFamily="50" charset="-128"/>
                <a:ea typeface="HGPｺﾞｼｯｸE" pitchFamily="50" charset="-128"/>
              </a:rPr>
              <a:t>適用</a:t>
            </a:r>
          </a:p>
        </p:txBody>
      </p:sp>
      <p:sp>
        <p:nvSpPr>
          <p:cNvPr id="23" name="テキスト ボックス 22"/>
          <p:cNvSpPr txBox="1"/>
          <p:nvPr/>
        </p:nvSpPr>
        <p:spPr>
          <a:xfrm>
            <a:off x="2079790" y="3140760"/>
            <a:ext cx="548548" cy="369332"/>
          </a:xfrm>
          <a:prstGeom prst="rect">
            <a:avLst/>
          </a:prstGeom>
          <a:noFill/>
        </p:spPr>
        <p:txBody>
          <a:bodyPr wrap="none" rtlCol="0">
            <a:spAutoFit/>
          </a:bodyPr>
          <a:lstStyle/>
          <a:p>
            <a:r>
              <a:rPr kumimoji="1" lang="en-US" altLang="ja-JP" dirty="0"/>
              <a:t>Yes</a:t>
            </a:r>
          </a:p>
        </p:txBody>
      </p:sp>
      <p:sp>
        <p:nvSpPr>
          <p:cNvPr id="24" name="テキスト ボックス 23"/>
          <p:cNvSpPr txBox="1"/>
          <p:nvPr/>
        </p:nvSpPr>
        <p:spPr>
          <a:xfrm>
            <a:off x="2763790" y="3974870"/>
            <a:ext cx="1107996" cy="461665"/>
          </a:xfrm>
          <a:prstGeom prst="rect">
            <a:avLst/>
          </a:prstGeom>
          <a:noFill/>
        </p:spPr>
        <p:txBody>
          <a:bodyPr wrap="none" rtlCol="0">
            <a:spAutoFit/>
          </a:bodyPr>
          <a:lstStyle/>
          <a:p>
            <a:r>
              <a:rPr kumimoji="1" lang="ja-JP" altLang="en-US" sz="2400" u="sng" dirty="0">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具体化</a:t>
            </a:r>
          </a:p>
        </p:txBody>
      </p:sp>
      <p:sp>
        <p:nvSpPr>
          <p:cNvPr id="25" name="テキスト ボックス 24"/>
          <p:cNvSpPr txBox="1"/>
          <p:nvPr/>
        </p:nvSpPr>
        <p:spPr>
          <a:xfrm>
            <a:off x="848544" y="3003095"/>
            <a:ext cx="800219" cy="461665"/>
          </a:xfrm>
          <a:prstGeom prst="rect">
            <a:avLst/>
          </a:prstGeom>
          <a:noFill/>
        </p:spPr>
        <p:txBody>
          <a:bodyPr wrap="none" rtlCol="0">
            <a:spAutoFit/>
          </a:bodyPr>
          <a:lstStyle/>
          <a:p>
            <a:r>
              <a:rPr kumimoji="1" lang="ja-JP" altLang="en-US" sz="2400" u="sng" dirty="0">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比較</a:t>
            </a:r>
          </a:p>
        </p:txBody>
      </p:sp>
      <p:sp>
        <p:nvSpPr>
          <p:cNvPr id="12" name="テキスト ボックス 11"/>
          <p:cNvSpPr txBox="1"/>
          <p:nvPr/>
        </p:nvSpPr>
        <p:spPr>
          <a:xfrm>
            <a:off x="1453998" y="5003428"/>
            <a:ext cx="415498" cy="369332"/>
          </a:xfrm>
          <a:prstGeom prst="rect">
            <a:avLst/>
          </a:prstGeom>
          <a:noFill/>
        </p:spPr>
        <p:txBody>
          <a:bodyPr wrap="none" rtlCol="0">
            <a:spAutoFit/>
          </a:bodyPr>
          <a:lstStyle/>
          <a:p>
            <a:pPr algn="ctr"/>
            <a:r>
              <a:rPr kumimoji="1" lang="ja-JP" altLang="en-US" dirty="0">
                <a:solidFill>
                  <a:srgbClr val="FF0000"/>
                </a:solidFill>
                <a:latin typeface="HGP創英角ｺﾞｼｯｸUB" panose="020B0900000000000000" pitchFamily="50" charset="-128"/>
                <a:ea typeface="HGP創英角ｺﾞｼｯｸUB" panose="020B0900000000000000" pitchFamily="50" charset="-128"/>
              </a:rPr>
              <a:t>★</a:t>
            </a:r>
          </a:p>
        </p:txBody>
      </p:sp>
      <p:sp>
        <p:nvSpPr>
          <p:cNvPr id="26" name="テキスト ボックス 25"/>
          <p:cNvSpPr txBox="1"/>
          <p:nvPr/>
        </p:nvSpPr>
        <p:spPr>
          <a:xfrm>
            <a:off x="5015468" y="3457932"/>
            <a:ext cx="4466287" cy="267765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開発開始時</a:t>
            </a:r>
          </a:p>
          <a:p>
            <a:pPr marL="285750" indent="-285750">
              <a:buFont typeface="Arial" panose="020B0604020202020204" pitchFamily="34" charset="0"/>
              <a:buChar char="•"/>
            </a:pPr>
            <a:r>
              <a:rPr lang="ja-JP" altLang="en-US" sz="2400" dirty="0"/>
              <a:t>開発中の節目（レビュー時等）</a:t>
            </a:r>
          </a:p>
          <a:p>
            <a:pPr marL="285750" indent="-285750">
              <a:buFont typeface="Arial" panose="020B0604020202020204" pitchFamily="34" charset="0"/>
              <a:buChar char="•"/>
            </a:pPr>
            <a:r>
              <a:rPr lang="ja-JP" altLang="en-US" sz="2400" dirty="0"/>
              <a:t>運用開始時</a:t>
            </a:r>
          </a:p>
          <a:p>
            <a:pPr marL="285750" indent="-285750">
              <a:buFont typeface="Arial" panose="020B0604020202020204" pitchFamily="34" charset="0"/>
              <a:buChar char="•"/>
            </a:pPr>
            <a:r>
              <a:rPr lang="ja-JP" altLang="en-US" sz="2400" dirty="0"/>
              <a:t>運用中の節目（定期点検時等）</a:t>
            </a:r>
          </a:p>
          <a:p>
            <a:pPr marL="285750" indent="-285750">
              <a:buFont typeface="Arial" panose="020B0604020202020204" pitchFamily="34" charset="0"/>
              <a:buChar char="•"/>
            </a:pPr>
            <a:r>
              <a:rPr kumimoji="1" lang="ja-JP" altLang="en-US" sz="2400" dirty="0"/>
              <a:t>トラブル発生時</a:t>
            </a:r>
          </a:p>
          <a:p>
            <a:pPr marL="285750" indent="-285750">
              <a:buFont typeface="Arial" panose="020B0604020202020204" pitchFamily="34" charset="0"/>
              <a:buChar char="•"/>
            </a:pPr>
            <a:r>
              <a:rPr lang="ja-JP" altLang="en-US" sz="2400" dirty="0"/>
              <a:t>開発</a:t>
            </a:r>
            <a:r>
              <a:rPr lang="en-US" altLang="ja-JP" sz="2400" dirty="0"/>
              <a:t>/</a:t>
            </a:r>
            <a:r>
              <a:rPr lang="ja-JP" altLang="en-US" sz="2400" dirty="0"/>
              <a:t>運用標準・規定類</a:t>
            </a:r>
          </a:p>
          <a:p>
            <a:pPr marL="285750" indent="-285750">
              <a:buFont typeface="Arial" panose="020B0604020202020204" pitchFamily="34" charset="0"/>
              <a:buChar char="•"/>
            </a:pPr>
            <a:r>
              <a:rPr kumimoji="1" lang="ja-JP" altLang="en-US" sz="2400" dirty="0"/>
              <a:t>組織・体制</a:t>
            </a:r>
          </a:p>
        </p:txBody>
      </p:sp>
      <p:sp>
        <p:nvSpPr>
          <p:cNvPr id="27" name="左中かっこ 26"/>
          <p:cNvSpPr/>
          <p:nvPr/>
        </p:nvSpPr>
        <p:spPr bwMode="auto">
          <a:xfrm>
            <a:off x="4769033" y="3572760"/>
            <a:ext cx="180000" cy="2520000"/>
          </a:xfrm>
          <a:prstGeom prst="leftBrace">
            <a:avLst/>
          </a:prstGeom>
          <a:solidFill>
            <a:srgbClr val="FFFF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a:ln>
                <a:noFill/>
              </a:ln>
              <a:solidFill>
                <a:srgbClr val="003399"/>
              </a:solidFill>
              <a:effectLst/>
              <a:latin typeface="ＭＳ Ｐゴシック" pitchFamily="50" charset="-128"/>
              <a:ea typeface="ＭＳ Ｐゴシック" pitchFamily="50" charset="-128"/>
            </a:endParaRPr>
          </a:p>
        </p:txBody>
      </p:sp>
      <p:cxnSp>
        <p:nvCxnSpPr>
          <p:cNvPr id="29" name="直線矢印コネクタ 28"/>
          <p:cNvCxnSpPr>
            <a:stCxn id="10" idx="3"/>
            <a:endCxn id="27" idx="1"/>
          </p:cNvCxnSpPr>
          <p:nvPr/>
        </p:nvCxnSpPr>
        <p:spPr bwMode="auto">
          <a:xfrm flipV="1">
            <a:off x="3375790" y="4832760"/>
            <a:ext cx="1393243" cy="324000"/>
          </a:xfrm>
          <a:prstGeom prst="straightConnector1">
            <a:avLst/>
          </a:prstGeom>
          <a:solidFill>
            <a:srgbClr val="FFFFFF"/>
          </a:solidFill>
          <a:ln w="5715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テキスト ボックス 2"/>
          <p:cNvSpPr txBox="1"/>
          <p:nvPr/>
        </p:nvSpPr>
        <p:spPr>
          <a:xfrm>
            <a:off x="4320000" y="2880000"/>
            <a:ext cx="3600000" cy="461665"/>
          </a:xfrm>
          <a:prstGeom prst="rect">
            <a:avLst/>
          </a:prstGeom>
          <a:noFill/>
        </p:spPr>
        <p:txBody>
          <a:bodyPr wrap="none" rtlCol="0">
            <a:spAutoFit/>
          </a:bodyPr>
          <a:lstStyle/>
          <a:p>
            <a:pPr algn="ctr"/>
            <a:r>
              <a:rPr kumimoji="1" lang="ja-JP" altLang="en-US" sz="2400" u="sng" dirty="0"/>
              <a:t>システマティックな取組み</a:t>
            </a:r>
          </a:p>
        </p:txBody>
      </p:sp>
      <p:sp>
        <p:nvSpPr>
          <p:cNvPr id="4" name="円/楕円 26">
            <a:extLst>
              <a:ext uri="{FF2B5EF4-FFF2-40B4-BE49-F238E27FC236}">
                <a16:creationId xmlns:a16="http://schemas.microsoft.com/office/drawing/2014/main" id="{AF988621-CD71-B930-4126-DD5F3A09A9AC}"/>
              </a:ext>
            </a:extLst>
          </p:cNvPr>
          <p:cNvSpPr/>
          <p:nvPr/>
        </p:nvSpPr>
        <p:spPr bwMode="auto">
          <a:xfrm>
            <a:off x="360000" y="36000"/>
            <a:ext cx="2880000" cy="720000"/>
          </a:xfrm>
          <a:prstGeom prst="ellipse">
            <a:avLst/>
          </a:prstGeom>
          <a:noFill/>
          <a:ln w="57150" cap="flat" cmpd="sng" algn="ctr">
            <a:solidFill>
              <a:srgbClr val="0000FF"/>
            </a:solidFill>
            <a:prstDash val="sysDot"/>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5" name="円形吹き出し 44">
            <a:extLst>
              <a:ext uri="{FF2B5EF4-FFF2-40B4-BE49-F238E27FC236}">
                <a16:creationId xmlns:a16="http://schemas.microsoft.com/office/drawing/2014/main" id="{EDD60ADC-6E48-FB49-E552-005BAC57A701}"/>
              </a:ext>
            </a:extLst>
          </p:cNvPr>
          <p:cNvSpPr>
            <a:spLocks noChangeAspect="1"/>
          </p:cNvSpPr>
          <p:nvPr/>
        </p:nvSpPr>
        <p:spPr bwMode="auto">
          <a:xfrm>
            <a:off x="5760000" y="1440000"/>
            <a:ext cx="2982683" cy="720000"/>
          </a:xfrm>
          <a:prstGeom prst="wedgeEllipseCallout">
            <a:avLst>
              <a:gd name="adj1" fmla="val -127486"/>
              <a:gd name="adj2" fmla="val 147931"/>
            </a:avLst>
          </a:prstGeom>
          <a:noFill/>
          <a:ln w="9525"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800" b="0" i="0" u="sng" strike="noStrike" cap="none" normalizeH="0" baseline="0" dirty="0">
                <a:ln>
                  <a:noFill/>
                </a:ln>
                <a:solidFill>
                  <a:srgbClr val="008000"/>
                </a:solidFill>
                <a:effectLst/>
                <a:latin typeface="HGP創英角ﾎﾟｯﾌﾟ体" panose="040B0A00000000000000" pitchFamily="50" charset="-128"/>
                <a:ea typeface="HGP創英角ﾎﾟｯﾌﾟ体" panose="040B0A00000000000000" pitchFamily="50" charset="-128"/>
              </a:rPr>
              <a:t>“想像力”</a:t>
            </a:r>
            <a:r>
              <a:rPr kumimoji="1" lang="ja-JP" altLang="en-US" sz="2800" b="0" i="0" u="none" strike="noStrike" cap="none" normalizeH="0" baseline="0" dirty="0">
                <a:ln>
                  <a:noFill/>
                </a:ln>
                <a:solidFill>
                  <a:schemeClr val="tx1"/>
                </a:solidFill>
                <a:effectLst/>
                <a:latin typeface="HGP創英角ﾎﾟｯﾌﾟ体" panose="040B0A00000000000000" pitchFamily="50" charset="-128"/>
                <a:ea typeface="HGP創英角ﾎﾟｯﾌﾟ体" panose="040B0A00000000000000" pitchFamily="50" charset="-128"/>
              </a:rPr>
              <a:t>が重要</a:t>
            </a:r>
          </a:p>
        </p:txBody>
      </p:sp>
    </p:spTree>
    <p:extLst>
      <p:ext uri="{BB962C8B-B14F-4D97-AF65-F5344CB8AC3E}">
        <p14:creationId xmlns:p14="http://schemas.microsoft.com/office/powerpoint/2010/main" val="30392602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nvGraphicFramePr>
        <p:xfrm>
          <a:off x="473568" y="1679816"/>
          <a:ext cx="3168000" cy="1584000"/>
        </p:xfrm>
        <a:graphic>
          <a:graphicData uri="http://schemas.openxmlformats.org/drawingml/2006/table">
            <a:tbl>
              <a:tblPr firstRow="1" bandRow="1">
                <a:tableStyleId>{5940675A-B579-460E-94D1-54222C63F5DA}</a:tableStyleId>
              </a:tblPr>
              <a:tblGrid>
                <a:gridCol w="396000">
                  <a:extLst>
                    <a:ext uri="{9D8B030D-6E8A-4147-A177-3AD203B41FA5}">
                      <a16:colId xmlns:a16="http://schemas.microsoft.com/office/drawing/2014/main" val="20000"/>
                    </a:ext>
                  </a:extLst>
                </a:gridCol>
                <a:gridCol w="396000">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396000">
                  <a:extLst>
                    <a:ext uri="{9D8B030D-6E8A-4147-A177-3AD203B41FA5}">
                      <a16:colId xmlns:a16="http://schemas.microsoft.com/office/drawing/2014/main" val="20003"/>
                    </a:ext>
                  </a:extLst>
                </a:gridCol>
                <a:gridCol w="396000">
                  <a:extLst>
                    <a:ext uri="{9D8B030D-6E8A-4147-A177-3AD203B41FA5}">
                      <a16:colId xmlns:a16="http://schemas.microsoft.com/office/drawing/2014/main" val="20004"/>
                    </a:ext>
                  </a:extLst>
                </a:gridCol>
                <a:gridCol w="396000">
                  <a:extLst>
                    <a:ext uri="{9D8B030D-6E8A-4147-A177-3AD203B41FA5}">
                      <a16:colId xmlns:a16="http://schemas.microsoft.com/office/drawing/2014/main" val="20005"/>
                    </a:ext>
                  </a:extLst>
                </a:gridCol>
                <a:gridCol w="396000">
                  <a:extLst>
                    <a:ext uri="{9D8B030D-6E8A-4147-A177-3AD203B41FA5}">
                      <a16:colId xmlns:a16="http://schemas.microsoft.com/office/drawing/2014/main" val="20006"/>
                    </a:ext>
                  </a:extLst>
                </a:gridCol>
                <a:gridCol w="396000">
                  <a:extLst>
                    <a:ext uri="{9D8B030D-6E8A-4147-A177-3AD203B41FA5}">
                      <a16:colId xmlns:a16="http://schemas.microsoft.com/office/drawing/2014/main" val="20007"/>
                    </a:ext>
                  </a:extLst>
                </a:gridCol>
              </a:tblGrid>
              <a:tr h="396000">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000"/>
                  </a:ext>
                </a:extLst>
              </a:tr>
              <a:tr h="396000">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extLst>
                  <a:ext uri="{0D108BD9-81ED-4DB2-BD59-A6C34878D82A}">
                    <a16:rowId xmlns:a16="http://schemas.microsoft.com/office/drawing/2014/main" val="10001"/>
                  </a:ext>
                </a:extLst>
              </a:tr>
              <a:tr h="39600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002"/>
                  </a:ext>
                </a:extLst>
              </a:tr>
              <a:tr h="396000">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10003"/>
                  </a:ext>
                </a:extLst>
              </a:tr>
            </a:tbl>
          </a:graphicData>
        </a:graphic>
      </p:graphicFrame>
      <p:sp>
        <p:nvSpPr>
          <p:cNvPr id="35" name="角丸四角形 34"/>
          <p:cNvSpPr/>
          <p:nvPr/>
        </p:nvSpPr>
        <p:spPr bwMode="auto">
          <a:xfrm>
            <a:off x="344488" y="1094832"/>
            <a:ext cx="3384376" cy="2304000"/>
          </a:xfrm>
          <a:prstGeom prst="round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信頼性向上対策（全体）</a:t>
            </a:r>
          </a:p>
        </p:txBody>
      </p:sp>
      <p:sp>
        <p:nvSpPr>
          <p:cNvPr id="37" name="フローチャート : 結合子 36"/>
          <p:cNvSpPr>
            <a:spLocks noChangeAspect="1"/>
          </p:cNvSpPr>
          <p:nvPr/>
        </p:nvSpPr>
        <p:spPr bwMode="auto">
          <a:xfrm>
            <a:off x="905656" y="2471728"/>
            <a:ext cx="360000" cy="360000"/>
          </a:xfrm>
          <a:prstGeom prst="flowChartConnector">
            <a:avLst/>
          </a:prstGeom>
          <a:noFill/>
          <a:ln w="19050" cap="flat" cmpd="sng" algn="ctr">
            <a:solidFill>
              <a:srgbClr val="0000FF"/>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38" name="フローチャート : 結合子 37"/>
          <p:cNvSpPr>
            <a:spLocks noChangeAspect="1"/>
          </p:cNvSpPr>
          <p:nvPr/>
        </p:nvSpPr>
        <p:spPr bwMode="auto">
          <a:xfrm>
            <a:off x="1697704" y="2903808"/>
            <a:ext cx="288000" cy="288000"/>
          </a:xfrm>
          <a:prstGeom prst="flowChartConnector">
            <a:avLst/>
          </a:prstGeom>
          <a:noFill/>
          <a:ln w="19050" cap="flat" cmpd="sng" algn="ctr">
            <a:solidFill>
              <a:srgbClr val="0000FF"/>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39" name="フローチャート : 結合子 38"/>
          <p:cNvSpPr>
            <a:spLocks noChangeAspect="1"/>
          </p:cNvSpPr>
          <p:nvPr/>
        </p:nvSpPr>
        <p:spPr bwMode="auto">
          <a:xfrm>
            <a:off x="1298488" y="2066832"/>
            <a:ext cx="360000" cy="360000"/>
          </a:xfrm>
          <a:prstGeom prst="flowChartConnector">
            <a:avLst/>
          </a:prstGeom>
          <a:noFill/>
          <a:ln w="19050" cap="flat" cmpd="sng" algn="ctr">
            <a:solidFill>
              <a:srgbClr val="0000FF"/>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0" name="フローチャート : 結合子 39"/>
          <p:cNvSpPr>
            <a:spLocks noChangeAspect="1"/>
          </p:cNvSpPr>
          <p:nvPr/>
        </p:nvSpPr>
        <p:spPr bwMode="auto">
          <a:xfrm>
            <a:off x="2907870" y="2532303"/>
            <a:ext cx="288000" cy="288000"/>
          </a:xfrm>
          <a:prstGeom prst="flowChartConnector">
            <a:avLst/>
          </a:prstGeom>
          <a:noFill/>
          <a:ln w="19050" cap="flat" cmpd="sng" algn="ctr">
            <a:solidFill>
              <a:srgbClr val="0000FF"/>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1" name="フローチャート : 結合子 40"/>
          <p:cNvSpPr>
            <a:spLocks noChangeAspect="1"/>
          </p:cNvSpPr>
          <p:nvPr/>
        </p:nvSpPr>
        <p:spPr bwMode="auto">
          <a:xfrm>
            <a:off x="2108488" y="2138832"/>
            <a:ext cx="708615" cy="708615"/>
          </a:xfrm>
          <a:prstGeom prst="flowChartConnector">
            <a:avLst/>
          </a:prstGeom>
          <a:noFill/>
          <a:ln w="19050" cap="flat" cmpd="sng" algn="ctr">
            <a:solidFill>
              <a:srgbClr val="0000FF"/>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2" name="テキスト ボックス 41"/>
          <p:cNvSpPr txBox="1"/>
          <p:nvPr/>
        </p:nvSpPr>
        <p:spPr>
          <a:xfrm>
            <a:off x="3929952" y="2255704"/>
            <a:ext cx="492443" cy="2144177"/>
          </a:xfrm>
          <a:prstGeom prst="rect">
            <a:avLst/>
          </a:prstGeom>
          <a:noFill/>
        </p:spPr>
        <p:txBody>
          <a:bodyPr vert="eaVert" wrap="none" rtlCol="0">
            <a:spAutoFit/>
          </a:bodyPr>
          <a:lstStyle/>
          <a:p>
            <a:r>
              <a:rPr kumimoji="1" lang="ja-JP" altLang="en-US" sz="2000" dirty="0"/>
              <a:t>教訓（再発防止策）</a:t>
            </a:r>
          </a:p>
        </p:txBody>
      </p:sp>
      <p:cxnSp>
        <p:nvCxnSpPr>
          <p:cNvPr id="44" name="直線矢印コネクタ 43"/>
          <p:cNvCxnSpPr>
            <a:stCxn id="42" idx="1"/>
            <a:endCxn id="40" idx="5"/>
          </p:cNvCxnSpPr>
          <p:nvPr/>
        </p:nvCxnSpPr>
        <p:spPr bwMode="auto">
          <a:xfrm flipH="1" flipV="1">
            <a:off x="3153693" y="2778126"/>
            <a:ext cx="776259" cy="549667"/>
          </a:xfrm>
          <a:prstGeom prst="straightConnector1">
            <a:avLst/>
          </a:prstGeom>
          <a:solidFill>
            <a:srgbClr val="FF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線矢印コネクタ 47"/>
          <p:cNvCxnSpPr>
            <a:stCxn id="42" idx="1"/>
            <a:endCxn id="41" idx="5"/>
          </p:cNvCxnSpPr>
          <p:nvPr/>
        </p:nvCxnSpPr>
        <p:spPr bwMode="auto">
          <a:xfrm flipH="1" flipV="1">
            <a:off x="2713329" y="2743673"/>
            <a:ext cx="1216623" cy="584120"/>
          </a:xfrm>
          <a:prstGeom prst="straightConnector1">
            <a:avLst/>
          </a:prstGeom>
          <a:solidFill>
            <a:srgbClr val="FF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線矢印コネクタ 48"/>
          <p:cNvCxnSpPr>
            <a:stCxn id="42" idx="1"/>
            <a:endCxn id="39" idx="5"/>
          </p:cNvCxnSpPr>
          <p:nvPr/>
        </p:nvCxnSpPr>
        <p:spPr bwMode="auto">
          <a:xfrm flipH="1" flipV="1">
            <a:off x="1605767" y="2374111"/>
            <a:ext cx="2324185" cy="953682"/>
          </a:xfrm>
          <a:prstGeom prst="straightConnector1">
            <a:avLst/>
          </a:prstGeom>
          <a:solidFill>
            <a:srgbClr val="FF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線矢印コネクタ 49"/>
          <p:cNvCxnSpPr>
            <a:stCxn id="42" idx="1"/>
            <a:endCxn id="37" idx="6"/>
          </p:cNvCxnSpPr>
          <p:nvPr/>
        </p:nvCxnSpPr>
        <p:spPr bwMode="auto">
          <a:xfrm flipH="1" flipV="1">
            <a:off x="1265656" y="2651728"/>
            <a:ext cx="2664296" cy="676065"/>
          </a:xfrm>
          <a:prstGeom prst="straightConnector1">
            <a:avLst/>
          </a:prstGeom>
          <a:solidFill>
            <a:srgbClr val="FF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線矢印コネクタ 50"/>
          <p:cNvCxnSpPr>
            <a:stCxn id="42" idx="1"/>
            <a:endCxn id="38" idx="6"/>
          </p:cNvCxnSpPr>
          <p:nvPr/>
        </p:nvCxnSpPr>
        <p:spPr bwMode="auto">
          <a:xfrm flipH="1" flipV="1">
            <a:off x="1985704" y="3047808"/>
            <a:ext cx="1944248" cy="279985"/>
          </a:xfrm>
          <a:prstGeom prst="straightConnector1">
            <a:avLst/>
          </a:prstGeom>
          <a:solidFill>
            <a:srgbClr val="FF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テキスト ボックス 64"/>
          <p:cNvSpPr txBox="1"/>
          <p:nvPr/>
        </p:nvSpPr>
        <p:spPr>
          <a:xfrm>
            <a:off x="360000" y="4645585"/>
            <a:ext cx="3775393" cy="1015663"/>
          </a:xfrm>
          <a:prstGeom prst="rect">
            <a:avLst/>
          </a:prstGeom>
          <a:noFill/>
        </p:spPr>
        <p:txBody>
          <a:bodyPr wrap="none" rtlCol="0">
            <a:spAutoFit/>
          </a:bodyPr>
          <a:lstStyle/>
          <a:p>
            <a:r>
              <a:rPr kumimoji="1" lang="ja-JP" altLang="en-US" sz="2000" dirty="0">
                <a:latin typeface="メイリオ" pitchFamily="50" charset="-128"/>
                <a:ea typeface="メイリオ" pitchFamily="50" charset="-128"/>
              </a:rPr>
              <a:t>障害事例に基づく対策は部分的</a:t>
            </a:r>
          </a:p>
          <a:p>
            <a:r>
              <a:rPr lang="ja-JP" altLang="en-US" sz="2000" dirty="0">
                <a:latin typeface="メイリオ" pitchFamily="50" charset="-128"/>
                <a:ea typeface="メイリオ" pitchFamily="50" charset="-128"/>
              </a:rPr>
              <a:t>→</a:t>
            </a:r>
          </a:p>
          <a:p>
            <a:r>
              <a:rPr kumimoji="1" lang="ja-JP" altLang="en-US" sz="2000" dirty="0">
                <a:latin typeface="メイリオ" pitchFamily="50" charset="-128"/>
                <a:ea typeface="メイリオ" pitchFamily="50" charset="-128"/>
              </a:rPr>
              <a:t>体系的な対策も重要</a:t>
            </a:r>
          </a:p>
        </p:txBody>
      </p:sp>
      <p:sp>
        <p:nvSpPr>
          <p:cNvPr id="2" name="タイトル 1"/>
          <p:cNvSpPr>
            <a:spLocks noGrp="1"/>
          </p:cNvSpPr>
          <p:nvPr>
            <p:ph type="title"/>
          </p:nvPr>
        </p:nvSpPr>
        <p:spPr>
          <a:xfrm>
            <a:off x="432001" y="108000"/>
            <a:ext cx="7560001" cy="576000"/>
          </a:xfrm>
        </p:spPr>
        <p:txBody>
          <a:bodyPr/>
          <a:lstStyle/>
          <a:p>
            <a:r>
              <a:rPr lang="ja-JP" altLang="en-US" dirty="0">
                <a:solidFill>
                  <a:srgbClr val="000000"/>
                </a:solidFill>
                <a:latin typeface="+mj-ea"/>
              </a:rPr>
              <a:t>体系的な対策に向けて　　</a:t>
            </a:r>
            <a:endParaRPr kumimoji="1" lang="ja-JP" altLang="en-US" dirty="0">
              <a:latin typeface="+mj-ea"/>
            </a:endParaRPr>
          </a:p>
        </p:txBody>
      </p:sp>
      <p:pic>
        <p:nvPicPr>
          <p:cNvPr id="91138" name="Picture 2" descr="C:\Users\h-yama\AppData\Local\Microsoft\Windows\Temporary Internet Files\Content.IE5\IUQ4KCAY\lgi01a2014040916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3479" y="1031768"/>
            <a:ext cx="2148250" cy="1800000"/>
          </a:xfrm>
          <a:prstGeom prst="rect">
            <a:avLst/>
          </a:prstGeom>
          <a:noFill/>
          <a:extLst>
            <a:ext uri="{909E8E84-426E-40DD-AFC4-6F175D3DCCD1}">
              <a14:hiddenFill xmlns:a14="http://schemas.microsoft.com/office/drawing/2010/main">
                <a:solidFill>
                  <a:srgbClr val="FFFFFF"/>
                </a:solidFill>
              </a14:hiddenFill>
            </a:ext>
          </a:extLst>
        </p:spPr>
      </p:pic>
      <p:sp>
        <p:nvSpPr>
          <p:cNvPr id="4" name="角丸四角形 3"/>
          <p:cNvSpPr/>
          <p:nvPr/>
        </p:nvSpPr>
        <p:spPr bwMode="auto">
          <a:xfrm>
            <a:off x="7487575" y="908720"/>
            <a:ext cx="1080000" cy="360000"/>
          </a:xfrm>
          <a:prstGeom prst="roundRect">
            <a:avLst/>
          </a:prstGeom>
          <a:no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ガイド類</a:t>
            </a:r>
          </a:p>
        </p:txBody>
      </p:sp>
      <p:sp>
        <p:nvSpPr>
          <p:cNvPr id="5" name="テキスト ボックス 4"/>
          <p:cNvSpPr txBox="1"/>
          <p:nvPr/>
        </p:nvSpPr>
        <p:spPr>
          <a:xfrm>
            <a:off x="5040000" y="3096000"/>
            <a:ext cx="2592000" cy="1323439"/>
          </a:xfrm>
          <a:prstGeom prst="rect">
            <a:avLst/>
          </a:prstGeom>
          <a:noFill/>
          <a:ln>
            <a:solidFill>
              <a:schemeClr val="tx1"/>
            </a:solidFill>
          </a:ln>
        </p:spPr>
        <p:txBody>
          <a:bodyPr wrap="square" rtlCol="0">
            <a:spAutoFit/>
          </a:bodyPr>
          <a:lstStyle/>
          <a:p>
            <a:r>
              <a:rPr kumimoji="1" lang="ja-JP" altLang="en-US" sz="2000" dirty="0"/>
              <a:t>教訓に関連するガイド類を参照し，そのカテゴリ全体の信頼性向上方法を理解する</a:t>
            </a:r>
          </a:p>
        </p:txBody>
      </p:sp>
      <p:sp>
        <p:nvSpPr>
          <p:cNvPr id="22" name="テキスト ボックス 21"/>
          <p:cNvSpPr txBox="1"/>
          <p:nvPr/>
        </p:nvSpPr>
        <p:spPr>
          <a:xfrm>
            <a:off x="6840000" y="4536000"/>
            <a:ext cx="2592000" cy="1015663"/>
          </a:xfrm>
          <a:prstGeom prst="rect">
            <a:avLst/>
          </a:prstGeom>
          <a:noFill/>
          <a:ln>
            <a:solidFill>
              <a:schemeClr val="tx1"/>
            </a:solidFill>
          </a:ln>
        </p:spPr>
        <p:txBody>
          <a:bodyPr wrap="square" rtlCol="0">
            <a:spAutoFit/>
          </a:bodyPr>
          <a:lstStyle/>
          <a:p>
            <a:r>
              <a:rPr kumimoji="1" lang="ja-JP" altLang="en-US" sz="2000" dirty="0"/>
              <a:t>既存のガイド類に不十分なところがあれば，その精緻化を図る</a:t>
            </a:r>
          </a:p>
        </p:txBody>
      </p:sp>
      <p:sp>
        <p:nvSpPr>
          <p:cNvPr id="6" name="下矢印 5"/>
          <p:cNvSpPr/>
          <p:nvPr/>
        </p:nvSpPr>
        <p:spPr bwMode="auto">
          <a:xfrm>
            <a:off x="7884000" y="2232000"/>
            <a:ext cx="468000" cy="2304000"/>
          </a:xfrm>
          <a:prstGeom prst="downArrow">
            <a:avLst/>
          </a:prstGeom>
          <a:solidFill>
            <a:schemeClr val="bg1">
              <a:lumMod val="75000"/>
            </a:scheme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24" name="下矢印 23"/>
          <p:cNvSpPr/>
          <p:nvPr/>
        </p:nvSpPr>
        <p:spPr bwMode="auto">
          <a:xfrm>
            <a:off x="6120000" y="2232000"/>
            <a:ext cx="484632" cy="876143"/>
          </a:xfrm>
          <a:prstGeom prst="downArrow">
            <a:avLst/>
          </a:prstGeom>
          <a:solidFill>
            <a:schemeClr val="bg1">
              <a:lumMod val="75000"/>
            </a:scheme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7" name="角丸四角形 6"/>
          <p:cNvSpPr/>
          <p:nvPr/>
        </p:nvSpPr>
        <p:spPr bwMode="auto">
          <a:xfrm>
            <a:off x="4788000" y="5940000"/>
            <a:ext cx="5040000" cy="504056"/>
          </a:xfrm>
          <a:prstGeom prst="roundRect">
            <a:avLst/>
          </a:prstGeom>
          <a:solidFill>
            <a:srgbClr val="FF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rgbClr val="FF0000"/>
                </a:solidFill>
                <a:effectLst/>
                <a:latin typeface="HGPｺﾞｼｯｸE" pitchFamily="50" charset="-128"/>
                <a:ea typeface="HGPｺﾞｼｯｸE" pitchFamily="50" charset="-128"/>
              </a:rPr>
              <a:t>開発／運用等の標準・規定類，組織・体制等</a:t>
            </a:r>
          </a:p>
        </p:txBody>
      </p:sp>
      <p:sp>
        <p:nvSpPr>
          <p:cNvPr id="26" name="下矢印 25"/>
          <p:cNvSpPr/>
          <p:nvPr/>
        </p:nvSpPr>
        <p:spPr bwMode="auto">
          <a:xfrm>
            <a:off x="6120000" y="4428000"/>
            <a:ext cx="484632" cy="1512000"/>
          </a:xfrm>
          <a:prstGeom prst="downArrow">
            <a:avLst/>
          </a:prstGeom>
          <a:solidFill>
            <a:schemeClr val="bg1">
              <a:lumMod val="75000"/>
            </a:scheme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27" name="下矢印 26"/>
          <p:cNvSpPr/>
          <p:nvPr/>
        </p:nvSpPr>
        <p:spPr bwMode="auto">
          <a:xfrm>
            <a:off x="7884000" y="5544000"/>
            <a:ext cx="484632" cy="396000"/>
          </a:xfrm>
          <a:prstGeom prst="downArrow">
            <a:avLst/>
          </a:prstGeom>
          <a:solidFill>
            <a:schemeClr val="bg1">
              <a:lumMod val="75000"/>
            </a:scheme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8" name="山形 7"/>
          <p:cNvSpPr/>
          <p:nvPr/>
        </p:nvSpPr>
        <p:spPr bwMode="auto">
          <a:xfrm>
            <a:off x="4212000" y="4797152"/>
            <a:ext cx="900000" cy="719564"/>
          </a:xfrm>
          <a:prstGeom prst="chevron">
            <a:avLst/>
          </a:prstGeom>
          <a:solidFill>
            <a:schemeClr val="accent1"/>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9" name="テキスト ボックス 8"/>
          <p:cNvSpPr txBox="1"/>
          <p:nvPr/>
        </p:nvSpPr>
        <p:spPr>
          <a:xfrm>
            <a:off x="5119805" y="5459134"/>
            <a:ext cx="800219" cy="461665"/>
          </a:xfrm>
          <a:prstGeom prst="rect">
            <a:avLst/>
          </a:prstGeom>
          <a:noFill/>
        </p:spPr>
        <p:txBody>
          <a:bodyPr wrap="none" rtlCol="0">
            <a:spAutoFit/>
          </a:bodyPr>
          <a:lstStyle/>
          <a:p>
            <a:pPr algn="ctr"/>
            <a:r>
              <a:rPr kumimoji="1" lang="ja-JP" altLang="en-US" sz="2400" dirty="0"/>
              <a:t>反映</a:t>
            </a:r>
          </a:p>
        </p:txBody>
      </p:sp>
      <p:sp>
        <p:nvSpPr>
          <p:cNvPr id="10" name="左大かっこ 9"/>
          <p:cNvSpPr/>
          <p:nvPr/>
        </p:nvSpPr>
        <p:spPr bwMode="auto">
          <a:xfrm rot="5400000">
            <a:off x="7214875" y="4381701"/>
            <a:ext cx="73152" cy="2632247"/>
          </a:xfrm>
          <a:prstGeom prst="leftBracke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a:ln>
                <a:noFill/>
              </a:ln>
              <a:solidFill>
                <a:srgbClr val="003399"/>
              </a:solidFill>
              <a:effectLst/>
              <a:latin typeface="ＭＳ Ｐゴシック" pitchFamily="50" charset="-128"/>
              <a:ea typeface="ＭＳ Ｐゴシック" pitchFamily="50" charset="-128"/>
            </a:endParaRPr>
          </a:p>
        </p:txBody>
      </p:sp>
      <p:sp>
        <p:nvSpPr>
          <p:cNvPr id="11" name="円形吹き出し 44">
            <a:extLst>
              <a:ext uri="{FF2B5EF4-FFF2-40B4-BE49-F238E27FC236}">
                <a16:creationId xmlns:a16="http://schemas.microsoft.com/office/drawing/2014/main" id="{8EBF5B9F-DEC1-03D7-042A-68773DF81FB8}"/>
              </a:ext>
            </a:extLst>
          </p:cNvPr>
          <p:cNvSpPr>
            <a:spLocks noChangeAspect="1"/>
          </p:cNvSpPr>
          <p:nvPr/>
        </p:nvSpPr>
        <p:spPr bwMode="auto">
          <a:xfrm>
            <a:off x="180000" y="5759833"/>
            <a:ext cx="3600000" cy="869013"/>
          </a:xfrm>
          <a:prstGeom prst="wedgeEllipseCallout">
            <a:avLst>
              <a:gd name="adj1" fmla="val 78476"/>
              <a:gd name="adj2" fmla="val -58301"/>
            </a:avLst>
          </a:prstGeom>
          <a:noFill/>
          <a:ln w="9525"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800" b="0" i="0" u="sng" strike="noStrike" cap="none" normalizeH="0" baseline="0" dirty="0">
                <a:ln>
                  <a:noFill/>
                </a:ln>
                <a:solidFill>
                  <a:srgbClr val="008000"/>
                </a:solidFill>
                <a:effectLst/>
                <a:latin typeface="HGP創英角ﾎﾟｯﾌﾟ体" panose="040B0A00000000000000" pitchFamily="50" charset="-128"/>
                <a:ea typeface="HGP創英角ﾎﾟｯﾌﾟ体" panose="040B0A00000000000000" pitchFamily="50" charset="-128"/>
              </a:rPr>
              <a:t>“</a:t>
            </a:r>
            <a:r>
              <a:rPr lang="ja-JP" altLang="en-US" sz="2800" u="sng" dirty="0">
                <a:solidFill>
                  <a:srgbClr val="008000"/>
                </a:solidFill>
                <a:latin typeface="HGP創英角ﾎﾟｯﾌﾟ体" panose="040B0A00000000000000" pitchFamily="50" charset="-128"/>
                <a:ea typeface="HGP創英角ﾎﾟｯﾌﾟ体" panose="040B0A00000000000000" pitchFamily="50" charset="-128"/>
              </a:rPr>
              <a:t>組織</a:t>
            </a:r>
            <a:r>
              <a:rPr kumimoji="1" lang="ja-JP" altLang="en-US" sz="2800" b="0" i="0" u="sng" strike="noStrike" cap="none" normalizeH="0" baseline="0" dirty="0">
                <a:ln>
                  <a:noFill/>
                </a:ln>
                <a:solidFill>
                  <a:srgbClr val="008000"/>
                </a:solidFill>
                <a:effectLst/>
                <a:latin typeface="HGP創英角ﾎﾟｯﾌﾟ体" panose="040B0A00000000000000" pitchFamily="50" charset="-128"/>
                <a:ea typeface="HGP創英角ﾎﾟｯﾌﾟ体" panose="040B0A00000000000000" pitchFamily="50" charset="-128"/>
              </a:rPr>
              <a:t>”</a:t>
            </a:r>
            <a:r>
              <a:rPr kumimoji="1" lang="ja-JP" altLang="en-US" sz="2800" b="0" i="0" u="none" strike="noStrike" cap="none" normalizeH="0" baseline="0" dirty="0">
                <a:ln>
                  <a:noFill/>
                </a:ln>
                <a:solidFill>
                  <a:schemeClr val="tx1"/>
                </a:solidFill>
                <a:effectLst/>
                <a:latin typeface="HGP創英角ﾎﾟｯﾌﾟ体" panose="040B0A00000000000000" pitchFamily="50" charset="-128"/>
                <a:ea typeface="HGP創英角ﾎﾟｯﾌﾟ体" panose="040B0A00000000000000" pitchFamily="50" charset="-128"/>
              </a:rPr>
              <a:t>としての取組み</a:t>
            </a:r>
          </a:p>
        </p:txBody>
      </p:sp>
    </p:spTree>
    <p:extLst>
      <p:ext uri="{BB962C8B-B14F-4D97-AF65-F5344CB8AC3E}">
        <p14:creationId xmlns:p14="http://schemas.microsoft.com/office/powerpoint/2010/main" val="13735244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childTnLst>
                          </p:cTn>
                        </p:par>
                        <p:par>
                          <p:cTn id="8" fill="hold">
                            <p:stCondLst>
                              <p:cond delay="1000"/>
                            </p:stCondLst>
                            <p:childTnLst>
                              <p:par>
                                <p:cTn id="9" presetID="53" presetClass="entr" presetSubtype="16" fill="hold" nodeType="afterEffect">
                                  <p:stCondLst>
                                    <p:cond delay="500"/>
                                  </p:stCondLst>
                                  <p:childTnLst>
                                    <p:set>
                                      <p:cBhvr>
                                        <p:cTn id="10" dur="1" fill="hold">
                                          <p:stCondLst>
                                            <p:cond delay="0"/>
                                          </p:stCondLst>
                                        </p:cTn>
                                        <p:tgtEl>
                                          <p:spTgt spid="91138"/>
                                        </p:tgtEl>
                                        <p:attrNameLst>
                                          <p:attrName>style.visibility</p:attrName>
                                        </p:attrNameLst>
                                      </p:cBhvr>
                                      <p:to>
                                        <p:strVal val="visible"/>
                                      </p:to>
                                    </p:set>
                                    <p:anim calcmode="lin" valueType="num">
                                      <p:cBhvr>
                                        <p:cTn id="11" dur="500" fill="hold"/>
                                        <p:tgtEl>
                                          <p:spTgt spid="91138"/>
                                        </p:tgtEl>
                                        <p:attrNameLst>
                                          <p:attrName>ppt_w</p:attrName>
                                        </p:attrNameLst>
                                      </p:cBhvr>
                                      <p:tavLst>
                                        <p:tav tm="0">
                                          <p:val>
                                            <p:fltVal val="0"/>
                                          </p:val>
                                        </p:tav>
                                        <p:tav tm="100000">
                                          <p:val>
                                            <p:strVal val="#ppt_w"/>
                                          </p:val>
                                        </p:tav>
                                      </p:tavLst>
                                    </p:anim>
                                    <p:anim calcmode="lin" valueType="num">
                                      <p:cBhvr>
                                        <p:cTn id="12" dur="500" fill="hold"/>
                                        <p:tgtEl>
                                          <p:spTgt spid="91138"/>
                                        </p:tgtEl>
                                        <p:attrNameLst>
                                          <p:attrName>ppt_h</p:attrName>
                                        </p:attrNameLst>
                                      </p:cBhvr>
                                      <p:tavLst>
                                        <p:tav tm="0">
                                          <p:val>
                                            <p:fltVal val="0"/>
                                          </p:val>
                                        </p:tav>
                                        <p:tav tm="100000">
                                          <p:val>
                                            <p:strVal val="#ppt_h"/>
                                          </p:val>
                                        </p:tav>
                                      </p:tavLst>
                                    </p:anim>
                                    <p:animEffect transition="in" filter="fade">
                                      <p:cBhvr>
                                        <p:cTn id="13" dur="500"/>
                                        <p:tgtEl>
                                          <p:spTgt spid="91138"/>
                                        </p:tgtEl>
                                      </p:cBhvr>
                                    </p:animEffect>
                                  </p:childTnLst>
                                </p:cTn>
                              </p:par>
                              <p:par>
                                <p:cTn id="14" presetID="53" presetClass="entr" presetSubtype="16" fill="hold" grpId="0" nodeType="withEffect">
                                  <p:stCondLst>
                                    <p:cond delay="10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100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par>
                                <p:cTn id="44" presetID="53" presetClass="entr" presetSubtype="16" fill="hold" grpId="0" nodeType="withEffect">
                                  <p:stCondLst>
                                    <p:cond delay="100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fill="hold"/>
                                        <p:tgtEl>
                                          <p:spTgt spid="26"/>
                                        </p:tgtEl>
                                        <p:attrNameLst>
                                          <p:attrName>ppt_w</p:attrName>
                                        </p:attrNameLst>
                                      </p:cBhvr>
                                      <p:tavLst>
                                        <p:tav tm="0">
                                          <p:val>
                                            <p:fltVal val="0"/>
                                          </p:val>
                                        </p:tav>
                                        <p:tav tm="100000">
                                          <p:val>
                                            <p:strVal val="#ppt_w"/>
                                          </p:val>
                                        </p:tav>
                                      </p:tavLst>
                                    </p:anim>
                                    <p:anim calcmode="lin" valueType="num">
                                      <p:cBhvr>
                                        <p:cTn id="47" dur="500" fill="hold"/>
                                        <p:tgtEl>
                                          <p:spTgt spid="26"/>
                                        </p:tgtEl>
                                        <p:attrNameLst>
                                          <p:attrName>ppt_h</p:attrName>
                                        </p:attrNameLst>
                                      </p:cBhvr>
                                      <p:tavLst>
                                        <p:tav tm="0">
                                          <p:val>
                                            <p:fltVal val="0"/>
                                          </p:val>
                                        </p:tav>
                                        <p:tav tm="100000">
                                          <p:val>
                                            <p:strVal val="#ppt_h"/>
                                          </p:val>
                                        </p:tav>
                                      </p:tavLst>
                                    </p:anim>
                                    <p:animEffect transition="in" filter="fade">
                                      <p:cBhvr>
                                        <p:cTn id="48" dur="500"/>
                                        <p:tgtEl>
                                          <p:spTgt spid="26"/>
                                        </p:tgtEl>
                                      </p:cBhvr>
                                    </p:animEffect>
                                  </p:childTnLst>
                                </p:cTn>
                              </p:par>
                              <p:par>
                                <p:cTn id="49" presetID="53" presetClass="entr" presetSubtype="16" fill="hold" grpId="0" nodeType="withEffect">
                                  <p:stCondLst>
                                    <p:cond delay="10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53" presetClass="entr" presetSubtype="16" fill="hold" grpId="0" nodeType="withEffect">
                                  <p:stCondLst>
                                    <p:cond delay="100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Effect transition="in" filter="fade">
                                      <p:cBhvr>
                                        <p:cTn id="58" dur="500"/>
                                        <p:tgtEl>
                                          <p:spTgt spid="9"/>
                                        </p:tgtEl>
                                      </p:cBhvr>
                                    </p:animEffect>
                                  </p:childTnLst>
                                </p:cTn>
                              </p:par>
                              <p:par>
                                <p:cTn id="59" presetID="53" presetClass="entr" presetSubtype="16" fill="hold" grpId="0" nodeType="withEffect">
                                  <p:stCondLst>
                                    <p:cond delay="100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par>
                          <p:cTn id="64" fill="hold">
                            <p:stCondLst>
                              <p:cond delay="2500"/>
                            </p:stCondLst>
                            <p:childTnLst>
                              <p:par>
                                <p:cTn id="65" presetID="22" presetClass="entr" presetSubtype="4" fill="hold" grpId="0" nodeType="afterEffect">
                                  <p:stCondLst>
                                    <p:cond delay="500"/>
                                  </p:stCondLst>
                                  <p:childTnLst>
                                    <p:set>
                                      <p:cBhvr>
                                        <p:cTn id="66" dur="1" fill="hold">
                                          <p:stCondLst>
                                            <p:cond delay="0"/>
                                          </p:stCondLst>
                                        </p:cTn>
                                        <p:tgtEl>
                                          <p:spTgt spid="11"/>
                                        </p:tgtEl>
                                        <p:attrNameLst>
                                          <p:attrName>style.visibility</p:attrName>
                                        </p:attrNameLst>
                                      </p:cBhvr>
                                      <p:to>
                                        <p:strVal val="visible"/>
                                      </p:to>
                                    </p:set>
                                    <p:animEffect transition="in" filter="wipe(down)">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6" grpId="0" animBg="1"/>
      <p:bldP spid="24" grpId="0" animBg="1"/>
      <p:bldP spid="7" grpId="0" animBg="1"/>
      <p:bldP spid="26" grpId="0" animBg="1"/>
      <p:bldP spid="27" grpId="0" animBg="1"/>
      <p:bldP spid="8" grpId="0" animBg="1"/>
      <p:bldP spid="9" grpId="0"/>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内　容</a:t>
            </a:r>
          </a:p>
        </p:txBody>
      </p:sp>
      <p:sp>
        <p:nvSpPr>
          <p:cNvPr id="4" name="正方形/長方形 3"/>
          <p:cNvSpPr/>
          <p:nvPr/>
        </p:nvSpPr>
        <p:spPr>
          <a:xfrm>
            <a:off x="540000" y="1080000"/>
            <a:ext cx="9000000" cy="4478149"/>
          </a:xfrm>
          <a:prstGeom prst="rect">
            <a:avLst/>
          </a:prstGeom>
        </p:spPr>
        <p:txBody>
          <a:bodyPr wrap="square">
            <a:spAutoFit/>
          </a:bodyPr>
          <a:lstStyle/>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背景</a:t>
            </a:r>
          </a:p>
          <a:p>
            <a:pPr marL="360000" indent="-360000">
              <a:spcBef>
                <a:spcPts val="600"/>
              </a:spcBef>
              <a:buFont typeface="+mj-lt"/>
              <a:buAutoNum type="arabicPeriod"/>
            </a:pPr>
            <a:r>
              <a:rPr lang="ja-JP" altLang="en-US" sz="2400" b="1" dirty="0">
                <a:latin typeface="メイリオ" panose="020B0604030504040204" pitchFamily="50" charset="-128"/>
                <a:ea typeface="メイリオ" panose="020B0604030504040204" pitchFamily="50" charset="-128"/>
              </a:rPr>
              <a:t> 最近の障害事例と関連“教訓”</a:t>
            </a:r>
          </a:p>
          <a:p>
            <a:pPr marL="817200" lvl="2" indent="-360000">
              <a:spcBef>
                <a:spcPts val="600"/>
              </a:spcBef>
              <a:buFont typeface="Wingdings" panose="05000000000000000000" pitchFamily="2" charset="2"/>
              <a:buChar char="Ø"/>
            </a:pPr>
            <a:r>
              <a:rPr lang="ja-JP" altLang="en-US" sz="2400" b="1" dirty="0">
                <a:latin typeface="メイリオ" panose="020B0604030504040204" pitchFamily="50" charset="-128"/>
                <a:ea typeface="メイリオ" panose="020B0604030504040204" pitchFamily="50" charset="-128"/>
              </a:rPr>
              <a:t>マイナンバー関連システム</a:t>
            </a:r>
          </a:p>
          <a:p>
            <a:pPr marL="817200" lvl="2" indent="-360000">
              <a:spcBef>
                <a:spcPts val="600"/>
              </a:spcBef>
              <a:buFont typeface="Wingdings" panose="05000000000000000000" pitchFamily="2" charset="2"/>
              <a:buChar char="Ø"/>
            </a:pPr>
            <a:r>
              <a:rPr lang="ja-JP" altLang="en-US" sz="2400" b="1" dirty="0">
                <a:latin typeface="メイリオ" panose="020B0604030504040204" pitchFamily="50" charset="-128"/>
                <a:ea typeface="メイリオ" panose="020B0604030504040204" pitchFamily="50" charset="-128"/>
              </a:rPr>
              <a:t>交通，通信，金融分野の各重要インフラシステム</a:t>
            </a:r>
          </a:p>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障害事例の分析から見える傾向の考察</a:t>
            </a:r>
            <a:endParaRPr lang="en-US" altLang="ja-JP" sz="2400" dirty="0">
              <a:solidFill>
                <a:schemeClr val="bg2"/>
              </a:solidFill>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ルール化の境目</a:t>
            </a:r>
            <a:endParaRPr lang="en-US" altLang="ja-JP" sz="2400" dirty="0">
              <a:solidFill>
                <a:schemeClr val="bg2"/>
              </a:solidFill>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レジリエンスエンジニアリング</a:t>
            </a: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ヒューマンエラーの問題と対策</a:t>
            </a:r>
            <a:endParaRPr lang="en-US" altLang="ja-JP" sz="2400" dirty="0">
              <a:solidFill>
                <a:schemeClr val="bg2"/>
              </a:solidFill>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システムの高負荷／過負荷に関する問題と対策</a:t>
            </a:r>
          </a:p>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まとめ</a:t>
            </a:r>
          </a:p>
        </p:txBody>
      </p:sp>
    </p:spTree>
    <p:extLst>
      <p:ext uri="{BB962C8B-B14F-4D97-AF65-F5344CB8AC3E}">
        <p14:creationId xmlns:p14="http://schemas.microsoft.com/office/powerpoint/2010/main" val="26425207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4E0E9B8B-4C0C-635E-6444-5BE0687B112A}"/>
              </a:ext>
            </a:extLst>
          </p:cNvPr>
          <p:cNvPicPr>
            <a:picLocks noChangeAspect="1"/>
          </p:cNvPicPr>
          <p:nvPr/>
        </p:nvPicPr>
        <p:blipFill>
          <a:blip r:embed="rId2"/>
          <a:stretch>
            <a:fillRect/>
          </a:stretch>
        </p:blipFill>
        <p:spPr>
          <a:xfrm>
            <a:off x="0" y="828000"/>
            <a:ext cx="7920000" cy="5732390"/>
          </a:xfrm>
          <a:prstGeom prst="rect">
            <a:avLst/>
          </a:prstGeom>
          <a:ln w="12700">
            <a:solidFill>
              <a:schemeClr val="tx1">
                <a:lumMod val="50000"/>
                <a:lumOff val="50000"/>
                <a:alpha val="50000"/>
              </a:schemeClr>
            </a:solidFill>
          </a:ln>
        </p:spPr>
      </p:pic>
      <p:sp>
        <p:nvSpPr>
          <p:cNvPr id="3" name="フローチャート : 代替処理 6">
            <a:extLst>
              <a:ext uri="{FF2B5EF4-FFF2-40B4-BE49-F238E27FC236}">
                <a16:creationId xmlns:a16="http://schemas.microsoft.com/office/drawing/2014/main" id="{F78B5824-A200-D16E-01CB-DC57451E9919}"/>
              </a:ext>
            </a:extLst>
          </p:cNvPr>
          <p:cNvSpPr/>
          <p:nvPr/>
        </p:nvSpPr>
        <p:spPr bwMode="auto">
          <a:xfrm>
            <a:off x="0" y="0"/>
            <a:ext cx="360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最近のトラブル事例（</a:t>
            </a:r>
            <a:r>
              <a:rPr lang="ja-JP" altLang="en-US" sz="1600" dirty="0">
                <a:solidFill>
                  <a:srgbClr val="0000FF"/>
                </a:solidFill>
                <a:latin typeface="HGP創英角ﾎﾟｯﾌﾟ体" pitchFamily="50" charset="-128"/>
                <a:ea typeface="HGP創英角ﾎﾟｯﾌﾟ体" pitchFamily="50" charset="-128"/>
              </a:rPr>
              <a:t>１</a:t>
            </a: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a:t>
            </a:r>
            <a:r>
              <a:rPr lang="ja-JP" altLang="en-US" sz="1600" dirty="0">
                <a:solidFill>
                  <a:srgbClr val="0000FF"/>
                </a:solidFill>
                <a:latin typeface="HGP創英角ﾎﾟｯﾌﾟ体" pitchFamily="50" charset="-128"/>
                <a:ea typeface="HGP創英角ﾎﾟｯﾌﾟ体" pitchFamily="50" charset="-128"/>
              </a:rPr>
              <a:t>ａ</a:t>
            </a:r>
            <a:endPar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endParaRPr>
          </a:p>
        </p:txBody>
      </p:sp>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a:xfrm>
            <a:off x="360000" y="252000"/>
            <a:ext cx="8640000" cy="576000"/>
          </a:xfrm>
        </p:spPr>
        <p:txBody>
          <a:bodyPr/>
          <a:lstStyle/>
          <a:p>
            <a:r>
              <a:rPr kumimoji="1" lang="ja-JP" altLang="en-US" dirty="0"/>
              <a:t>別人の住民票が誤って発行</a:t>
            </a:r>
            <a:r>
              <a:rPr kumimoji="1" lang="ja-JP" altLang="en-US" sz="2000" dirty="0"/>
              <a:t>（コンビニの証明書交付サービス）</a:t>
            </a:r>
            <a:endParaRPr kumimoji="1" lang="ja-JP" altLang="en-US" dirty="0"/>
          </a:p>
        </p:txBody>
      </p:sp>
      <p:sp>
        <p:nvSpPr>
          <p:cNvPr id="10" name="テキスト ボックス 9">
            <a:hlinkClick r:id="rId3"/>
            <a:extLst>
              <a:ext uri="{FF2B5EF4-FFF2-40B4-BE49-F238E27FC236}">
                <a16:creationId xmlns:a16="http://schemas.microsoft.com/office/drawing/2014/main" id="{C3246C69-E344-08F6-60D7-2A48DA6C3F7F}"/>
              </a:ext>
            </a:extLst>
          </p:cNvPr>
          <p:cNvSpPr txBox="1"/>
          <p:nvPr/>
        </p:nvSpPr>
        <p:spPr>
          <a:xfrm>
            <a:off x="720000" y="1332000"/>
            <a:ext cx="7560000" cy="338554"/>
          </a:xfrm>
          <a:prstGeom prst="rect">
            <a:avLst/>
          </a:prstGeom>
          <a:noFill/>
        </p:spPr>
        <p:txBody>
          <a:bodyPr wrap="square">
            <a:spAutoFit/>
          </a:bodyPr>
          <a:lstStyle/>
          <a:p>
            <a:r>
              <a:rPr lang="en-US" altLang="ja-JP" sz="1600" i="1" dirty="0">
                <a:solidFill>
                  <a:srgbClr val="3333FF"/>
                </a:solidFill>
                <a:latin typeface="Arial" panose="020B0604020202020204" pitchFamily="34" charset="0"/>
                <a:cs typeface="Arial" panose="020B0604020202020204" pitchFamily="34" charset="0"/>
              </a:rPr>
              <a:t>https://www.fujitsu.com/jp/group/fjj/about/resources/news/topics/2023/0330.html</a:t>
            </a:r>
            <a:endParaRPr lang="ja-JP" altLang="en-US" sz="1600" i="1" dirty="0">
              <a:solidFill>
                <a:srgbClr val="3333FF"/>
              </a:solidFill>
              <a:latin typeface="Arial" panose="020B0604020202020204" pitchFamily="34" charset="0"/>
              <a:cs typeface="Arial" panose="020B0604020202020204" pitchFamily="34" charset="0"/>
            </a:endParaRPr>
          </a:p>
        </p:txBody>
      </p:sp>
      <p:sp>
        <p:nvSpPr>
          <p:cNvPr id="5" name="テキスト ボックス 4">
            <a:extLst>
              <a:ext uri="{FF2B5EF4-FFF2-40B4-BE49-F238E27FC236}">
                <a16:creationId xmlns:a16="http://schemas.microsoft.com/office/drawing/2014/main" id="{8FF61D93-7384-7B8B-A0FA-E3A9B841D0BC}"/>
              </a:ext>
            </a:extLst>
          </p:cNvPr>
          <p:cNvSpPr txBox="1"/>
          <p:nvPr/>
        </p:nvSpPr>
        <p:spPr>
          <a:xfrm>
            <a:off x="252000" y="1800000"/>
            <a:ext cx="6120000" cy="1200329"/>
          </a:xfrm>
          <a:prstGeom prst="rect">
            <a:avLst/>
          </a:prstGeom>
          <a:noFill/>
        </p:spPr>
        <p:txBody>
          <a:bodyPr wrap="square">
            <a:spAutoFit/>
          </a:bodyPr>
          <a:lstStyle/>
          <a:p>
            <a:r>
              <a:rPr lang="ja-JP" altLang="en-US" sz="2400" dirty="0">
                <a:solidFill>
                  <a:srgbClr val="FF0000"/>
                </a:solidFill>
              </a:rPr>
              <a:t>システムの高負荷時，</a:t>
            </a:r>
            <a:endParaRPr lang="en-US" altLang="ja-JP" sz="2400" dirty="0">
              <a:solidFill>
                <a:srgbClr val="FF0000"/>
              </a:solidFill>
            </a:endParaRPr>
          </a:p>
          <a:p>
            <a:r>
              <a:rPr lang="ja-JP" altLang="en-US" sz="2400" dirty="0">
                <a:solidFill>
                  <a:srgbClr val="FF0000"/>
                </a:solidFill>
              </a:rPr>
              <a:t>印刷処理での遅延によりタイムアウトが発生し，</a:t>
            </a:r>
            <a:endParaRPr lang="en-US" altLang="ja-JP" sz="2400" dirty="0">
              <a:solidFill>
                <a:srgbClr val="FF0000"/>
              </a:solidFill>
            </a:endParaRPr>
          </a:p>
          <a:p>
            <a:r>
              <a:rPr lang="ja-JP" altLang="en-US" sz="2400" dirty="0">
                <a:solidFill>
                  <a:srgbClr val="FF0000"/>
                </a:solidFill>
              </a:rPr>
              <a:t>別人の印刷イメージが誤って取得され出力</a:t>
            </a:r>
          </a:p>
        </p:txBody>
      </p:sp>
      <p:pic>
        <p:nvPicPr>
          <p:cNvPr id="9" name="図 8">
            <a:extLst>
              <a:ext uri="{FF2B5EF4-FFF2-40B4-BE49-F238E27FC236}">
                <a16:creationId xmlns:a16="http://schemas.microsoft.com/office/drawing/2014/main" id="{FED13EE7-C537-AB7A-51CB-BF65EFC624EC}"/>
              </a:ext>
            </a:extLst>
          </p:cNvPr>
          <p:cNvPicPr>
            <a:picLocks noChangeAspect="1"/>
          </p:cNvPicPr>
          <p:nvPr/>
        </p:nvPicPr>
        <p:blipFill>
          <a:blip r:embed="rId4"/>
          <a:stretch>
            <a:fillRect/>
          </a:stretch>
        </p:blipFill>
        <p:spPr>
          <a:xfrm>
            <a:off x="1944000" y="3780000"/>
            <a:ext cx="7920000" cy="2809066"/>
          </a:xfrm>
          <a:prstGeom prst="rect">
            <a:avLst/>
          </a:prstGeom>
          <a:ln w="25400">
            <a:solidFill>
              <a:schemeClr val="accent1">
                <a:alpha val="50000"/>
              </a:schemeClr>
            </a:solidFill>
          </a:ln>
        </p:spPr>
      </p:pic>
    </p:spTree>
    <p:extLst>
      <p:ext uri="{BB962C8B-B14F-4D97-AF65-F5344CB8AC3E}">
        <p14:creationId xmlns:p14="http://schemas.microsoft.com/office/powerpoint/2010/main" val="154918157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a:xfrm>
            <a:off x="1620000" y="108000"/>
            <a:ext cx="7920000" cy="576000"/>
          </a:xfrm>
        </p:spPr>
        <p:txBody>
          <a:bodyPr/>
          <a:lstStyle/>
          <a:p>
            <a:pPr>
              <a:spcBef>
                <a:spcPts val="0"/>
              </a:spcBef>
            </a:pPr>
            <a:r>
              <a:rPr kumimoji="1" lang="ja-JP" altLang="en-US" sz="2000" b="1" dirty="0"/>
              <a:t>入念な方式設計と多段階の確認は当たり前、</a:t>
            </a:r>
            <a:br>
              <a:rPr kumimoji="1" lang="ja-JP" altLang="en-US" sz="2000" b="1" dirty="0"/>
            </a:br>
            <a:r>
              <a:rPr kumimoji="1" lang="ja-JP" altLang="en-US" sz="2000" b="1" dirty="0"/>
              <a:t>個人情報を扱う場合には特に排他制御に気をつけて</a:t>
            </a:r>
          </a:p>
        </p:txBody>
      </p:sp>
      <p:pic>
        <p:nvPicPr>
          <p:cNvPr id="4" name="図 3">
            <a:extLst>
              <a:ext uri="{FF2B5EF4-FFF2-40B4-BE49-F238E27FC236}">
                <a16:creationId xmlns:a16="http://schemas.microsoft.com/office/drawing/2014/main" id="{7DA6DD5C-1509-A7D7-E210-38BDA947100F}"/>
              </a:ext>
            </a:extLst>
          </p:cNvPr>
          <p:cNvPicPr>
            <a:picLocks noChangeAspect="1"/>
          </p:cNvPicPr>
          <p:nvPr/>
        </p:nvPicPr>
        <p:blipFill>
          <a:blip r:embed="rId2"/>
          <a:stretch>
            <a:fillRect/>
          </a:stretch>
        </p:blipFill>
        <p:spPr>
          <a:xfrm>
            <a:off x="6768000" y="828000"/>
            <a:ext cx="3085711" cy="2160000"/>
          </a:xfrm>
          <a:prstGeom prst="rect">
            <a:avLst/>
          </a:prstGeom>
        </p:spPr>
      </p:pic>
      <p:pic>
        <p:nvPicPr>
          <p:cNvPr id="6" name="図 5">
            <a:extLst>
              <a:ext uri="{FF2B5EF4-FFF2-40B4-BE49-F238E27FC236}">
                <a16:creationId xmlns:a16="http://schemas.microsoft.com/office/drawing/2014/main" id="{59A145C9-312F-9692-CC84-D39A94684E87}"/>
              </a:ext>
            </a:extLst>
          </p:cNvPr>
          <p:cNvPicPr>
            <a:picLocks noChangeAspect="1"/>
          </p:cNvPicPr>
          <p:nvPr/>
        </p:nvPicPr>
        <p:blipFill>
          <a:blip r:embed="rId3"/>
          <a:stretch>
            <a:fillRect/>
          </a:stretch>
        </p:blipFill>
        <p:spPr>
          <a:xfrm>
            <a:off x="3" y="2772000"/>
            <a:ext cx="6480000" cy="3793614"/>
          </a:xfrm>
          <a:prstGeom prst="rect">
            <a:avLst/>
          </a:prstGeom>
        </p:spPr>
      </p:pic>
      <p:sp>
        <p:nvSpPr>
          <p:cNvPr id="8" name="テキスト ボックス 7">
            <a:extLst>
              <a:ext uri="{FF2B5EF4-FFF2-40B4-BE49-F238E27FC236}">
                <a16:creationId xmlns:a16="http://schemas.microsoft.com/office/drawing/2014/main" id="{4C62BDF4-99ED-8E0A-C8F8-17CB9BAE888B}"/>
              </a:ext>
            </a:extLst>
          </p:cNvPr>
          <p:cNvSpPr txBox="1"/>
          <p:nvPr/>
        </p:nvSpPr>
        <p:spPr>
          <a:xfrm>
            <a:off x="179999" y="828000"/>
            <a:ext cx="6480000" cy="1938992"/>
          </a:xfrm>
          <a:prstGeom prst="rect">
            <a:avLst/>
          </a:prstGeom>
          <a:noFill/>
        </p:spPr>
        <p:txBody>
          <a:bodyPr wrap="square">
            <a:spAutoFit/>
          </a:bodyPr>
          <a:lstStyle/>
          <a:p>
            <a:r>
              <a:rPr lang="ja-JP" altLang="en-US" sz="2000" dirty="0">
                <a:latin typeface="+mn-ea"/>
              </a:rPr>
              <a:t>＜事象＞</a:t>
            </a:r>
            <a:endParaRPr lang="en-US" altLang="ja-JP" sz="2000" dirty="0">
              <a:latin typeface="+mn-ea"/>
            </a:endParaRPr>
          </a:p>
          <a:p>
            <a:r>
              <a:rPr lang="ja-JP" altLang="en-US" sz="2000" dirty="0">
                <a:latin typeface="+mn-ea"/>
              </a:rPr>
              <a:t>複数の要求の競合ケースを十分考慮せずに</a:t>
            </a:r>
            <a:r>
              <a:rPr lang="ja-JP" altLang="en-US" sz="2000" u="sng" dirty="0">
                <a:solidFill>
                  <a:srgbClr val="FF0000"/>
                </a:solidFill>
                <a:latin typeface="+mn-ea"/>
              </a:rPr>
              <a:t>一つの一時ファイルを排他制御無しで使用</a:t>
            </a:r>
            <a:r>
              <a:rPr lang="ja-JP" altLang="en-US" sz="2000" dirty="0">
                <a:latin typeface="+mn-ea"/>
              </a:rPr>
              <a:t>するようになっていたため，</a:t>
            </a:r>
          </a:p>
          <a:p>
            <a:r>
              <a:rPr lang="ja-JP" altLang="en-US" sz="2000" u="sng" dirty="0">
                <a:solidFill>
                  <a:srgbClr val="3333FF"/>
                </a:solidFill>
                <a:latin typeface="+mn-ea"/>
              </a:rPr>
              <a:t>ほぼ同時にダウンロード要求</a:t>
            </a:r>
            <a:r>
              <a:rPr lang="ja-JP" altLang="en-US" sz="2000" dirty="0">
                <a:latin typeface="+mn-ea"/>
              </a:rPr>
              <a:t>のあった</a:t>
            </a:r>
            <a:r>
              <a:rPr lang="en-US" altLang="ja-JP" sz="2000" dirty="0">
                <a:latin typeface="+mn-ea"/>
              </a:rPr>
              <a:t>2</a:t>
            </a:r>
            <a:r>
              <a:rPr lang="ja-JP" altLang="en-US" sz="2000" dirty="0">
                <a:latin typeface="+mn-ea"/>
              </a:rPr>
              <a:t>つの代理店の予約者情報が，同じ一時ファイルに混在して書き込まれ，</a:t>
            </a:r>
            <a:r>
              <a:rPr lang="ja-JP" altLang="en-US" sz="2000" u="sng" dirty="0">
                <a:solidFill>
                  <a:srgbClr val="FF0000"/>
                </a:solidFill>
                <a:latin typeface="+mn-ea"/>
              </a:rPr>
              <a:t>他の代理店情報を含む内容</a:t>
            </a:r>
            <a:r>
              <a:rPr lang="ja-JP" altLang="en-US" sz="2000" dirty="0">
                <a:latin typeface="+mn-ea"/>
              </a:rPr>
              <a:t>がそのまま両代理店に転送．</a:t>
            </a:r>
          </a:p>
        </p:txBody>
      </p:sp>
      <p:sp>
        <p:nvSpPr>
          <p:cNvPr id="9" name="テキスト ボックス 8">
            <a:extLst>
              <a:ext uri="{FF2B5EF4-FFF2-40B4-BE49-F238E27FC236}">
                <a16:creationId xmlns:a16="http://schemas.microsoft.com/office/drawing/2014/main" id="{CF9E91BD-2DDF-5B95-7E9C-D0919BB2F5EF}"/>
              </a:ext>
            </a:extLst>
          </p:cNvPr>
          <p:cNvSpPr txBox="1"/>
          <p:nvPr/>
        </p:nvSpPr>
        <p:spPr>
          <a:xfrm>
            <a:off x="6456749" y="2880000"/>
            <a:ext cx="3420000" cy="3693319"/>
          </a:xfrm>
          <a:prstGeom prst="rect">
            <a:avLst/>
          </a:prstGeom>
          <a:noFill/>
        </p:spPr>
        <p:txBody>
          <a:bodyPr wrap="square">
            <a:spAutoFit/>
          </a:bodyPr>
          <a:lstStyle/>
          <a:p>
            <a:pPr marL="144000" indent="-144000"/>
            <a:r>
              <a:rPr lang="ja-JP" altLang="en-US" u="sng" dirty="0">
                <a:latin typeface="+mn-ea"/>
              </a:rPr>
              <a:t>＜対策＞</a:t>
            </a:r>
            <a:endParaRPr lang="en-US" altLang="ja-JP" u="sng" dirty="0">
              <a:latin typeface="+mn-ea"/>
            </a:endParaRPr>
          </a:p>
          <a:p>
            <a:pPr marL="144000" indent="-144000"/>
            <a:r>
              <a:rPr lang="ja-JP" altLang="en-US" dirty="0">
                <a:latin typeface="+mn-ea"/>
              </a:rPr>
              <a:t>・開発早期での入念な</a:t>
            </a:r>
            <a:r>
              <a:rPr lang="ja-JP" altLang="en-US" u="sng" dirty="0">
                <a:solidFill>
                  <a:srgbClr val="FF0000"/>
                </a:solidFill>
                <a:latin typeface="+mn-ea"/>
              </a:rPr>
              <a:t>方式設計</a:t>
            </a:r>
            <a:r>
              <a:rPr lang="ja-JP" altLang="en-US" dirty="0">
                <a:latin typeface="+mn-ea"/>
              </a:rPr>
              <a:t>（特に，排他制御はセキュリティ対策の要の一つ）</a:t>
            </a:r>
            <a:endParaRPr lang="en-US" altLang="ja-JP" dirty="0">
              <a:latin typeface="+mn-ea"/>
            </a:endParaRPr>
          </a:p>
          <a:p>
            <a:pPr marL="144000" indent="-144000"/>
            <a:r>
              <a:rPr lang="ja-JP" altLang="en-US" dirty="0">
                <a:latin typeface="+mn-ea"/>
              </a:rPr>
              <a:t>・開発チーム・第三者による多様な視点からの</a:t>
            </a:r>
            <a:r>
              <a:rPr lang="ja-JP" altLang="en-US" u="sng" dirty="0">
                <a:solidFill>
                  <a:srgbClr val="FF0000"/>
                </a:solidFill>
                <a:latin typeface="+mn-ea"/>
              </a:rPr>
              <a:t>レビュー</a:t>
            </a:r>
            <a:r>
              <a:rPr lang="ja-JP" altLang="en-US" dirty="0">
                <a:latin typeface="+mn-ea"/>
              </a:rPr>
              <a:t>（特に，微妙なタイミングに絡むような実地テストが困難な処理）</a:t>
            </a:r>
            <a:endParaRPr lang="en-US" altLang="ja-JP" dirty="0">
              <a:latin typeface="+mn-ea"/>
            </a:endParaRPr>
          </a:p>
          <a:p>
            <a:pPr marL="144000" indent="-144000"/>
            <a:r>
              <a:rPr lang="ja-JP" altLang="en-US" dirty="0">
                <a:latin typeface="+mn-ea"/>
              </a:rPr>
              <a:t>・</a:t>
            </a:r>
            <a:r>
              <a:rPr lang="ja-JP" altLang="en-US" u="sng" dirty="0">
                <a:solidFill>
                  <a:srgbClr val="FF0000"/>
                </a:solidFill>
                <a:latin typeface="+mn-ea"/>
              </a:rPr>
              <a:t>テスト項目</a:t>
            </a:r>
            <a:r>
              <a:rPr lang="ja-JP" altLang="en-US" dirty="0">
                <a:latin typeface="+mn-ea"/>
              </a:rPr>
              <a:t>に関する適切な抽出，レビュー（セキュリティに着目したシナリオやユースケースなど）</a:t>
            </a:r>
          </a:p>
          <a:p>
            <a:pPr marL="144000" indent="-144000"/>
            <a:r>
              <a:rPr lang="ja-JP" altLang="en-US" dirty="0">
                <a:latin typeface="+mn-ea"/>
              </a:rPr>
              <a:t>・上記に関するシステム</a:t>
            </a:r>
            <a:r>
              <a:rPr lang="ja-JP" altLang="en-US" u="sng" dirty="0">
                <a:solidFill>
                  <a:srgbClr val="FF0000"/>
                </a:solidFill>
                <a:latin typeface="+mn-ea"/>
              </a:rPr>
              <a:t>開発標準</a:t>
            </a:r>
            <a:r>
              <a:rPr lang="ja-JP" altLang="en-US" dirty="0">
                <a:latin typeface="+mn-ea"/>
              </a:rPr>
              <a:t>の適切な整備・保守</a:t>
            </a:r>
          </a:p>
        </p:txBody>
      </p:sp>
      <p:sp>
        <p:nvSpPr>
          <p:cNvPr id="3" name="タイトル 1">
            <a:extLst>
              <a:ext uri="{FF2B5EF4-FFF2-40B4-BE49-F238E27FC236}">
                <a16:creationId xmlns:a16="http://schemas.microsoft.com/office/drawing/2014/main" id="{DBEAD42E-741C-F9D0-86F8-B0D7A4CEEEBB}"/>
              </a:ext>
            </a:extLst>
          </p:cNvPr>
          <p:cNvSpPr txBox="1">
            <a:spLocks/>
          </p:cNvSpPr>
          <p:nvPr/>
        </p:nvSpPr>
        <p:spPr bwMode="auto">
          <a:xfrm>
            <a:off x="144000" y="72000"/>
            <a:ext cx="1440160" cy="576000"/>
          </a:xfrm>
          <a:prstGeom prst="rect">
            <a:avLst/>
          </a:prstGeom>
          <a:solidFill>
            <a:srgbClr val="FFC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kumimoji="1" sz="2800">
                <a:solidFill>
                  <a:schemeClr val="tx2"/>
                </a:solidFill>
                <a:latin typeface="HGPｺﾞｼｯｸE" pitchFamily="50" charset="-128"/>
                <a:ea typeface="HGPｺﾞｼｯｸE" pitchFamily="50" charset="-128"/>
              </a:defRPr>
            </a:lvl2pPr>
            <a:lvl3pPr algn="l" rtl="0" eaLnBrk="0" fontAlgn="base" hangingPunct="0">
              <a:spcBef>
                <a:spcPct val="0"/>
              </a:spcBef>
              <a:spcAft>
                <a:spcPct val="0"/>
              </a:spcAft>
              <a:defRPr kumimoji="1" sz="2800">
                <a:solidFill>
                  <a:schemeClr val="tx2"/>
                </a:solidFill>
                <a:latin typeface="HGPｺﾞｼｯｸE" pitchFamily="50" charset="-128"/>
                <a:ea typeface="HGPｺﾞｼｯｸE" pitchFamily="50" charset="-128"/>
              </a:defRPr>
            </a:lvl3pPr>
            <a:lvl4pPr algn="l" rtl="0" eaLnBrk="0" fontAlgn="base" hangingPunct="0">
              <a:spcBef>
                <a:spcPct val="0"/>
              </a:spcBef>
              <a:spcAft>
                <a:spcPct val="0"/>
              </a:spcAft>
              <a:defRPr kumimoji="1" sz="2800">
                <a:solidFill>
                  <a:schemeClr val="tx2"/>
                </a:solidFill>
                <a:latin typeface="HGPｺﾞｼｯｸE" pitchFamily="50" charset="-128"/>
                <a:ea typeface="HGPｺﾞｼｯｸE" pitchFamily="50" charset="-128"/>
              </a:defRPr>
            </a:lvl4pPr>
            <a:lvl5pPr algn="l" rtl="0" eaLnBrk="0" fontAlgn="base" hangingPunct="0">
              <a:spcBef>
                <a:spcPct val="0"/>
              </a:spcBef>
              <a:spcAft>
                <a:spcPct val="0"/>
              </a:spcAft>
              <a:defRPr kumimoji="1" sz="2800">
                <a:solidFill>
                  <a:schemeClr val="tx2"/>
                </a:solidFill>
                <a:latin typeface="HGPｺﾞｼｯｸE" pitchFamily="50" charset="-128"/>
                <a:ea typeface="HGPｺﾞｼｯｸE" pitchFamily="50" charset="-128"/>
              </a:defRPr>
            </a:lvl5pPr>
            <a:lvl6pPr marL="457200" algn="l" rtl="0" fontAlgn="base">
              <a:spcBef>
                <a:spcPct val="0"/>
              </a:spcBef>
              <a:spcAft>
                <a:spcPct val="0"/>
              </a:spcAft>
              <a:defRPr kumimoji="1" sz="2800">
                <a:solidFill>
                  <a:schemeClr val="tx2"/>
                </a:solidFill>
                <a:latin typeface="HGPｺﾞｼｯｸE" pitchFamily="50" charset="-128"/>
                <a:ea typeface="HGPｺﾞｼｯｸE" pitchFamily="50" charset="-128"/>
              </a:defRPr>
            </a:lvl6pPr>
            <a:lvl7pPr marL="914400" algn="l" rtl="0" fontAlgn="base">
              <a:spcBef>
                <a:spcPct val="0"/>
              </a:spcBef>
              <a:spcAft>
                <a:spcPct val="0"/>
              </a:spcAft>
              <a:defRPr kumimoji="1" sz="2800">
                <a:solidFill>
                  <a:schemeClr val="tx2"/>
                </a:solidFill>
                <a:latin typeface="HGPｺﾞｼｯｸE" pitchFamily="50" charset="-128"/>
                <a:ea typeface="HGPｺﾞｼｯｸE" pitchFamily="50" charset="-128"/>
              </a:defRPr>
            </a:lvl7pPr>
            <a:lvl8pPr marL="1371600" algn="l" rtl="0" fontAlgn="base">
              <a:spcBef>
                <a:spcPct val="0"/>
              </a:spcBef>
              <a:spcAft>
                <a:spcPct val="0"/>
              </a:spcAft>
              <a:defRPr kumimoji="1" sz="2800">
                <a:solidFill>
                  <a:schemeClr val="tx2"/>
                </a:solidFill>
                <a:latin typeface="HGPｺﾞｼｯｸE" pitchFamily="50" charset="-128"/>
                <a:ea typeface="HGPｺﾞｼｯｸE" pitchFamily="50" charset="-128"/>
              </a:defRPr>
            </a:lvl8pPr>
            <a:lvl9pPr marL="1828800" algn="l" rtl="0" fontAlgn="base">
              <a:spcBef>
                <a:spcPct val="0"/>
              </a:spcBef>
              <a:spcAft>
                <a:spcPct val="0"/>
              </a:spcAft>
              <a:defRPr kumimoji="1" sz="2800">
                <a:solidFill>
                  <a:schemeClr val="tx2"/>
                </a:solidFill>
                <a:latin typeface="HGPｺﾞｼｯｸE" pitchFamily="50" charset="-128"/>
                <a:ea typeface="HGPｺﾞｼｯｸE" pitchFamily="50" charset="-128"/>
              </a:defRPr>
            </a:lvl9pPr>
          </a:lstStyle>
          <a:p>
            <a:r>
              <a:rPr lang="ja-JP" altLang="en-US" sz="3200" kern="0" dirty="0">
                <a:latin typeface="HGP創英角ｺﾞｼｯｸUB" panose="020B0900000000000000" pitchFamily="50" charset="-128"/>
                <a:ea typeface="HGP創英角ｺﾞｼｯｸUB" panose="020B0900000000000000" pitchFamily="50" charset="-128"/>
              </a:rPr>
              <a:t>Ｔ３３：</a:t>
            </a:r>
          </a:p>
        </p:txBody>
      </p:sp>
    </p:spTree>
    <p:extLst>
      <p:ext uri="{BB962C8B-B14F-4D97-AF65-F5344CB8AC3E}">
        <p14:creationId xmlns:p14="http://schemas.microsoft.com/office/powerpoint/2010/main" val="323954673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CBD3FCD1-341E-1DB5-DCFA-9629DD38DD9E}"/>
              </a:ext>
            </a:extLst>
          </p:cNvPr>
          <p:cNvPicPr>
            <a:picLocks noChangeAspect="1"/>
          </p:cNvPicPr>
          <p:nvPr/>
        </p:nvPicPr>
        <p:blipFill rotWithShape="1">
          <a:blip r:embed="rId2"/>
          <a:srcRect b="23956"/>
          <a:stretch/>
        </p:blipFill>
        <p:spPr>
          <a:xfrm>
            <a:off x="0" y="827992"/>
            <a:ext cx="7920000" cy="5625344"/>
          </a:xfrm>
          <a:prstGeom prst="rect">
            <a:avLst/>
          </a:prstGeom>
          <a:ln w="12700">
            <a:solidFill>
              <a:schemeClr val="tx1">
                <a:lumMod val="50000"/>
                <a:lumOff val="50000"/>
                <a:alpha val="50000"/>
              </a:schemeClr>
            </a:solidFill>
          </a:ln>
        </p:spPr>
      </p:pic>
      <p:sp>
        <p:nvSpPr>
          <p:cNvPr id="3" name="フローチャート : 代替処理 6">
            <a:extLst>
              <a:ext uri="{FF2B5EF4-FFF2-40B4-BE49-F238E27FC236}">
                <a16:creationId xmlns:a16="http://schemas.microsoft.com/office/drawing/2014/main" id="{F78B5824-A200-D16E-01CB-DC57451E9919}"/>
              </a:ext>
            </a:extLst>
          </p:cNvPr>
          <p:cNvSpPr/>
          <p:nvPr/>
        </p:nvSpPr>
        <p:spPr bwMode="auto">
          <a:xfrm>
            <a:off x="0" y="0"/>
            <a:ext cx="360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最近のトラブル事例（１）ｂ</a:t>
            </a:r>
          </a:p>
        </p:txBody>
      </p:sp>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a:xfrm>
            <a:off x="360000" y="252000"/>
            <a:ext cx="9360000" cy="576000"/>
          </a:xfrm>
        </p:spPr>
        <p:txBody>
          <a:bodyPr/>
          <a:lstStyle/>
          <a:p>
            <a:r>
              <a:rPr kumimoji="1" lang="ja-JP" altLang="en-US" dirty="0"/>
              <a:t>別人の住民票が誤って発行</a:t>
            </a:r>
            <a:r>
              <a:rPr kumimoji="1" lang="ja-JP" altLang="en-US" sz="2000" dirty="0"/>
              <a:t>（コンビニの証明書交付サービス）</a:t>
            </a:r>
            <a:r>
              <a:rPr lang="en-US" altLang="ja-JP" dirty="0"/>
              <a:t>[</a:t>
            </a:r>
            <a:r>
              <a:rPr kumimoji="1" lang="ja-JP" altLang="en-US" dirty="0"/>
              <a:t>続</a:t>
            </a:r>
            <a:r>
              <a:rPr lang="en-US" altLang="ja-JP" dirty="0"/>
              <a:t>]</a:t>
            </a:r>
            <a:endParaRPr kumimoji="1" lang="ja-JP" altLang="en-US" dirty="0"/>
          </a:p>
        </p:txBody>
      </p:sp>
      <p:sp>
        <p:nvSpPr>
          <p:cNvPr id="10" name="テキスト ボックス 9">
            <a:hlinkClick r:id="rId3"/>
            <a:extLst>
              <a:ext uri="{FF2B5EF4-FFF2-40B4-BE49-F238E27FC236}">
                <a16:creationId xmlns:a16="http://schemas.microsoft.com/office/drawing/2014/main" id="{C3246C69-E344-08F6-60D7-2A48DA6C3F7F}"/>
              </a:ext>
            </a:extLst>
          </p:cNvPr>
          <p:cNvSpPr txBox="1"/>
          <p:nvPr/>
        </p:nvSpPr>
        <p:spPr>
          <a:xfrm>
            <a:off x="720000" y="1296000"/>
            <a:ext cx="7560000" cy="338554"/>
          </a:xfrm>
          <a:prstGeom prst="rect">
            <a:avLst/>
          </a:prstGeom>
          <a:noFill/>
        </p:spPr>
        <p:txBody>
          <a:bodyPr wrap="square">
            <a:spAutoFit/>
          </a:bodyPr>
          <a:lstStyle/>
          <a:p>
            <a:r>
              <a:rPr lang="en-US" altLang="ja-JP" sz="1600" i="1" dirty="0">
                <a:solidFill>
                  <a:srgbClr val="3333FF"/>
                </a:solidFill>
                <a:latin typeface="Arial" panose="020B0604020202020204" pitchFamily="34" charset="0"/>
                <a:cs typeface="Arial" panose="020B0604020202020204" pitchFamily="34" charset="0"/>
              </a:rPr>
              <a:t>https://pr.fujitsu.com/jp/news/2023/07/14.html</a:t>
            </a:r>
            <a:endParaRPr lang="ja-JP" altLang="en-US" sz="1600" i="1" dirty="0">
              <a:solidFill>
                <a:srgbClr val="3333FF"/>
              </a:solidFill>
              <a:latin typeface="Arial" panose="020B0604020202020204" pitchFamily="34" charset="0"/>
              <a:cs typeface="Arial" panose="020B0604020202020204" pitchFamily="34" charset="0"/>
            </a:endParaRPr>
          </a:p>
        </p:txBody>
      </p:sp>
      <p:sp>
        <p:nvSpPr>
          <p:cNvPr id="5" name="テキスト ボックス 4">
            <a:extLst>
              <a:ext uri="{FF2B5EF4-FFF2-40B4-BE49-F238E27FC236}">
                <a16:creationId xmlns:a16="http://schemas.microsoft.com/office/drawing/2014/main" id="{8FF61D93-7384-7B8B-A0FA-E3A9B841D0BC}"/>
              </a:ext>
            </a:extLst>
          </p:cNvPr>
          <p:cNvSpPr txBox="1"/>
          <p:nvPr/>
        </p:nvSpPr>
        <p:spPr>
          <a:xfrm>
            <a:off x="252000" y="1728000"/>
            <a:ext cx="6408000" cy="1569660"/>
          </a:xfrm>
          <a:prstGeom prst="rect">
            <a:avLst/>
          </a:prstGeom>
          <a:noFill/>
        </p:spPr>
        <p:txBody>
          <a:bodyPr wrap="square">
            <a:spAutoFit/>
          </a:bodyPr>
          <a:lstStyle/>
          <a:p>
            <a:r>
              <a:rPr lang="ja-JP" altLang="en-US" sz="2400" dirty="0">
                <a:solidFill>
                  <a:srgbClr val="FF0000"/>
                </a:solidFill>
              </a:rPr>
              <a:t>住民票発行申請から発行までの間に住民情報の一部が変更されるとデータの不整合が発生し，別人の住民票が出力</a:t>
            </a:r>
          </a:p>
          <a:p>
            <a:r>
              <a:rPr lang="ja-JP" altLang="en-US" sz="2400" u="sng" dirty="0">
                <a:solidFill>
                  <a:srgbClr val="C00000"/>
                </a:solidFill>
              </a:rPr>
              <a:t>既知</a:t>
            </a:r>
            <a:r>
              <a:rPr lang="ja-JP" altLang="en-US" sz="2400" dirty="0">
                <a:solidFill>
                  <a:srgbClr val="FF0000"/>
                </a:solidFill>
              </a:rPr>
              <a:t>の障害だったが，システムに未反映</a:t>
            </a:r>
            <a:endParaRPr lang="en-US" altLang="ja-JP" sz="2400" dirty="0">
              <a:solidFill>
                <a:srgbClr val="FF0000"/>
              </a:solidFill>
            </a:endParaRPr>
          </a:p>
        </p:txBody>
      </p:sp>
      <p:sp>
        <p:nvSpPr>
          <p:cNvPr id="15" name="テキスト ボックス 14">
            <a:extLst>
              <a:ext uri="{FF2B5EF4-FFF2-40B4-BE49-F238E27FC236}">
                <a16:creationId xmlns:a16="http://schemas.microsoft.com/office/drawing/2014/main" id="{D2E18755-0002-F104-E10C-E71E5777C44C}"/>
              </a:ext>
            </a:extLst>
          </p:cNvPr>
          <p:cNvSpPr txBox="1"/>
          <p:nvPr/>
        </p:nvSpPr>
        <p:spPr>
          <a:xfrm>
            <a:off x="6300000" y="3600000"/>
            <a:ext cx="3600000" cy="2862322"/>
          </a:xfrm>
          <a:prstGeom prst="rect">
            <a:avLst/>
          </a:prstGeom>
          <a:solidFill>
            <a:schemeClr val="bg1">
              <a:alpha val="50000"/>
            </a:schemeClr>
          </a:solidFill>
        </p:spPr>
        <p:txBody>
          <a:bodyPr wrap="square">
            <a:spAutoFit/>
          </a:bodyPr>
          <a:lstStyle/>
          <a:p>
            <a:r>
              <a:rPr lang="ja-JP" altLang="en-US" sz="2000" b="0" i="0" dirty="0">
                <a:solidFill>
                  <a:srgbClr val="3333FF"/>
                </a:solidFill>
                <a:effectLst/>
                <a:latin typeface="+mn-ea"/>
              </a:rPr>
              <a:t>上記の点検①、②を行った結果、全</a:t>
            </a:r>
            <a:r>
              <a:rPr lang="en-US" altLang="ja-JP" sz="2000" b="0" i="0" dirty="0">
                <a:solidFill>
                  <a:srgbClr val="3333FF"/>
                </a:solidFill>
                <a:effectLst/>
                <a:latin typeface="+mn-ea"/>
              </a:rPr>
              <a:t>123</a:t>
            </a:r>
            <a:r>
              <a:rPr lang="ja-JP" altLang="en-US" sz="2000" b="0" i="0" dirty="0">
                <a:solidFill>
                  <a:srgbClr val="3333FF"/>
                </a:solidFill>
                <a:effectLst/>
                <a:latin typeface="+mn-ea"/>
              </a:rPr>
              <a:t>団体のうち、</a:t>
            </a:r>
            <a:r>
              <a:rPr lang="en-US" altLang="ja-JP" sz="2000" b="0" i="0" dirty="0">
                <a:solidFill>
                  <a:srgbClr val="3333FF"/>
                </a:solidFill>
                <a:effectLst/>
                <a:latin typeface="+mn-ea"/>
              </a:rPr>
              <a:t>44</a:t>
            </a:r>
            <a:r>
              <a:rPr lang="ja-JP" altLang="en-US" sz="2000" b="0" i="0" dirty="0">
                <a:solidFill>
                  <a:srgbClr val="3333FF"/>
                </a:solidFill>
                <a:effectLst/>
                <a:latin typeface="+mn-ea"/>
              </a:rPr>
              <a:t>団体において当該事象の</a:t>
            </a:r>
            <a:r>
              <a:rPr lang="ja-JP" altLang="en-US" sz="2000" b="0" i="0" u="sng" dirty="0">
                <a:solidFill>
                  <a:srgbClr val="FF0000"/>
                </a:solidFill>
                <a:effectLst/>
                <a:latin typeface="+mn-ea"/>
              </a:rPr>
              <a:t>修正プログラムが未適用であることが判明</a:t>
            </a:r>
            <a:r>
              <a:rPr lang="ja-JP" altLang="en-US" sz="2000" b="0" i="0" dirty="0">
                <a:solidFill>
                  <a:srgbClr val="3333FF"/>
                </a:solidFill>
                <a:effectLst/>
                <a:latin typeface="+mn-ea"/>
              </a:rPr>
              <a:t>したため、引き続きサービス停止を依頼させていただき修正プログラムの適用作業を</a:t>
            </a:r>
            <a:r>
              <a:rPr lang="en-US" altLang="ja-JP" sz="2000" b="0" i="0" dirty="0">
                <a:solidFill>
                  <a:srgbClr val="3333FF"/>
                </a:solidFill>
                <a:effectLst/>
                <a:latin typeface="+mn-ea"/>
              </a:rPr>
              <a:t>7</a:t>
            </a:r>
            <a:r>
              <a:rPr lang="ja-JP" altLang="en-US" sz="2000" b="0" i="0" dirty="0">
                <a:solidFill>
                  <a:srgbClr val="3333FF"/>
                </a:solidFill>
                <a:effectLst/>
                <a:latin typeface="+mn-ea"/>
              </a:rPr>
              <a:t>月中旬から実施いたします。また、それ以外にも・・・・・</a:t>
            </a:r>
            <a:endParaRPr lang="ja-JP" altLang="en-US" sz="2000" dirty="0">
              <a:solidFill>
                <a:srgbClr val="3333FF"/>
              </a:solidFill>
              <a:latin typeface="+mn-ea"/>
            </a:endParaRPr>
          </a:p>
        </p:txBody>
      </p:sp>
    </p:spTree>
    <p:extLst>
      <p:ext uri="{BB962C8B-B14F-4D97-AF65-F5344CB8AC3E}">
        <p14:creationId xmlns:p14="http://schemas.microsoft.com/office/powerpoint/2010/main" val="117787646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講演の</a:t>
            </a:r>
            <a:r>
              <a:rPr lang="ja-JP" altLang="en-US" dirty="0"/>
              <a:t>概要</a:t>
            </a:r>
            <a:endParaRPr kumimoji="1" lang="ja-JP" altLang="en-US" dirty="0"/>
          </a:p>
        </p:txBody>
      </p:sp>
      <p:sp>
        <p:nvSpPr>
          <p:cNvPr id="3" name="正方形/長方形 2"/>
          <p:cNvSpPr/>
          <p:nvPr/>
        </p:nvSpPr>
        <p:spPr>
          <a:xfrm>
            <a:off x="432000" y="828000"/>
            <a:ext cx="9180000" cy="5225661"/>
          </a:xfrm>
          <a:prstGeom prst="rect">
            <a:avLst/>
          </a:prstGeom>
        </p:spPr>
        <p:txBody>
          <a:bodyPr wrap="square">
            <a:spAutoFit/>
          </a:bodyPr>
          <a:lstStyle/>
          <a:p>
            <a:pPr>
              <a:lnSpc>
                <a:spcPct val="110000"/>
              </a:lnSpc>
              <a:spcBef>
                <a:spcPts val="1200"/>
              </a:spcBef>
            </a:pPr>
            <a:r>
              <a:rPr lang="ja-JP" altLang="en-US" sz="2400" dirty="0">
                <a:latin typeface="ＭＳ ゴシック" panose="020B0609070205080204" pitchFamily="49" charset="-128"/>
                <a:ea typeface="ＭＳ ゴシック" panose="020B0609070205080204" pitchFamily="49" charset="-128"/>
              </a:rPr>
              <a:t>　重要インフラをはじめとする情報処理システムの障害は，経験などに基づいてその防止対策が講じられているにも関わらず，なかなか減少していない．</a:t>
            </a:r>
            <a:endParaRPr lang="en-US" altLang="ja-JP" sz="2400" dirty="0">
              <a:latin typeface="ＭＳ ゴシック" panose="020B0609070205080204" pitchFamily="49" charset="-128"/>
              <a:ea typeface="ＭＳ ゴシック" panose="020B0609070205080204" pitchFamily="49" charset="-128"/>
            </a:endParaRPr>
          </a:p>
          <a:p>
            <a:pPr>
              <a:lnSpc>
                <a:spcPct val="110000"/>
              </a:lnSpc>
              <a:spcBef>
                <a:spcPts val="1200"/>
              </a:spcBef>
            </a:pPr>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IPA</a:t>
            </a:r>
            <a:r>
              <a:rPr lang="ja-JP" altLang="en-US" sz="2400" dirty="0">
                <a:latin typeface="ＭＳ ゴシック" panose="020B0609070205080204" pitchFamily="49" charset="-128"/>
                <a:ea typeface="ＭＳ ゴシック" panose="020B0609070205080204" pitchFamily="49" charset="-128"/>
              </a:rPr>
              <a:t>では</a:t>
            </a:r>
            <a:r>
              <a:rPr lang="en-US" altLang="ja-JP" sz="2400" dirty="0">
                <a:latin typeface="ＭＳ ゴシック" panose="020B0609070205080204" pitchFamily="49" charset="-128"/>
                <a:ea typeface="ＭＳ ゴシック" panose="020B0609070205080204" pitchFamily="49" charset="-128"/>
              </a:rPr>
              <a:t>2013</a:t>
            </a:r>
            <a:r>
              <a:rPr lang="ja-JP" altLang="en-US" sz="2400" dirty="0">
                <a:latin typeface="ＭＳ ゴシック" panose="020B0609070205080204" pitchFamily="49" charset="-128"/>
                <a:ea typeface="ＭＳ ゴシック" panose="020B0609070205080204" pitchFamily="49" charset="-128"/>
              </a:rPr>
              <a:t>年から</a:t>
            </a:r>
            <a:r>
              <a:rPr lang="en-US" altLang="ja-JP" sz="2400" dirty="0">
                <a:latin typeface="ＭＳ ゴシック" panose="020B0609070205080204" pitchFamily="49" charset="-128"/>
                <a:ea typeface="ＭＳ ゴシック" panose="020B0609070205080204" pitchFamily="49" charset="-128"/>
              </a:rPr>
              <a:t>2019</a:t>
            </a:r>
            <a:r>
              <a:rPr lang="ja-JP" altLang="en-US" sz="2400" dirty="0">
                <a:latin typeface="ＭＳ ゴシック" panose="020B0609070205080204" pitchFamily="49" charset="-128"/>
                <a:ea typeface="ＭＳ ゴシック" panose="020B0609070205080204" pitchFamily="49" charset="-128"/>
              </a:rPr>
              <a:t>年にかけて，システムの障害事例情報の分析や対策手法の整理・体系化を通して得られる“教訓”を業界・分野を越えて幅広く共有し，類似障害の再発防止や影響範囲縮小につなげる仕組みの構築を目指した活動を行い，その成果を「情報処理システム高信頼化教訓集」などとして取りまとめた．</a:t>
            </a:r>
            <a:endParaRPr lang="en-US" altLang="ja-JP" sz="2400" dirty="0">
              <a:latin typeface="ＭＳ ゴシック" panose="020B0609070205080204" pitchFamily="49" charset="-128"/>
              <a:ea typeface="ＭＳ ゴシック" panose="020B0609070205080204" pitchFamily="49" charset="-128"/>
            </a:endParaRPr>
          </a:p>
          <a:p>
            <a:pPr>
              <a:lnSpc>
                <a:spcPct val="110000"/>
              </a:lnSpc>
              <a:spcBef>
                <a:spcPts val="1200"/>
              </a:spcBef>
            </a:pPr>
            <a:r>
              <a:rPr lang="ja-JP" altLang="en-US" sz="2400" dirty="0">
                <a:latin typeface="ＭＳ ゴシック" panose="020B0609070205080204" pitchFamily="49" charset="-128"/>
                <a:ea typeface="ＭＳ ゴシック" panose="020B0609070205080204" pitchFamily="49" charset="-128"/>
              </a:rPr>
              <a:t>　本講演では，</a:t>
            </a:r>
            <a:r>
              <a:rPr lang="ja-JP" altLang="en-US" sz="2400" u="sng" dirty="0">
                <a:latin typeface="ＭＳ ゴシック" panose="020B0609070205080204" pitchFamily="49" charset="-128"/>
                <a:ea typeface="ＭＳ ゴシック" panose="020B0609070205080204" pitchFamily="49" charset="-128"/>
              </a:rPr>
              <a:t>影響が大きかった最近のシステム障害を分析</a:t>
            </a:r>
            <a:r>
              <a:rPr lang="ja-JP" altLang="en-US" sz="2400" dirty="0">
                <a:latin typeface="ＭＳ ゴシック" panose="020B0609070205080204" pitchFamily="49" charset="-128"/>
                <a:ea typeface="ＭＳ ゴシック" panose="020B0609070205080204" pitchFamily="49" charset="-128"/>
              </a:rPr>
              <a:t>し，</a:t>
            </a:r>
            <a:r>
              <a:rPr lang="en-US" altLang="ja-JP" sz="2400" dirty="0">
                <a:latin typeface="ＭＳ ゴシック" panose="020B0609070205080204" pitchFamily="49" charset="-128"/>
                <a:ea typeface="ＭＳ ゴシック" panose="020B0609070205080204" pitchFamily="49" charset="-128"/>
              </a:rPr>
              <a:t>IPA</a:t>
            </a:r>
            <a:r>
              <a:rPr lang="ja-JP" altLang="en-US" sz="2400" dirty="0">
                <a:latin typeface="ＭＳ ゴシック" panose="020B0609070205080204" pitchFamily="49" charset="-128"/>
                <a:ea typeface="ＭＳ ゴシック" panose="020B0609070205080204" pitchFamily="49" charset="-128"/>
              </a:rPr>
              <a:t>が公開する</a:t>
            </a:r>
            <a:r>
              <a:rPr lang="ja-JP" altLang="en-US" sz="2400" u="sng" dirty="0">
                <a:latin typeface="ＭＳ ゴシック" panose="020B0609070205080204" pitchFamily="49" charset="-128"/>
                <a:ea typeface="ＭＳ ゴシック" panose="020B0609070205080204" pitchFamily="49" charset="-128"/>
              </a:rPr>
              <a:t>“教訓”の中にそれらと深く関連</a:t>
            </a:r>
            <a:r>
              <a:rPr lang="en-US" altLang="ja-JP" sz="3200" baseline="30000" dirty="0">
                <a:latin typeface="ＭＳ ゴシック" panose="020B0609070205080204" pitchFamily="49" charset="-128"/>
                <a:ea typeface="ＭＳ ゴシック" panose="020B0609070205080204" pitchFamily="49" charset="-128"/>
              </a:rPr>
              <a:t>*</a:t>
            </a:r>
            <a:r>
              <a:rPr lang="ja-JP" altLang="en-US" sz="2400" dirty="0">
                <a:latin typeface="ＭＳ ゴシック" panose="020B0609070205080204" pitchFamily="49" charset="-128"/>
                <a:ea typeface="ＭＳ ゴシック" panose="020B0609070205080204" pitchFamily="49" charset="-128"/>
              </a:rPr>
              <a:t>するものが少なくないことを示す．また，障害事例の分析から見えてくる傾向やトピックスについて考察する．</a:t>
            </a:r>
          </a:p>
        </p:txBody>
      </p:sp>
      <p:sp>
        <p:nvSpPr>
          <p:cNvPr id="4" name="吹き出し: 折線 3">
            <a:extLst>
              <a:ext uri="{FF2B5EF4-FFF2-40B4-BE49-F238E27FC236}">
                <a16:creationId xmlns:a16="http://schemas.microsoft.com/office/drawing/2014/main" id="{F3575322-44BE-7BB7-795F-0EF697B1A799}"/>
              </a:ext>
            </a:extLst>
          </p:cNvPr>
          <p:cNvSpPr/>
          <p:nvPr/>
        </p:nvSpPr>
        <p:spPr bwMode="auto">
          <a:xfrm>
            <a:off x="720000" y="6012000"/>
            <a:ext cx="4320000" cy="432000"/>
          </a:xfrm>
          <a:prstGeom prst="borderCallout2">
            <a:avLst>
              <a:gd name="adj1" fmla="val -277"/>
              <a:gd name="adj2" fmla="val 96074"/>
              <a:gd name="adj3" fmla="val -81137"/>
              <a:gd name="adj4" fmla="val 96063"/>
              <a:gd name="adj5" fmla="val -222837"/>
              <a:gd name="adj6" fmla="val 132459"/>
            </a:avLst>
          </a:prstGeom>
          <a:noFill/>
          <a:ln w="25400" cap="flat" cmpd="sng" algn="ctr">
            <a:solidFill>
              <a:schemeClr val="accent1">
                <a:lumMod val="50000"/>
                <a:alpha val="50000"/>
              </a:schemeClr>
            </a:solidFill>
            <a:prstDash val="solid"/>
            <a:round/>
            <a:headEnd type="arrow"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altLang="ja-JP" sz="2000" dirty="0">
                <a:solidFill>
                  <a:srgbClr val="3333FF"/>
                </a:solidFill>
                <a:latin typeface="HGPｺﾞｼｯｸE" pitchFamily="50" charset="-128"/>
                <a:ea typeface="HGPｺﾞｼｯｸE" pitchFamily="50" charset="-128"/>
              </a:rPr>
              <a:t>(</a:t>
            </a:r>
            <a:r>
              <a:rPr lang="ja-JP" altLang="en-US" sz="2000" dirty="0">
                <a:solidFill>
                  <a:srgbClr val="3333FF"/>
                </a:solidFill>
                <a:latin typeface="HGPｺﾞｼｯｸE" pitchFamily="50" charset="-128"/>
                <a:ea typeface="HGPｺﾞｼｯｸE" pitchFamily="50" charset="-128"/>
              </a:rPr>
              <a:t>注</a:t>
            </a:r>
            <a:r>
              <a:rPr lang="en-US" altLang="ja-JP" sz="2000" dirty="0">
                <a:solidFill>
                  <a:srgbClr val="3333FF"/>
                </a:solidFill>
                <a:latin typeface="HGPｺﾞｼｯｸE" pitchFamily="50" charset="-128"/>
                <a:ea typeface="HGPｺﾞｼｯｸE" pitchFamily="50" charset="-128"/>
              </a:rPr>
              <a:t>) IPA</a:t>
            </a:r>
            <a:r>
              <a:rPr lang="ja-JP" altLang="en-US" sz="2000" dirty="0">
                <a:solidFill>
                  <a:srgbClr val="3333FF"/>
                </a:solidFill>
                <a:latin typeface="HGPｺﾞｼｯｸE" pitchFamily="50" charset="-128"/>
                <a:ea typeface="HGPｺﾞｼｯｸE" pitchFamily="50" charset="-128"/>
              </a:rPr>
              <a:t>ではなく，講演者個人の見解</a:t>
            </a:r>
            <a:endParaRPr kumimoji="1" lang="ja-JP" altLang="en-US" sz="2000" i="0" u="none" strike="noStrike" cap="none" normalizeH="0" baseline="0" dirty="0">
              <a:ln>
                <a:noFill/>
              </a:ln>
              <a:solidFill>
                <a:srgbClr val="3333FF"/>
              </a:solidFill>
              <a:effectLst/>
              <a:latin typeface="HGPｺﾞｼｯｸE" pitchFamily="50" charset="-128"/>
              <a:ea typeface="HGPｺﾞｼｯｸE" pitchFamily="50" charset="-128"/>
            </a:endParaRPr>
          </a:p>
        </p:txBody>
      </p:sp>
      <p:sp>
        <p:nvSpPr>
          <p:cNvPr id="5" name="吹き出し: 折線 4">
            <a:extLst>
              <a:ext uri="{FF2B5EF4-FFF2-40B4-BE49-F238E27FC236}">
                <a16:creationId xmlns:a16="http://schemas.microsoft.com/office/drawing/2014/main" id="{4705D121-81AA-69AD-6ACA-AB23D449BCE3}"/>
              </a:ext>
            </a:extLst>
          </p:cNvPr>
          <p:cNvSpPr/>
          <p:nvPr/>
        </p:nvSpPr>
        <p:spPr bwMode="auto">
          <a:xfrm>
            <a:off x="6300000" y="5940000"/>
            <a:ext cx="3420000" cy="612000"/>
          </a:xfrm>
          <a:prstGeom prst="borderCallout2">
            <a:avLst>
              <a:gd name="adj1" fmla="val -1005"/>
              <a:gd name="adj2" fmla="val 91918"/>
              <a:gd name="adj3" fmla="val -107942"/>
              <a:gd name="adj4" fmla="val 92071"/>
              <a:gd name="adj5" fmla="val -209547"/>
              <a:gd name="adj6" fmla="val 70148"/>
            </a:avLst>
          </a:prstGeom>
          <a:noFill/>
          <a:ln w="25400" cap="flat" cmpd="sng" algn="ctr">
            <a:solidFill>
              <a:schemeClr val="accent1">
                <a:lumMod val="50000"/>
                <a:alpha val="50000"/>
              </a:schemeClr>
            </a:solidFill>
            <a:prstDash val="solid"/>
            <a:round/>
            <a:headEnd type="arrow"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dirty="0">
                <a:solidFill>
                  <a:srgbClr val="3333FF"/>
                </a:solidFill>
                <a:latin typeface="HGPｺﾞｼｯｸE" pitchFamily="50" charset="-128"/>
                <a:ea typeface="HGPｺﾞｼｯｸE" pitchFamily="50" charset="-128"/>
              </a:rPr>
              <a:t>公表情報・記事に基づく</a:t>
            </a:r>
          </a:p>
          <a:p>
            <a:pPr marL="0" marR="0" indent="0" defTabSz="914400" rtl="0" eaLnBrk="1" fontAlgn="base" latinLnBrk="0" hangingPunct="1">
              <a:lnSpc>
                <a:spcPct val="100000"/>
              </a:lnSpc>
              <a:spcBef>
                <a:spcPct val="0"/>
              </a:spcBef>
              <a:spcAft>
                <a:spcPct val="0"/>
              </a:spcAft>
              <a:buClrTx/>
              <a:buSzTx/>
              <a:buFontTx/>
              <a:buNone/>
              <a:tabLst/>
            </a:pPr>
            <a:r>
              <a:rPr lang="ja-JP" altLang="en-US" dirty="0">
                <a:solidFill>
                  <a:srgbClr val="3333FF"/>
                </a:solidFill>
                <a:latin typeface="HGPｺﾞｼｯｸE" pitchFamily="50" charset="-128"/>
                <a:ea typeface="HGPｺﾞｼｯｸE" pitchFamily="50" charset="-128"/>
              </a:rPr>
              <a:t>（生成系</a:t>
            </a:r>
            <a:r>
              <a:rPr lang="en-US" altLang="ja-JP" dirty="0">
                <a:solidFill>
                  <a:srgbClr val="3333FF"/>
                </a:solidFill>
                <a:latin typeface="HGPｺﾞｼｯｸE" pitchFamily="50" charset="-128"/>
                <a:ea typeface="HGPｺﾞｼｯｸE" pitchFamily="50" charset="-128"/>
              </a:rPr>
              <a:t>AI</a:t>
            </a:r>
            <a:r>
              <a:rPr lang="ja-JP" altLang="en-US" dirty="0">
                <a:solidFill>
                  <a:srgbClr val="3333FF"/>
                </a:solidFill>
                <a:latin typeface="HGPｺﾞｼｯｸE" pitchFamily="50" charset="-128"/>
                <a:ea typeface="HGPｺﾞｼｯｸE" pitchFamily="50" charset="-128"/>
              </a:rPr>
              <a:t>出力の直接利用無し）</a:t>
            </a:r>
            <a:endParaRPr kumimoji="1" lang="ja-JP" altLang="en-US" i="0" u="none" strike="noStrike" cap="none" normalizeH="0" baseline="0" dirty="0">
              <a:ln>
                <a:noFill/>
              </a:ln>
              <a:solidFill>
                <a:srgbClr val="3333FF"/>
              </a:solidFill>
              <a:effectLst/>
              <a:latin typeface="HGPｺﾞｼｯｸE" pitchFamily="50" charset="-128"/>
              <a:ea typeface="HGPｺﾞｼｯｸE" pitchFamily="50" charset="-128"/>
            </a:endParaRPr>
          </a:p>
        </p:txBody>
      </p:sp>
      <p:sp>
        <p:nvSpPr>
          <p:cNvPr id="6" name="テキスト ボックス 5">
            <a:extLst>
              <a:ext uri="{FF2B5EF4-FFF2-40B4-BE49-F238E27FC236}">
                <a16:creationId xmlns:a16="http://schemas.microsoft.com/office/drawing/2014/main" id="{CF3C9F4A-0380-929D-60D0-3EB6942732FD}"/>
              </a:ext>
            </a:extLst>
          </p:cNvPr>
          <p:cNvSpPr txBox="1"/>
          <p:nvPr/>
        </p:nvSpPr>
        <p:spPr>
          <a:xfrm>
            <a:off x="4860000" y="5580000"/>
            <a:ext cx="4320000" cy="338554"/>
          </a:xfrm>
          <a:prstGeom prst="rect">
            <a:avLst/>
          </a:prstGeom>
          <a:noFill/>
        </p:spPr>
        <p:txBody>
          <a:bodyPr wrap="none" rtlCol="0">
            <a:spAutoFit/>
          </a:bodyPr>
          <a:lstStyle/>
          <a:p>
            <a:r>
              <a:rPr kumimoji="1" lang="en-US" altLang="ja-JP" sz="1600" dirty="0">
                <a:latin typeface="+mn-ea"/>
              </a:rPr>
              <a:t>* </a:t>
            </a:r>
            <a:r>
              <a:rPr kumimoji="1" lang="ja-JP" altLang="en-US" sz="1600" dirty="0">
                <a:latin typeface="+mn-ea"/>
              </a:rPr>
              <a:t>原因（推定を含む）や見え方などが類似</a:t>
            </a:r>
            <a:r>
              <a:rPr kumimoji="1" lang="en-US" altLang="ja-JP" sz="1600" dirty="0">
                <a:latin typeface="+mn-ea"/>
              </a:rPr>
              <a:t>/</a:t>
            </a:r>
            <a:r>
              <a:rPr kumimoji="1" lang="ja-JP" altLang="en-US" sz="1600" dirty="0">
                <a:latin typeface="+mn-ea"/>
              </a:rPr>
              <a:t>同種</a:t>
            </a:r>
          </a:p>
        </p:txBody>
      </p:sp>
    </p:spTree>
    <p:extLst>
      <p:ext uri="{BB962C8B-B14F-4D97-AF65-F5344CB8AC3E}">
        <p14:creationId xmlns:p14="http://schemas.microsoft.com/office/powerpoint/2010/main" val="41248492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4000" y="72000"/>
            <a:ext cx="1440160" cy="576000"/>
          </a:xfrm>
          <a:solidFill>
            <a:srgbClr val="FFC000"/>
          </a:solidFill>
        </p:spPr>
        <p:txBody>
          <a:bodyPr/>
          <a:lstStyle/>
          <a:p>
            <a:r>
              <a:rPr lang="ja-JP" altLang="en-US" sz="3200" dirty="0">
                <a:latin typeface="HGP創英角ｺﾞｼｯｸUB" panose="020B0900000000000000" pitchFamily="50" charset="-128"/>
                <a:ea typeface="HGP創英角ｺﾞｼｯｸUB" panose="020B0900000000000000" pitchFamily="50" charset="-128"/>
              </a:rPr>
              <a:t>Ｔ１６：</a:t>
            </a:r>
            <a:endParaRPr kumimoji="1" lang="ja-JP" altLang="en-US" sz="3200" dirty="0">
              <a:latin typeface="HGP創英角ｺﾞｼｯｸUB" panose="020B0900000000000000" pitchFamily="50" charset="-128"/>
              <a:ea typeface="HGP創英角ｺﾞｼｯｸUB" panose="020B0900000000000000" pitchFamily="50" charset="-128"/>
            </a:endParaRPr>
          </a:p>
        </p:txBody>
      </p:sp>
      <p:sp>
        <p:nvSpPr>
          <p:cNvPr id="3" name="テキスト プレースホルダー 2"/>
          <p:cNvSpPr>
            <a:spLocks noGrp="1"/>
          </p:cNvSpPr>
          <p:nvPr>
            <p:ph type="body" idx="4294967295"/>
          </p:nvPr>
        </p:nvSpPr>
        <p:spPr>
          <a:xfrm>
            <a:off x="1620000" y="72000"/>
            <a:ext cx="6840000" cy="648000"/>
          </a:xfrm>
        </p:spPr>
        <p:txBody>
          <a:bodyPr wrap="square" lIns="36000" tIns="36000" rIns="36000" bIns="36000">
            <a:spAutoFit/>
          </a:bodyPr>
          <a:lstStyle/>
          <a:p>
            <a:pPr marL="0" indent="0">
              <a:spcBef>
                <a:spcPts val="0"/>
              </a:spcBef>
              <a:buNone/>
            </a:pP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システム構成機器の修正パッチ情報の収集は頻繁に行い、</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緊急性に応じて計画的に対応すべし</a:t>
            </a:r>
          </a:p>
        </p:txBody>
      </p:sp>
      <p:sp>
        <p:nvSpPr>
          <p:cNvPr id="4" name="テキスト プレースホルダー 2"/>
          <p:cNvSpPr txBox="1">
            <a:spLocks/>
          </p:cNvSpPr>
          <p:nvPr/>
        </p:nvSpPr>
        <p:spPr bwMode="auto">
          <a:xfrm>
            <a:off x="180000" y="1022722"/>
            <a:ext cx="9540000" cy="34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システムの通信機器（負荷分散装置）に障害が発生し、丸１日間業務が停止</a:t>
            </a:r>
          </a:p>
        </p:txBody>
      </p:sp>
      <p:sp>
        <p:nvSpPr>
          <p:cNvPr id="35" name="テキスト プレースホルダー 2"/>
          <p:cNvSpPr txBox="1">
            <a:spLocks/>
          </p:cNvSpPr>
          <p:nvPr/>
        </p:nvSpPr>
        <p:spPr bwMode="auto">
          <a:xfrm>
            <a:off x="180000" y="1552424"/>
            <a:ext cx="9540000" cy="1457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システム構築・保守ベンダが外部メーカから調達した負荷分散装置のファームウェアの既知の不具合が直接の原因であり、その</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修正パッチが</a:t>
            </a:r>
            <a:r>
              <a:rPr lang="en-US" altLang="ja-JP"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ヵ月前に公表</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されていたが、ベンダによる</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修正情報の収集間隔が３ヶ月に１回</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程度と非常に粗く設定していたため、その</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適用が間に合わなかった</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。システムのオーナーは、技術情報が時々公表されていることを認識していなかった。</a:t>
            </a:r>
          </a:p>
        </p:txBody>
      </p:sp>
      <p:sp>
        <p:nvSpPr>
          <p:cNvPr id="36" name="テキスト プレースホルダー 2"/>
          <p:cNvSpPr txBox="1">
            <a:spLocks/>
          </p:cNvSpPr>
          <p:nvPr/>
        </p:nvSpPr>
        <p:spPr bwMode="auto">
          <a:xfrm>
            <a:off x="180000" y="3190122"/>
            <a:ext cx="3600000" cy="147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1080000" indent="-108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・技術情報の確認サイクルを</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か月に</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回から</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２週間に１回</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へと変更</a:t>
            </a:r>
          </a:p>
          <a:p>
            <a:pPr marL="1081088" indent="-179388">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・オーナーとベンダとでパッチ適用基準の</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協議</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17" y="3112604"/>
            <a:ext cx="5879583" cy="3096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角丸四角形 11"/>
          <p:cNvSpPr/>
          <p:nvPr/>
        </p:nvSpPr>
        <p:spPr bwMode="auto">
          <a:xfrm>
            <a:off x="360000" y="5740644"/>
            <a:ext cx="1080120" cy="576064"/>
          </a:xfrm>
          <a:prstGeom prst="roundRect">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オーナー</a:t>
            </a:r>
          </a:p>
        </p:txBody>
      </p:sp>
      <p:sp>
        <p:nvSpPr>
          <p:cNvPr id="13" name="角丸四角形 12"/>
          <p:cNvSpPr/>
          <p:nvPr/>
        </p:nvSpPr>
        <p:spPr bwMode="auto">
          <a:xfrm>
            <a:off x="1980000" y="5740644"/>
            <a:ext cx="1080120" cy="576064"/>
          </a:xfrm>
          <a:prstGeom prst="roundRect">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latin typeface="HGPｺﾞｼｯｸE" pitchFamily="50" charset="-128"/>
                <a:ea typeface="HGPｺﾞｼｯｸE" pitchFamily="50" charset="-128"/>
              </a:rPr>
              <a:t>構築・保守</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latin typeface="HGPｺﾞｼｯｸE" pitchFamily="50" charset="-128"/>
                <a:ea typeface="HGPｺﾞｼｯｸE" pitchFamily="50" charset="-128"/>
              </a:rPr>
              <a:t>ベンダ</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4" name="角丸四角形 13"/>
          <p:cNvSpPr/>
          <p:nvPr/>
        </p:nvSpPr>
        <p:spPr bwMode="auto">
          <a:xfrm>
            <a:off x="3600000" y="5740644"/>
            <a:ext cx="1080120" cy="576064"/>
          </a:xfrm>
          <a:prstGeom prst="roundRect">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latin typeface="HGPｺﾞｼｯｸE" pitchFamily="50" charset="-128"/>
                <a:ea typeface="HGPｺﾞｼｯｸE" pitchFamily="50" charset="-128"/>
              </a:rPr>
              <a:t>機器</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latin typeface="HGPｺﾞｼｯｸE" pitchFamily="50" charset="-128"/>
                <a:ea typeface="HGPｺﾞｼｯｸE" pitchFamily="50" charset="-128"/>
              </a:rPr>
              <a:t>メーカ</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16" name="直線矢印コネクタ 15"/>
          <p:cNvCxnSpPr>
            <a:stCxn id="14" idx="1"/>
            <a:endCxn id="13" idx="3"/>
          </p:cNvCxnSpPr>
          <p:nvPr/>
        </p:nvCxnSpPr>
        <p:spPr bwMode="auto">
          <a:xfrm flipH="1">
            <a:off x="3060120" y="6028676"/>
            <a:ext cx="539880" cy="0"/>
          </a:xfrm>
          <a:prstGeom prst="straightConnector1">
            <a:avLst/>
          </a:prstGeom>
          <a:solidFill>
            <a:srgbClr val="FFFFFF"/>
          </a:solidFill>
          <a:ln w="57150" cap="flat" cmpd="sng" algn="ctr">
            <a:solidFill>
              <a:srgbClr val="80808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線矢印コネクタ 17"/>
          <p:cNvCxnSpPr>
            <a:stCxn id="13" idx="1"/>
            <a:endCxn id="12" idx="3"/>
          </p:cNvCxnSpPr>
          <p:nvPr/>
        </p:nvCxnSpPr>
        <p:spPr bwMode="auto">
          <a:xfrm flipH="1">
            <a:off x="1440120" y="6028676"/>
            <a:ext cx="539880" cy="0"/>
          </a:xfrm>
          <a:prstGeom prst="straightConnector1">
            <a:avLst/>
          </a:prstGeom>
          <a:solidFill>
            <a:srgbClr val="FFFFFF"/>
          </a:solidFill>
          <a:ln w="57150" cap="flat" cmpd="sng" algn="ctr">
            <a:solidFill>
              <a:srgbClr val="80808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角丸四角形吹き出し 20"/>
          <p:cNvSpPr/>
          <p:nvPr/>
        </p:nvSpPr>
        <p:spPr bwMode="auto">
          <a:xfrm>
            <a:off x="2340000" y="4840644"/>
            <a:ext cx="1440000" cy="720000"/>
          </a:xfrm>
          <a:prstGeom prst="wedgeRoundRectCallout">
            <a:avLst>
              <a:gd name="adj1" fmla="val 21960"/>
              <a:gd name="adj2" fmla="val 114362"/>
              <a:gd name="adj3" fmla="val 16667"/>
            </a:avLst>
          </a:prstGeom>
          <a:solidFill>
            <a:srgbClr val="FFFF99">
              <a:alpha val="70000"/>
            </a:srgb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技術情報の収集サイクル</a:t>
            </a:r>
          </a:p>
        </p:txBody>
      </p:sp>
      <p:sp>
        <p:nvSpPr>
          <p:cNvPr id="22" name="角丸四角形吹き出し 21"/>
          <p:cNvSpPr/>
          <p:nvPr/>
        </p:nvSpPr>
        <p:spPr bwMode="auto">
          <a:xfrm>
            <a:off x="540000" y="4840644"/>
            <a:ext cx="1440000" cy="720000"/>
          </a:xfrm>
          <a:prstGeom prst="wedgeRoundRectCallout">
            <a:avLst>
              <a:gd name="adj1" fmla="val 33587"/>
              <a:gd name="adj2" fmla="val 110784"/>
              <a:gd name="adj3" fmla="val 16667"/>
            </a:avLst>
          </a:prstGeom>
          <a:solidFill>
            <a:srgbClr val="FFFF99">
              <a:alpha val="70000"/>
            </a:srgb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修正パッチの適用基準</a:t>
            </a:r>
          </a:p>
        </p:txBody>
      </p:sp>
    </p:spTree>
    <p:extLst>
      <p:ext uri="{BB962C8B-B14F-4D97-AF65-F5344CB8AC3E}">
        <p14:creationId xmlns:p14="http://schemas.microsoft.com/office/powerpoint/2010/main" val="1213597407"/>
      </p:ext>
    </p:extLst>
  </p:cSld>
  <p:clrMapOvr>
    <a:masterClrMapping/>
  </p:clrMapOvr>
  <p:transition spd="med" advTm="3184"/>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8489924-885D-7F4C-56B6-F8189044915E}"/>
              </a:ext>
            </a:extLst>
          </p:cNvPr>
          <p:cNvPicPr>
            <a:picLocks noChangeAspect="1"/>
          </p:cNvPicPr>
          <p:nvPr/>
        </p:nvPicPr>
        <p:blipFill>
          <a:blip r:embed="rId2"/>
          <a:stretch>
            <a:fillRect/>
          </a:stretch>
        </p:blipFill>
        <p:spPr>
          <a:xfrm>
            <a:off x="0" y="828000"/>
            <a:ext cx="8162925" cy="4933950"/>
          </a:xfrm>
          <a:prstGeom prst="rect">
            <a:avLst/>
          </a:prstGeom>
          <a:ln w="12700">
            <a:solidFill>
              <a:schemeClr val="tx1">
                <a:lumMod val="50000"/>
                <a:lumOff val="50000"/>
                <a:alpha val="50000"/>
              </a:schemeClr>
            </a:solidFill>
          </a:ln>
        </p:spPr>
      </p:pic>
      <p:sp>
        <p:nvSpPr>
          <p:cNvPr id="7" name="テキスト ボックス 6">
            <a:hlinkClick r:id="rId3"/>
            <a:extLst>
              <a:ext uri="{FF2B5EF4-FFF2-40B4-BE49-F238E27FC236}">
                <a16:creationId xmlns:a16="http://schemas.microsoft.com/office/drawing/2014/main" id="{10E297C1-013C-015C-04C9-109F84B361FB}"/>
              </a:ext>
            </a:extLst>
          </p:cNvPr>
          <p:cNvSpPr txBox="1"/>
          <p:nvPr/>
        </p:nvSpPr>
        <p:spPr>
          <a:xfrm>
            <a:off x="4140000" y="828000"/>
            <a:ext cx="5760000" cy="338554"/>
          </a:xfrm>
          <a:prstGeom prst="rect">
            <a:avLst/>
          </a:prstGeom>
          <a:noFill/>
        </p:spPr>
        <p:txBody>
          <a:bodyPr wrap="square">
            <a:spAutoFit/>
          </a:bodyPr>
          <a:lstStyle/>
          <a:p>
            <a:r>
              <a:rPr lang="en-US" altLang="ja-JP" sz="1600" i="1" dirty="0">
                <a:solidFill>
                  <a:srgbClr val="3333FF"/>
                </a:solidFill>
                <a:latin typeface="Arial" panose="020B0604020202020204" pitchFamily="34" charset="0"/>
                <a:cs typeface="Arial" panose="020B0604020202020204" pitchFamily="34" charset="0"/>
              </a:rPr>
              <a:t>https://www.anahd.co.jp/group/pr/202304/notification-2.html</a:t>
            </a:r>
            <a:endParaRPr lang="ja-JP" altLang="en-US" sz="1600" i="1" dirty="0">
              <a:solidFill>
                <a:srgbClr val="3333FF"/>
              </a:solidFill>
              <a:latin typeface="Arial" panose="020B0604020202020204" pitchFamily="34" charset="0"/>
              <a:cs typeface="Arial" panose="020B0604020202020204" pitchFamily="34" charset="0"/>
            </a:endParaRPr>
          </a:p>
        </p:txBody>
      </p:sp>
      <p:sp>
        <p:nvSpPr>
          <p:cNvPr id="3" name="フローチャート : 代替処理 6">
            <a:extLst>
              <a:ext uri="{FF2B5EF4-FFF2-40B4-BE49-F238E27FC236}">
                <a16:creationId xmlns:a16="http://schemas.microsoft.com/office/drawing/2014/main" id="{452FC47A-FE2B-2B0D-9A00-674ABD3C1F60}"/>
              </a:ext>
            </a:extLst>
          </p:cNvPr>
          <p:cNvSpPr/>
          <p:nvPr/>
        </p:nvSpPr>
        <p:spPr bwMode="auto">
          <a:xfrm>
            <a:off x="0" y="0"/>
            <a:ext cx="360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最近のトラブル事例（２）</a:t>
            </a:r>
          </a:p>
        </p:txBody>
      </p:sp>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a:xfrm>
            <a:off x="360000" y="252000"/>
            <a:ext cx="9360000" cy="576000"/>
          </a:xfrm>
        </p:spPr>
        <p:txBody>
          <a:bodyPr/>
          <a:lstStyle/>
          <a:p>
            <a:r>
              <a:rPr kumimoji="1" lang="ja-JP" altLang="en-US" dirty="0"/>
              <a:t>航空旅客システム障害により多数の欠航・遅延</a:t>
            </a:r>
          </a:p>
        </p:txBody>
      </p:sp>
      <p:pic>
        <p:nvPicPr>
          <p:cNvPr id="10" name="図 9">
            <a:extLst>
              <a:ext uri="{FF2B5EF4-FFF2-40B4-BE49-F238E27FC236}">
                <a16:creationId xmlns:a16="http://schemas.microsoft.com/office/drawing/2014/main" id="{68E5F371-F37F-2643-86EF-18C64094AC6B}"/>
              </a:ext>
            </a:extLst>
          </p:cNvPr>
          <p:cNvPicPr>
            <a:picLocks noChangeAspect="1"/>
          </p:cNvPicPr>
          <p:nvPr/>
        </p:nvPicPr>
        <p:blipFill>
          <a:blip r:embed="rId4"/>
          <a:stretch>
            <a:fillRect/>
          </a:stretch>
        </p:blipFill>
        <p:spPr>
          <a:xfrm>
            <a:off x="4500000" y="2520000"/>
            <a:ext cx="5400000" cy="4050000"/>
          </a:xfrm>
          <a:prstGeom prst="rect">
            <a:avLst/>
          </a:prstGeom>
          <a:ln w="12700">
            <a:solidFill>
              <a:schemeClr val="accent1">
                <a:alpha val="50000"/>
              </a:schemeClr>
            </a:solidFill>
          </a:ln>
        </p:spPr>
      </p:pic>
      <p:sp>
        <p:nvSpPr>
          <p:cNvPr id="22" name="テキスト ボックス 21">
            <a:hlinkClick r:id="rId5"/>
            <a:extLst>
              <a:ext uri="{FF2B5EF4-FFF2-40B4-BE49-F238E27FC236}">
                <a16:creationId xmlns:a16="http://schemas.microsoft.com/office/drawing/2014/main" id="{9501C440-C2A6-1D8C-9889-29F4F8C061A1}"/>
              </a:ext>
            </a:extLst>
          </p:cNvPr>
          <p:cNvSpPr txBox="1"/>
          <p:nvPr/>
        </p:nvSpPr>
        <p:spPr>
          <a:xfrm>
            <a:off x="0" y="6120000"/>
            <a:ext cx="4932000" cy="461665"/>
          </a:xfrm>
          <a:prstGeom prst="rect">
            <a:avLst/>
          </a:prstGeom>
          <a:noFill/>
        </p:spPr>
        <p:txBody>
          <a:bodyPr wrap="square">
            <a:spAutoFit/>
          </a:bodyPr>
          <a:lstStyle/>
          <a:p>
            <a:pPr marL="360000" indent="-360000"/>
            <a:r>
              <a:rPr lang="en-US" altLang="ja-JP" sz="1200" dirty="0">
                <a:latin typeface="+mn-ea"/>
              </a:rPr>
              <a:t>&lt;</a:t>
            </a:r>
            <a:r>
              <a:rPr lang="ja-JP" altLang="en-US" sz="1200" dirty="0">
                <a:latin typeface="+mn-ea"/>
              </a:rPr>
              <a:t>出典</a:t>
            </a:r>
            <a:r>
              <a:rPr lang="en-US" altLang="ja-JP" sz="1200" dirty="0">
                <a:latin typeface="+mn-ea"/>
              </a:rPr>
              <a:t>&gt;</a:t>
            </a:r>
            <a:r>
              <a:rPr lang="ja-JP" altLang="en-US" sz="1200" dirty="0">
                <a:latin typeface="+mn-ea"/>
              </a:rPr>
              <a:t> </a:t>
            </a:r>
            <a:r>
              <a:rPr lang="en-US" altLang="ja-JP" sz="1200" dirty="0">
                <a:latin typeface="+mn-ea"/>
              </a:rPr>
              <a:t>ANA</a:t>
            </a:r>
            <a:r>
              <a:rPr lang="ja-JP" altLang="en-US" sz="1200" dirty="0">
                <a:latin typeface="+mn-ea"/>
              </a:rPr>
              <a:t>のシステム障害から考える「安心・安全・安定したシステム」の構築に必要なこと</a:t>
            </a:r>
            <a:r>
              <a:rPr lang="en-US" altLang="ja-JP" sz="1200" dirty="0">
                <a:latin typeface="+mn-ea"/>
              </a:rPr>
              <a:t>,</a:t>
            </a:r>
            <a:r>
              <a:rPr lang="ja-JP" altLang="en-US" sz="1200" dirty="0">
                <a:latin typeface="+mn-ea"/>
              </a:rPr>
              <a:t> </a:t>
            </a:r>
            <a:r>
              <a:rPr lang="en-US" altLang="ja-JP" sz="1200" dirty="0">
                <a:latin typeface="+mn-ea"/>
              </a:rPr>
              <a:t>2023</a:t>
            </a:r>
            <a:r>
              <a:rPr lang="ja-JP" altLang="en-US" sz="1200" dirty="0">
                <a:latin typeface="+mn-ea"/>
              </a:rPr>
              <a:t>年</a:t>
            </a:r>
            <a:r>
              <a:rPr lang="en-US" altLang="ja-JP" sz="1200" dirty="0">
                <a:latin typeface="+mn-ea"/>
              </a:rPr>
              <a:t>4</a:t>
            </a:r>
            <a:r>
              <a:rPr lang="ja-JP" altLang="en-US" sz="1200" dirty="0">
                <a:latin typeface="+mn-ea"/>
              </a:rPr>
              <a:t>月</a:t>
            </a:r>
            <a:r>
              <a:rPr lang="en-US" altLang="ja-JP" sz="1200" dirty="0">
                <a:latin typeface="+mn-ea"/>
              </a:rPr>
              <a:t>7</a:t>
            </a:r>
            <a:r>
              <a:rPr lang="ja-JP" altLang="en-US" sz="1200" dirty="0">
                <a:latin typeface="+mn-ea"/>
              </a:rPr>
              <a:t>日</a:t>
            </a:r>
            <a:r>
              <a:rPr lang="en-US" altLang="ja-JP" sz="1200" dirty="0">
                <a:latin typeface="+mn-ea"/>
              </a:rPr>
              <a:t>.   </a:t>
            </a:r>
            <a:r>
              <a:rPr lang="en-US" altLang="ja-JP" sz="1200" i="1" dirty="0">
                <a:solidFill>
                  <a:srgbClr val="3333FF"/>
                </a:solidFill>
                <a:latin typeface="Arial" panose="020B0604020202020204" pitchFamily="34" charset="0"/>
                <a:cs typeface="Arial" panose="020B0604020202020204" pitchFamily="34" charset="0"/>
              </a:rPr>
              <a:t>https://mobilitech.jp/?p=5119</a:t>
            </a:r>
            <a:endParaRPr lang="ja-JP" altLang="en-US" sz="1200" i="1" dirty="0">
              <a:solidFill>
                <a:srgbClr val="3333FF"/>
              </a:solidFill>
              <a:latin typeface="Arial" panose="020B0604020202020204" pitchFamily="34" charset="0"/>
              <a:cs typeface="Arial" panose="020B0604020202020204" pitchFamily="34" charset="0"/>
            </a:endParaRPr>
          </a:p>
        </p:txBody>
      </p:sp>
      <p:sp>
        <p:nvSpPr>
          <p:cNvPr id="12" name="テキスト ボックス 11">
            <a:extLst>
              <a:ext uri="{FF2B5EF4-FFF2-40B4-BE49-F238E27FC236}">
                <a16:creationId xmlns:a16="http://schemas.microsoft.com/office/drawing/2014/main" id="{13F9797D-4EA3-23B6-61A5-C5BAD84E611B}"/>
              </a:ext>
            </a:extLst>
          </p:cNvPr>
          <p:cNvSpPr txBox="1"/>
          <p:nvPr/>
        </p:nvSpPr>
        <p:spPr>
          <a:xfrm>
            <a:off x="144000" y="2160000"/>
            <a:ext cx="9360000" cy="1200329"/>
          </a:xfrm>
          <a:prstGeom prst="rect">
            <a:avLst/>
          </a:prstGeom>
          <a:noFill/>
        </p:spPr>
        <p:txBody>
          <a:bodyPr wrap="square">
            <a:spAutoFit/>
          </a:bodyPr>
          <a:lstStyle/>
          <a:p>
            <a:r>
              <a:rPr lang="ja-JP" altLang="en-US" sz="2400" u="sng" dirty="0">
                <a:solidFill>
                  <a:srgbClr val="C00000"/>
                </a:solidFill>
              </a:rPr>
              <a:t>既知</a:t>
            </a:r>
            <a:r>
              <a:rPr lang="ja-JP" altLang="en-US" sz="2400" dirty="0">
                <a:solidFill>
                  <a:srgbClr val="FF0000"/>
                </a:solidFill>
              </a:rPr>
              <a:t>のバグを発端に，</a:t>
            </a:r>
            <a:r>
              <a:rPr lang="en-US" altLang="ja-JP" sz="2400" dirty="0">
                <a:solidFill>
                  <a:srgbClr val="FF0000"/>
                </a:solidFill>
              </a:rPr>
              <a:t>DB</a:t>
            </a:r>
            <a:r>
              <a:rPr lang="ja-JP" altLang="en-US" sz="2400" dirty="0">
                <a:solidFill>
                  <a:srgbClr val="FF0000"/>
                </a:solidFill>
              </a:rPr>
              <a:t>サーバが停止</a:t>
            </a:r>
          </a:p>
          <a:p>
            <a:r>
              <a:rPr lang="ja-JP" altLang="en-US" sz="2400" dirty="0">
                <a:solidFill>
                  <a:srgbClr val="FF0000"/>
                </a:solidFill>
              </a:rPr>
              <a:t>バグが発動しても冗長構成でカバーできると考えて</a:t>
            </a:r>
            <a:r>
              <a:rPr lang="ja-JP" altLang="en-US" sz="2400" u="sng" dirty="0">
                <a:solidFill>
                  <a:srgbClr val="FF0000"/>
                </a:solidFill>
              </a:rPr>
              <a:t>パッチ適用を</a:t>
            </a:r>
            <a:r>
              <a:rPr lang="ja-JP" altLang="en-US" sz="2400" u="sng" dirty="0">
                <a:solidFill>
                  <a:srgbClr val="C00000"/>
                </a:solidFill>
              </a:rPr>
              <a:t>あえて</a:t>
            </a:r>
            <a:r>
              <a:rPr lang="ja-JP" altLang="en-US" sz="2400" u="sng" dirty="0">
                <a:solidFill>
                  <a:srgbClr val="FF0000"/>
                </a:solidFill>
              </a:rPr>
              <a:t>見送っていた</a:t>
            </a:r>
            <a:r>
              <a:rPr lang="ja-JP" altLang="en-US" sz="2400" dirty="0">
                <a:solidFill>
                  <a:srgbClr val="FF0000"/>
                </a:solidFill>
              </a:rPr>
              <a:t>が，両系ともダウン</a:t>
            </a:r>
          </a:p>
        </p:txBody>
      </p:sp>
      <p:sp>
        <p:nvSpPr>
          <p:cNvPr id="4" name="正方形/長方形 3">
            <a:extLst>
              <a:ext uri="{FF2B5EF4-FFF2-40B4-BE49-F238E27FC236}">
                <a16:creationId xmlns:a16="http://schemas.microsoft.com/office/drawing/2014/main" id="{BD415623-8B9B-C336-6A44-08A0D0ABEBC4}"/>
              </a:ext>
            </a:extLst>
          </p:cNvPr>
          <p:cNvSpPr>
            <a:spLocks/>
          </p:cNvSpPr>
          <p:nvPr/>
        </p:nvSpPr>
        <p:spPr>
          <a:xfrm rot="20700000">
            <a:off x="6120000" y="1440000"/>
            <a:ext cx="3640740" cy="584775"/>
          </a:xfrm>
          <a:prstGeom prst="rect">
            <a:avLst/>
          </a:prstGeom>
          <a:noFill/>
          <a:ln>
            <a:noFill/>
          </a:ln>
        </p:spPr>
        <p:txBody>
          <a:bodyPr wrap="none" anchor="ctr">
            <a:spAutoFit/>
          </a:bodyPr>
          <a:lstStyle/>
          <a:p>
            <a:r>
              <a:rPr lang="ja-JP" altLang="en-US" sz="3200" dirty="0">
                <a:solidFill>
                  <a:srgbClr val="00B050">
                    <a:alpha val="50000"/>
                  </a:srgbClr>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注目：処理待ち監視</a:t>
            </a:r>
          </a:p>
        </p:txBody>
      </p:sp>
    </p:spTree>
    <p:extLst>
      <p:ext uri="{BB962C8B-B14F-4D97-AF65-F5344CB8AC3E}">
        <p14:creationId xmlns:p14="http://schemas.microsoft.com/office/powerpoint/2010/main" val="4285879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p:txBody>
          <a:bodyPr/>
          <a:lstStyle/>
          <a:p>
            <a:r>
              <a:rPr kumimoji="1" lang="ja-JP" altLang="en-US" dirty="0"/>
              <a:t>注目する教訓リスト（２）</a:t>
            </a:r>
          </a:p>
        </p:txBody>
      </p:sp>
      <p:sp>
        <p:nvSpPr>
          <p:cNvPr id="6" name="テキスト ボックス 5">
            <a:extLst>
              <a:ext uri="{FF2B5EF4-FFF2-40B4-BE49-F238E27FC236}">
                <a16:creationId xmlns:a16="http://schemas.microsoft.com/office/drawing/2014/main" id="{51DC1534-9A37-786E-75EC-208C7031D42D}"/>
              </a:ext>
            </a:extLst>
          </p:cNvPr>
          <p:cNvSpPr txBox="1"/>
          <p:nvPr/>
        </p:nvSpPr>
        <p:spPr>
          <a:xfrm>
            <a:off x="360000" y="828000"/>
            <a:ext cx="7200000" cy="923330"/>
          </a:xfrm>
          <a:prstGeom prst="rect">
            <a:avLst/>
          </a:prstGeom>
          <a:noFill/>
        </p:spPr>
        <p:txBody>
          <a:bodyPr wrap="square">
            <a:spAutoFit/>
          </a:bodyPr>
          <a:lstStyle/>
          <a:p>
            <a:r>
              <a:rPr lang="en-US" altLang="ja-JP" u="sng" dirty="0">
                <a:highlight>
                  <a:srgbClr val="FFFF00"/>
                </a:highlight>
              </a:rPr>
              <a:t>T12</a:t>
            </a:r>
          </a:p>
          <a:p>
            <a:r>
              <a:rPr lang="ja-JP" altLang="en-US" i="1" dirty="0">
                <a:solidFill>
                  <a:schemeClr val="bg2"/>
                </a:solidFill>
              </a:rPr>
              <a:t>互換部品の入れ替えに関する教訓</a:t>
            </a:r>
            <a:endParaRPr lang="en-US" altLang="ja-JP" i="1" dirty="0">
              <a:solidFill>
                <a:schemeClr val="bg2"/>
              </a:solidFill>
            </a:endParaRPr>
          </a:p>
          <a:p>
            <a:r>
              <a:rPr lang="ja-JP" altLang="en-US" dirty="0"/>
              <a:t>新製品は、旧製品と同一仕様と言われても、必ず差異を確認！</a:t>
            </a:r>
          </a:p>
        </p:txBody>
      </p:sp>
      <p:sp>
        <p:nvSpPr>
          <p:cNvPr id="8" name="テキスト ボックス 7">
            <a:extLst>
              <a:ext uri="{FF2B5EF4-FFF2-40B4-BE49-F238E27FC236}">
                <a16:creationId xmlns:a16="http://schemas.microsoft.com/office/drawing/2014/main" id="{F1088415-74A7-7ACE-9055-68A3EE55CF86}"/>
              </a:ext>
            </a:extLst>
          </p:cNvPr>
          <p:cNvSpPr txBox="1"/>
          <p:nvPr/>
        </p:nvSpPr>
        <p:spPr>
          <a:xfrm>
            <a:off x="360000" y="1800000"/>
            <a:ext cx="9000000" cy="923330"/>
          </a:xfrm>
          <a:prstGeom prst="rect">
            <a:avLst/>
          </a:prstGeom>
          <a:noFill/>
        </p:spPr>
        <p:txBody>
          <a:bodyPr wrap="square">
            <a:spAutoFit/>
          </a:bodyPr>
          <a:lstStyle/>
          <a:p>
            <a:r>
              <a:rPr lang="en-US" altLang="ja-JP" u="sng" dirty="0">
                <a:highlight>
                  <a:srgbClr val="FFFF00"/>
                </a:highlight>
              </a:rPr>
              <a:t>T4</a:t>
            </a:r>
          </a:p>
          <a:p>
            <a:r>
              <a:rPr lang="ja-JP" altLang="en-US" i="1" dirty="0">
                <a:solidFill>
                  <a:schemeClr val="bg2"/>
                </a:solidFill>
              </a:rPr>
              <a:t>システム環境の変化への対応に関する教訓</a:t>
            </a:r>
            <a:endParaRPr lang="en-US" altLang="ja-JP" i="1" dirty="0">
              <a:solidFill>
                <a:schemeClr val="bg2"/>
              </a:solidFill>
            </a:endParaRPr>
          </a:p>
          <a:p>
            <a:r>
              <a:rPr lang="ja-JP" altLang="en-US" dirty="0"/>
              <a:t>システムに影響する変化点を明確にし、その管理ルールを策定せよ！</a:t>
            </a:r>
          </a:p>
        </p:txBody>
      </p:sp>
      <p:sp>
        <p:nvSpPr>
          <p:cNvPr id="10" name="テキスト ボックス 9">
            <a:extLst>
              <a:ext uri="{FF2B5EF4-FFF2-40B4-BE49-F238E27FC236}">
                <a16:creationId xmlns:a16="http://schemas.microsoft.com/office/drawing/2014/main" id="{25E216D9-59EE-8786-1A8E-C9B40A55B385}"/>
              </a:ext>
            </a:extLst>
          </p:cNvPr>
          <p:cNvSpPr txBox="1"/>
          <p:nvPr/>
        </p:nvSpPr>
        <p:spPr>
          <a:xfrm>
            <a:off x="360000" y="3780000"/>
            <a:ext cx="7704856" cy="923330"/>
          </a:xfrm>
          <a:prstGeom prst="rect">
            <a:avLst/>
          </a:prstGeom>
          <a:noFill/>
        </p:spPr>
        <p:txBody>
          <a:bodyPr wrap="square">
            <a:spAutoFit/>
          </a:bodyPr>
          <a:lstStyle/>
          <a:p>
            <a:r>
              <a:rPr lang="en-US" altLang="ja-JP" u="sng" dirty="0">
                <a:highlight>
                  <a:srgbClr val="FFFF00"/>
                </a:highlight>
              </a:rPr>
              <a:t>G14</a:t>
            </a:r>
          </a:p>
          <a:p>
            <a:r>
              <a:rPr lang="ja-JP" altLang="en-US" i="1" dirty="0">
                <a:solidFill>
                  <a:schemeClr val="bg2"/>
                </a:solidFill>
              </a:rPr>
              <a:t>キャパシティ管理のマネジメントに関する教訓（その</a:t>
            </a:r>
            <a:r>
              <a:rPr lang="en-US" altLang="ja-JP" i="1" dirty="0">
                <a:solidFill>
                  <a:schemeClr val="bg2"/>
                </a:solidFill>
              </a:rPr>
              <a:t>3</a:t>
            </a:r>
            <a:r>
              <a:rPr lang="ja-JP" altLang="en-US" i="1" dirty="0">
                <a:solidFill>
                  <a:schemeClr val="bg2"/>
                </a:solidFill>
              </a:rPr>
              <a:t>）</a:t>
            </a:r>
            <a:endParaRPr lang="en-US" altLang="ja-JP" i="1" dirty="0">
              <a:solidFill>
                <a:schemeClr val="bg2"/>
              </a:solidFill>
            </a:endParaRPr>
          </a:p>
          <a:p>
            <a:r>
              <a:rPr lang="ja-JP" altLang="en-US" dirty="0"/>
              <a:t>設計時に定めたキャパシティ管理項目は、環境の変化にあわせて見直すべし</a:t>
            </a:r>
          </a:p>
        </p:txBody>
      </p:sp>
      <p:sp>
        <p:nvSpPr>
          <p:cNvPr id="12" name="テキスト ボックス 11">
            <a:extLst>
              <a:ext uri="{FF2B5EF4-FFF2-40B4-BE49-F238E27FC236}">
                <a16:creationId xmlns:a16="http://schemas.microsoft.com/office/drawing/2014/main" id="{5C21F33F-0E19-5EA0-B3C3-518C9E583B19}"/>
              </a:ext>
            </a:extLst>
          </p:cNvPr>
          <p:cNvSpPr txBox="1"/>
          <p:nvPr/>
        </p:nvSpPr>
        <p:spPr>
          <a:xfrm>
            <a:off x="360000" y="2772000"/>
            <a:ext cx="7920880" cy="923330"/>
          </a:xfrm>
          <a:prstGeom prst="rect">
            <a:avLst/>
          </a:prstGeom>
          <a:noFill/>
        </p:spPr>
        <p:txBody>
          <a:bodyPr wrap="square">
            <a:spAutoFit/>
          </a:bodyPr>
          <a:lstStyle/>
          <a:p>
            <a:r>
              <a:rPr lang="en-US" altLang="ja-JP" u="sng" dirty="0">
                <a:highlight>
                  <a:srgbClr val="FFFF00"/>
                </a:highlight>
              </a:rPr>
              <a:t>T32</a:t>
            </a:r>
          </a:p>
          <a:p>
            <a:r>
              <a:rPr lang="ja-JP" altLang="en-US" i="1" dirty="0">
                <a:solidFill>
                  <a:schemeClr val="bg2"/>
                </a:solidFill>
              </a:rPr>
              <a:t>周期起動を持つシステムに関する教訓</a:t>
            </a:r>
            <a:endParaRPr lang="en-US" altLang="ja-JP" i="1" dirty="0">
              <a:solidFill>
                <a:schemeClr val="bg2"/>
              </a:solidFill>
            </a:endParaRPr>
          </a:p>
          <a:p>
            <a:r>
              <a:rPr lang="ja-JP" altLang="en-US" dirty="0"/>
              <a:t>周期処理、「時間」と「変化」を監視せよ！</a:t>
            </a:r>
          </a:p>
        </p:txBody>
      </p:sp>
    </p:spTree>
    <p:extLst>
      <p:ext uri="{BB962C8B-B14F-4D97-AF65-F5344CB8AC3E}">
        <p14:creationId xmlns:p14="http://schemas.microsoft.com/office/powerpoint/2010/main" val="15364099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4000" y="72000"/>
            <a:ext cx="1440000" cy="576000"/>
          </a:xfrm>
          <a:solidFill>
            <a:srgbClr val="FFC000"/>
          </a:solidFill>
        </p:spPr>
        <p:txBody>
          <a:bodyPr/>
          <a:lstStyle/>
          <a:p>
            <a:r>
              <a:rPr lang="ja-JP" altLang="en-US" sz="3200" dirty="0">
                <a:latin typeface="HGP創英角ｺﾞｼｯｸUB" panose="020B0900000000000000" pitchFamily="50" charset="-128"/>
                <a:ea typeface="HGP創英角ｺﾞｼｯｸUB" panose="020B0900000000000000" pitchFamily="50" charset="-128"/>
              </a:rPr>
              <a:t>Ｔ１２：</a:t>
            </a:r>
            <a:endParaRPr kumimoji="1" lang="ja-JP" altLang="en-US" sz="3200" dirty="0">
              <a:latin typeface="HGP創英角ｺﾞｼｯｸUB" panose="020B0900000000000000" pitchFamily="50" charset="-128"/>
              <a:ea typeface="HGP創英角ｺﾞｼｯｸUB" panose="020B0900000000000000" pitchFamily="50" charset="-128"/>
            </a:endParaRPr>
          </a:p>
        </p:txBody>
      </p:sp>
      <p:sp>
        <p:nvSpPr>
          <p:cNvPr id="3" name="テキスト プレースホルダー 2"/>
          <p:cNvSpPr>
            <a:spLocks noGrp="1"/>
          </p:cNvSpPr>
          <p:nvPr>
            <p:ph type="body" idx="4294967295"/>
          </p:nvPr>
        </p:nvSpPr>
        <p:spPr>
          <a:xfrm>
            <a:off x="1620000" y="144000"/>
            <a:ext cx="7200000" cy="504000"/>
          </a:xfrm>
        </p:spPr>
        <p:txBody>
          <a:bodyPr wrap="square" lIns="36000" tIns="36000" rIns="36000" bIns="36000" anchor="ctr">
            <a:spAutoFit/>
          </a:bodyPr>
          <a:lstStyle/>
          <a:p>
            <a:pPr marL="0" indent="0">
              <a:buNone/>
            </a:pP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新製品は、旧製品と同一仕様と言われても、必ず差異を確認！</a:t>
            </a:r>
            <a:endPar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プレースホルダー 2"/>
          <p:cNvSpPr txBox="1">
            <a:spLocks/>
          </p:cNvSpPr>
          <p:nvPr/>
        </p:nvSpPr>
        <p:spPr bwMode="auto">
          <a:xfrm>
            <a:off x="180000" y="965009"/>
            <a:ext cx="9540000" cy="62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重化された制御系システムにおいて、部品交換の</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保守作業時にシステム全体の動作が停止</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し、短時間で復旧できずに、サービス利用者が終日影響を受けた。</a:t>
            </a:r>
          </a:p>
        </p:txBody>
      </p:sp>
      <p:sp>
        <p:nvSpPr>
          <p:cNvPr id="35" name="テキスト プレースホルダー 2"/>
          <p:cNvSpPr txBox="1">
            <a:spLocks/>
          </p:cNvSpPr>
          <p:nvPr/>
        </p:nvSpPr>
        <p:spPr bwMode="auto">
          <a:xfrm>
            <a:off x="180000" y="1693441"/>
            <a:ext cx="9540000" cy="1457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システムのディスク装置が、数年前に，当初構築時の</a:t>
            </a:r>
            <a:r>
              <a:rPr lang="en-US" altLang="ja-JP"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HDD</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SSD</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に交換</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されていた。部品交換作業で</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系を切り離した時に</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系</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OS</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から両系のディスク装置にリセット要求が発せられるが、</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SSD</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リセット要求処理時間</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HDD</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のそれよりかなり長く，</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OS</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のタイマ監視において</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タイムアウト</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が発生した。その後のリカバリ処理もうまくいかなかった。</a:t>
            </a:r>
          </a:p>
        </p:txBody>
      </p:sp>
      <p:sp>
        <p:nvSpPr>
          <p:cNvPr id="36" name="テキスト プレースホルダー 2"/>
          <p:cNvSpPr txBox="1">
            <a:spLocks/>
          </p:cNvSpPr>
          <p:nvPr/>
        </p:nvSpPr>
        <p:spPr bwMode="auto">
          <a:xfrm>
            <a:off x="180000" y="4500000"/>
            <a:ext cx="3600000" cy="2024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1165225" indent="-1165225">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・仕様上の互換性を過信せず、</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差異分析</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を必ず実施</a:t>
            </a:r>
          </a:p>
          <a:p>
            <a:pPr marL="1165225" indent="-27305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・ベンダとユーザの双方が相手の役割分担を支援し合う（ユーザ側でハザード分析を行う）</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4754" y="2780928"/>
            <a:ext cx="6028246" cy="35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テキスト プレースホルダー 2"/>
          <p:cNvSpPr txBox="1">
            <a:spLocks/>
          </p:cNvSpPr>
          <p:nvPr/>
        </p:nvSpPr>
        <p:spPr bwMode="auto">
          <a:xfrm>
            <a:off x="177371" y="3182915"/>
            <a:ext cx="3600000" cy="1180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2175" indent="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SSD</a:t>
            </a:r>
            <a:r>
              <a:rPr lang="ja-JP" altLang="en-US" sz="1800" kern="0" dirty="0" err="1">
                <a:latin typeface="メイリオ" panose="020B0604030504040204" pitchFamily="50" charset="-128"/>
                <a:ea typeface="メイリオ" panose="020B0604030504040204" pitchFamily="50" charset="-128"/>
                <a:cs typeface="メイリオ" panose="020B0604030504040204" pitchFamily="50" charset="-128"/>
              </a:rPr>
              <a:t>への</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交換時に、</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HDD</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と完全に</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互換性があると誤認し、検証・テストが不十分</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であった。</a:t>
            </a:r>
          </a:p>
        </p:txBody>
      </p:sp>
      <p:sp>
        <p:nvSpPr>
          <p:cNvPr id="5" name="正方形/長方形 4">
            <a:extLst>
              <a:ext uri="{FF2B5EF4-FFF2-40B4-BE49-F238E27FC236}">
                <a16:creationId xmlns:a16="http://schemas.microsoft.com/office/drawing/2014/main" id="{50DA11D7-0A3C-7DA8-CC5D-B5FC6EF3C313}"/>
              </a:ext>
            </a:extLst>
          </p:cNvPr>
          <p:cNvSpPr>
            <a:spLocks/>
          </p:cNvSpPr>
          <p:nvPr/>
        </p:nvSpPr>
        <p:spPr>
          <a:xfrm rot="20700000">
            <a:off x="5400000" y="540000"/>
            <a:ext cx="4456669" cy="584775"/>
          </a:xfrm>
          <a:prstGeom prst="rect">
            <a:avLst/>
          </a:prstGeom>
          <a:noFill/>
          <a:ln>
            <a:noFill/>
          </a:ln>
        </p:spPr>
        <p:txBody>
          <a:bodyPr wrap="none" anchor="ctr">
            <a:spAutoFit/>
          </a:bodyPr>
          <a:lstStyle/>
          <a:p>
            <a:r>
              <a:rPr lang="ja-JP" altLang="en-US" sz="3200" dirty="0">
                <a:solidFill>
                  <a:srgbClr val="00B050">
                    <a:alpha val="50000"/>
                  </a:srgbClr>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注目：監視基準の再確認</a:t>
            </a:r>
          </a:p>
        </p:txBody>
      </p:sp>
    </p:spTree>
    <p:extLst>
      <p:ext uri="{BB962C8B-B14F-4D97-AF65-F5344CB8AC3E}">
        <p14:creationId xmlns:p14="http://schemas.microsoft.com/office/powerpoint/2010/main" val="1204126875"/>
      </p:ext>
    </p:extLst>
  </p:cSld>
  <p:clrMapOvr>
    <a:masterClrMapping/>
  </p:clrMapOvr>
  <p:transition spd="med" advTm="337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オブジェクト 4"/>
          <p:cNvGraphicFramePr>
            <a:graphicFrameLocks noChangeAspect="1"/>
          </p:cNvGraphicFramePr>
          <p:nvPr>
            <p:extLst>
              <p:ext uri="{D42A27DB-BD31-4B8C-83A1-F6EECF244321}">
                <p14:modId xmlns:p14="http://schemas.microsoft.com/office/powerpoint/2010/main" val="3640501315"/>
              </p:ext>
            </p:extLst>
          </p:nvPr>
        </p:nvGraphicFramePr>
        <p:xfrm>
          <a:off x="6808619" y="3817990"/>
          <a:ext cx="2452018" cy="2635346"/>
        </p:xfrm>
        <a:graphic>
          <a:graphicData uri="http://schemas.openxmlformats.org/presentationml/2006/ole">
            <mc:AlternateContent xmlns:mc="http://schemas.openxmlformats.org/markup-compatibility/2006">
              <mc:Choice xmlns:v="urn:schemas-microsoft-com:vml" Requires="v">
                <p:oleObj name="Drawing" r:id="rId2" imgW="533037" imgH="589696" progId="">
                  <p:embed/>
                </p:oleObj>
              </mc:Choice>
              <mc:Fallback>
                <p:oleObj name="Drawing" r:id="rId2" imgW="533037" imgH="589696" progId="">
                  <p:embed/>
                  <p:pic>
                    <p:nvPicPr>
                      <p:cNvPr id="5" name="オブジェクト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619" y="3817990"/>
                        <a:ext cx="2452018" cy="26353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角丸四角形 5"/>
          <p:cNvSpPr/>
          <p:nvPr/>
        </p:nvSpPr>
        <p:spPr>
          <a:xfrm>
            <a:off x="6331267" y="3460141"/>
            <a:ext cx="3384376" cy="1711217"/>
          </a:xfrm>
          <a:prstGeom prst="round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nvGrpSpPr>
          <p:cNvPr id="4" name="グループ化 14355"/>
          <p:cNvGrpSpPr/>
          <p:nvPr/>
        </p:nvGrpSpPr>
        <p:grpSpPr>
          <a:xfrm>
            <a:off x="6500916" y="3554479"/>
            <a:ext cx="3045077" cy="1522543"/>
            <a:chOff x="2340088" y="3544887"/>
            <a:chExt cx="3045077" cy="1522543"/>
          </a:xfrm>
        </p:grpSpPr>
        <p:sp>
          <p:nvSpPr>
            <p:cNvPr id="9" name="円/楕円 8"/>
            <p:cNvSpPr/>
            <p:nvPr/>
          </p:nvSpPr>
          <p:spPr>
            <a:xfrm>
              <a:off x="3117419" y="4515790"/>
              <a:ext cx="150357" cy="169171"/>
            </a:xfrm>
            <a:prstGeom prst="ellipse">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0" name="円/楕円 9"/>
            <p:cNvSpPr/>
            <p:nvPr/>
          </p:nvSpPr>
          <p:spPr>
            <a:xfrm>
              <a:off x="3508399" y="4306157"/>
              <a:ext cx="150357" cy="169171"/>
            </a:xfrm>
            <a:prstGeom prst="ellipse">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1" name="正方形/長方形 10"/>
            <p:cNvSpPr/>
            <p:nvPr/>
          </p:nvSpPr>
          <p:spPr>
            <a:xfrm>
              <a:off x="2340088" y="3544887"/>
              <a:ext cx="761269" cy="1522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12" name="正方形/長方形 11"/>
            <p:cNvSpPr/>
            <p:nvPr/>
          </p:nvSpPr>
          <p:spPr>
            <a:xfrm>
              <a:off x="2340088" y="3544887"/>
              <a:ext cx="3045077" cy="1522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cxnSp>
          <p:nvCxnSpPr>
            <p:cNvPr id="13" name="直線コネクタ 12"/>
            <p:cNvCxnSpPr>
              <a:stCxn id="12" idx="1"/>
            </p:cNvCxnSpPr>
            <p:nvPr/>
          </p:nvCxnSpPr>
          <p:spPr>
            <a:xfrm flipV="1">
              <a:off x="2340088" y="3544887"/>
              <a:ext cx="761269" cy="761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2340088" y="3544887"/>
              <a:ext cx="1776295" cy="1522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2829466" y="4590873"/>
              <a:ext cx="363132" cy="4765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116383" y="3544887"/>
              <a:ext cx="1184197" cy="1522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2340088" y="4390742"/>
              <a:ext cx="761269" cy="6766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340088" y="3714058"/>
              <a:ext cx="1522539" cy="13533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2593844" y="3544887"/>
              <a:ext cx="1015026" cy="8458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608870" y="4390742"/>
              <a:ext cx="17762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3355114" y="3544887"/>
              <a:ext cx="761269" cy="1522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3693456" y="3544887"/>
              <a:ext cx="907450" cy="1522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3495035" y="3544887"/>
              <a:ext cx="367592" cy="3806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3973457" y="3925522"/>
              <a:ext cx="1091349" cy="11300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4342504" y="3544887"/>
              <a:ext cx="907450" cy="1522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801458" y="3544887"/>
              <a:ext cx="580502" cy="973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192598" y="4590873"/>
              <a:ext cx="21893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3131903" y="3544887"/>
              <a:ext cx="1160167" cy="1522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3440739" y="3544887"/>
              <a:ext cx="1160167" cy="1522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519131" y="3925522"/>
              <a:ext cx="866034" cy="1141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endCxn id="12" idx="3"/>
            </p:cNvCxnSpPr>
            <p:nvPr/>
          </p:nvCxnSpPr>
          <p:spPr>
            <a:xfrm flipV="1">
              <a:off x="4822474" y="4306157"/>
              <a:ext cx="562691" cy="761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3735748" y="4332263"/>
              <a:ext cx="100596" cy="11518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3" name="正方形/長方形 32"/>
            <p:cNvSpPr/>
            <p:nvPr/>
          </p:nvSpPr>
          <p:spPr>
            <a:xfrm>
              <a:off x="4380772" y="4332263"/>
              <a:ext cx="100596" cy="11518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4" name="正方形/長方形 33"/>
            <p:cNvSpPr/>
            <p:nvPr/>
          </p:nvSpPr>
          <p:spPr>
            <a:xfrm>
              <a:off x="5249954" y="4332263"/>
              <a:ext cx="100596" cy="11518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5" name="正方形/長方形 34"/>
            <p:cNvSpPr/>
            <p:nvPr/>
          </p:nvSpPr>
          <p:spPr>
            <a:xfrm>
              <a:off x="4142891" y="4332263"/>
              <a:ext cx="100596" cy="11518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6" name="正方形/長方形 35"/>
            <p:cNvSpPr/>
            <p:nvPr/>
          </p:nvSpPr>
          <p:spPr>
            <a:xfrm>
              <a:off x="4819349" y="4332263"/>
              <a:ext cx="100596" cy="11518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7" name="正方形/長方形 36"/>
            <p:cNvSpPr/>
            <p:nvPr/>
          </p:nvSpPr>
          <p:spPr>
            <a:xfrm>
              <a:off x="3458101" y="4533283"/>
              <a:ext cx="100596" cy="11518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8" name="正方形/長方形 37"/>
            <p:cNvSpPr/>
            <p:nvPr/>
          </p:nvSpPr>
          <p:spPr>
            <a:xfrm>
              <a:off x="3735748" y="4533283"/>
              <a:ext cx="100596" cy="11518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39" name="正方形/長方形 38"/>
            <p:cNvSpPr/>
            <p:nvPr/>
          </p:nvSpPr>
          <p:spPr>
            <a:xfrm>
              <a:off x="4431070" y="4533283"/>
              <a:ext cx="100596" cy="11518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40" name="正方形/長方形 39"/>
            <p:cNvSpPr/>
            <p:nvPr/>
          </p:nvSpPr>
          <p:spPr>
            <a:xfrm>
              <a:off x="4796229" y="4533283"/>
              <a:ext cx="100596" cy="11518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41" name="正方形/長方形 40"/>
            <p:cNvSpPr/>
            <p:nvPr/>
          </p:nvSpPr>
          <p:spPr>
            <a:xfrm>
              <a:off x="5103819" y="4533283"/>
              <a:ext cx="100596" cy="11518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grpSp>
      <p:sp>
        <p:nvSpPr>
          <p:cNvPr id="42" name="テキスト ボックス 41"/>
          <p:cNvSpPr txBox="1"/>
          <p:nvPr/>
        </p:nvSpPr>
        <p:spPr>
          <a:xfrm>
            <a:off x="6185760" y="5515920"/>
            <a:ext cx="988195" cy="307777"/>
          </a:xfrm>
          <a:prstGeom prst="rect">
            <a:avLst/>
          </a:prstGeom>
          <a:noFill/>
        </p:spPr>
        <p:txBody>
          <a:bodyPr wrap="square" rtlCol="0">
            <a:spAutoFit/>
          </a:bodyPr>
          <a:lstStyle/>
          <a:p>
            <a:r>
              <a:rPr lang="ja-JP" altLang="en-US" sz="1400" dirty="0">
                <a:solidFill>
                  <a:srgbClr val="000000"/>
                </a:solidFill>
              </a:rPr>
              <a:t>現在時刻</a:t>
            </a:r>
          </a:p>
        </p:txBody>
      </p:sp>
      <p:cxnSp>
        <p:nvCxnSpPr>
          <p:cNvPr id="43" name="直線矢印コネクタ 42"/>
          <p:cNvCxnSpPr/>
          <p:nvPr/>
        </p:nvCxnSpPr>
        <p:spPr>
          <a:xfrm>
            <a:off x="6500916" y="3385308"/>
            <a:ext cx="761269" cy="0"/>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7262185" y="3385308"/>
            <a:ext cx="2283808" cy="0"/>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7727406" y="3115874"/>
            <a:ext cx="1353367" cy="361536"/>
          </a:xfrm>
          <a:prstGeom prst="rect">
            <a:avLst/>
          </a:prstGeom>
          <a:noFill/>
        </p:spPr>
        <p:txBody>
          <a:bodyPr wrap="square" rtlCol="0">
            <a:spAutoFit/>
          </a:bodyPr>
          <a:lstStyle/>
          <a:p>
            <a:r>
              <a:rPr lang="ja-JP" altLang="en-US" sz="1400" dirty="0">
                <a:solidFill>
                  <a:srgbClr val="000000"/>
                </a:solidFill>
              </a:rPr>
              <a:t>予測ダイヤ</a:t>
            </a:r>
          </a:p>
        </p:txBody>
      </p:sp>
      <p:sp>
        <p:nvSpPr>
          <p:cNvPr id="46" name="AutoShape 99"/>
          <p:cNvSpPr>
            <a:spLocks noChangeArrowheads="1"/>
          </p:cNvSpPr>
          <p:nvPr/>
        </p:nvSpPr>
        <p:spPr bwMode="auto">
          <a:xfrm>
            <a:off x="5895065" y="3980843"/>
            <a:ext cx="1423334" cy="435521"/>
          </a:xfrm>
          <a:prstGeom prst="wedgeRoundRectCallout">
            <a:avLst>
              <a:gd name="adj1" fmla="val 79388"/>
              <a:gd name="adj2" fmla="val 36317"/>
              <a:gd name="adj3" fmla="val 16667"/>
            </a:avLst>
          </a:prstGeom>
          <a:solidFill>
            <a:srgbClr val="FFFF00">
              <a:alpha val="50000"/>
            </a:srgb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nchor="ct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a:r>
              <a:rPr lang="ja-JP" altLang="en-US" sz="1600" b="1" dirty="0">
                <a:solidFill>
                  <a:srgbClr val="000000"/>
                </a:solidFill>
                <a:latin typeface="ＭＳ Ｐゴシック" pitchFamily="50" charset="-128"/>
              </a:rPr>
              <a:t>①抑止入力</a:t>
            </a:r>
          </a:p>
        </p:txBody>
      </p:sp>
      <p:sp>
        <p:nvSpPr>
          <p:cNvPr id="47" name="正方形/長方形 46"/>
          <p:cNvSpPr/>
          <p:nvPr/>
        </p:nvSpPr>
        <p:spPr>
          <a:xfrm>
            <a:off x="8418559" y="5331321"/>
            <a:ext cx="76685" cy="11518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48" name="テキスト ボックス 47"/>
          <p:cNvSpPr txBox="1"/>
          <p:nvPr/>
        </p:nvSpPr>
        <p:spPr>
          <a:xfrm>
            <a:off x="8522639" y="5208143"/>
            <a:ext cx="1031681" cy="307777"/>
          </a:xfrm>
          <a:prstGeom prst="rect">
            <a:avLst/>
          </a:prstGeom>
          <a:noFill/>
        </p:spPr>
        <p:txBody>
          <a:bodyPr wrap="square" rtlCol="0">
            <a:spAutoFit/>
          </a:bodyPr>
          <a:lstStyle/>
          <a:p>
            <a:r>
              <a:rPr lang="ja-JP" altLang="en-US" sz="1400" dirty="0">
                <a:solidFill>
                  <a:srgbClr val="000000"/>
                </a:solidFill>
              </a:rPr>
              <a:t>修正箇所</a:t>
            </a:r>
          </a:p>
        </p:txBody>
      </p:sp>
      <p:sp>
        <p:nvSpPr>
          <p:cNvPr id="49" name="AutoShape 99"/>
          <p:cNvSpPr>
            <a:spLocks noChangeArrowheads="1"/>
          </p:cNvSpPr>
          <p:nvPr/>
        </p:nvSpPr>
        <p:spPr bwMode="auto">
          <a:xfrm>
            <a:off x="5958642" y="2539810"/>
            <a:ext cx="1080000" cy="576064"/>
          </a:xfrm>
          <a:prstGeom prst="wedgeRoundRectCallout">
            <a:avLst>
              <a:gd name="adj1" fmla="val 134001"/>
              <a:gd name="adj2" fmla="val 230248"/>
              <a:gd name="adj3" fmla="val 16667"/>
            </a:avLst>
          </a:prstGeom>
          <a:solidFill>
            <a:srgbClr val="FFFF00">
              <a:alpha val="50000"/>
            </a:srgb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nchor="ct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a:r>
              <a:rPr lang="ja-JP" altLang="en-US" sz="1600" b="1" dirty="0">
                <a:solidFill>
                  <a:srgbClr val="000000"/>
                </a:solidFill>
                <a:latin typeface="ＭＳ Ｐゴシック" pitchFamily="50" charset="-128"/>
              </a:rPr>
              <a:t>②ダイヤ修正発生</a:t>
            </a:r>
          </a:p>
        </p:txBody>
      </p:sp>
      <p:sp>
        <p:nvSpPr>
          <p:cNvPr id="50" name="AutoShape 99"/>
          <p:cNvSpPr>
            <a:spLocks noChangeArrowheads="1"/>
          </p:cNvSpPr>
          <p:nvPr/>
        </p:nvSpPr>
        <p:spPr bwMode="auto">
          <a:xfrm>
            <a:off x="7278247" y="5776030"/>
            <a:ext cx="2097890" cy="616706"/>
          </a:xfrm>
          <a:prstGeom prst="wedgeRoundRectCallout">
            <a:avLst>
              <a:gd name="adj1" fmla="val -14591"/>
              <a:gd name="adj2" fmla="val -189852"/>
              <a:gd name="adj3" fmla="val 16667"/>
            </a:avLst>
          </a:prstGeom>
          <a:solidFill>
            <a:srgbClr val="FFFF00">
              <a:alpha val="50000"/>
            </a:srgb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nchor="ct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a:r>
              <a:rPr lang="ja-JP" altLang="en-US" sz="1600" b="1" dirty="0">
                <a:solidFill>
                  <a:srgbClr val="000000"/>
                </a:solidFill>
                <a:latin typeface="ＭＳ Ｐゴシック" pitchFamily="50" charset="-128"/>
              </a:rPr>
              <a:t>④予測ダイヤの表示ができなくなった</a:t>
            </a:r>
          </a:p>
        </p:txBody>
      </p:sp>
      <p:cxnSp>
        <p:nvCxnSpPr>
          <p:cNvPr id="51" name="直線矢印コネクタ 50"/>
          <p:cNvCxnSpPr>
            <a:stCxn id="42" idx="0"/>
          </p:cNvCxnSpPr>
          <p:nvPr/>
        </p:nvCxnSpPr>
        <p:spPr>
          <a:xfrm flipV="1">
            <a:off x="6679858" y="5077018"/>
            <a:ext cx="582327" cy="43890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8023454" y="3935114"/>
            <a:ext cx="1220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5908818" y="3115874"/>
            <a:ext cx="1353367" cy="361536"/>
          </a:xfrm>
          <a:prstGeom prst="rect">
            <a:avLst/>
          </a:prstGeom>
          <a:noFill/>
        </p:spPr>
        <p:txBody>
          <a:bodyPr wrap="square" rtlCol="0">
            <a:spAutoFit/>
          </a:bodyPr>
          <a:lstStyle/>
          <a:p>
            <a:pPr algn="r"/>
            <a:r>
              <a:rPr lang="ja-JP" altLang="en-US" sz="1400" dirty="0">
                <a:solidFill>
                  <a:srgbClr val="000000"/>
                </a:solidFill>
              </a:rPr>
              <a:t>実績ダイヤ</a:t>
            </a:r>
          </a:p>
        </p:txBody>
      </p:sp>
      <p:sp>
        <p:nvSpPr>
          <p:cNvPr id="54" name="AutoShape 99"/>
          <p:cNvSpPr>
            <a:spLocks noChangeArrowheads="1"/>
          </p:cNvSpPr>
          <p:nvPr/>
        </p:nvSpPr>
        <p:spPr bwMode="auto">
          <a:xfrm>
            <a:off x="7623457" y="2539810"/>
            <a:ext cx="1800000" cy="576000"/>
          </a:xfrm>
          <a:prstGeom prst="wedgeRoundRectCallout">
            <a:avLst>
              <a:gd name="adj1" fmla="val 28277"/>
              <a:gd name="adj2" fmla="val 17764"/>
              <a:gd name="adj3" fmla="val 16667"/>
            </a:avLst>
          </a:prstGeom>
          <a:solidFill>
            <a:srgbClr val="FFFF00">
              <a:alpha val="50000"/>
            </a:srgbClr>
          </a:solidFill>
          <a:ln w="9525">
            <a:solidFill>
              <a:schemeClr val="tx1"/>
            </a:solidFill>
            <a:miter lim="800000"/>
            <a:headEnd/>
            <a:tailEnd/>
          </a:ln>
          <a:effectLst>
            <a:outerShdw blurRad="50800" dist="38100" dir="2700000" algn="tl" rotWithShape="0">
              <a:prstClr val="black">
                <a:alpha val="40000"/>
              </a:prstClr>
            </a:outerShdw>
          </a:effectLst>
        </p:spPr>
        <p:txBody>
          <a:bodyPr wrap="square" anchor="ct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a:r>
              <a:rPr lang="ja-JP" altLang="en-US" sz="1600" b="1" dirty="0">
                <a:solidFill>
                  <a:srgbClr val="000000"/>
                </a:solidFill>
                <a:latin typeface="ＭＳ Ｐゴシック" pitchFamily="50" charset="-128"/>
              </a:rPr>
              <a:t>③修正箇所が上限値を超過</a:t>
            </a:r>
          </a:p>
        </p:txBody>
      </p:sp>
      <p:sp>
        <p:nvSpPr>
          <p:cNvPr id="55" name="右矢印 54"/>
          <p:cNvSpPr/>
          <p:nvPr/>
        </p:nvSpPr>
        <p:spPr>
          <a:xfrm>
            <a:off x="7114263" y="2611818"/>
            <a:ext cx="436986" cy="514377"/>
          </a:xfrm>
          <a:prstGeom prst="rightArrow">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endParaRPr>
          </a:p>
        </p:txBody>
      </p:sp>
      <p:sp>
        <p:nvSpPr>
          <p:cNvPr id="56" name="テキスト ボックス 55"/>
          <p:cNvSpPr txBox="1"/>
          <p:nvPr/>
        </p:nvSpPr>
        <p:spPr>
          <a:xfrm>
            <a:off x="6185760" y="5515920"/>
            <a:ext cx="988195" cy="307777"/>
          </a:xfrm>
          <a:prstGeom prst="rect">
            <a:avLst/>
          </a:prstGeom>
          <a:noFill/>
        </p:spPr>
        <p:txBody>
          <a:bodyPr wrap="square" rtlCol="0">
            <a:spAutoFit/>
          </a:bodyPr>
          <a:lstStyle/>
          <a:p>
            <a:r>
              <a:rPr lang="ja-JP" altLang="en-US" sz="1400" dirty="0">
                <a:solidFill>
                  <a:srgbClr val="000000"/>
                </a:solidFill>
              </a:rPr>
              <a:t>現在時刻</a:t>
            </a:r>
          </a:p>
        </p:txBody>
      </p:sp>
      <p:sp>
        <p:nvSpPr>
          <p:cNvPr id="65538" name="Rectangle 2"/>
          <p:cNvSpPr>
            <a:spLocks noChangeArrowheads="1"/>
          </p:cNvSpPr>
          <p:nvPr/>
        </p:nvSpPr>
        <p:spPr bwMode="auto">
          <a:xfrm>
            <a:off x="0" y="828000"/>
            <a:ext cx="9540000" cy="648000"/>
          </a:xfrm>
          <a:prstGeom prst="rect">
            <a:avLst/>
          </a:prstGeom>
          <a:noFill/>
          <a:ln w="9525">
            <a:noFill/>
            <a:miter lim="800000"/>
            <a:headEnd/>
            <a:tailEnd/>
          </a:ln>
          <a:effectLst/>
        </p:spPr>
        <p:txBody>
          <a:bodyPr vert="horz" wrap="square" lIns="91440" tIns="36000" rIns="90000" bIns="36000" numCol="1" anchor="ctr" anchorCtr="0" compatLnSpc="1">
            <a:prstTxWarp prst="textNoShape">
              <a:avLst/>
            </a:prstTxWarp>
            <a:spAutoFit/>
          </a:bodyPr>
          <a:lstStyle/>
          <a:p>
            <a:pPr marL="900000" indent="-900000" fontAlgn="base">
              <a:spcAft>
                <a:spcPct val="0"/>
              </a:spcAft>
            </a:pPr>
            <a:r>
              <a:rPr lang="en-US" altLang="ja-JP"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kern="0" dirty="0">
                <a:latin typeface="メイリオ" panose="020B0604030504040204" pitchFamily="50" charset="-128"/>
                <a:ea typeface="メイリオ" panose="020B0604030504040204" pitchFamily="50" charset="-128"/>
                <a:cs typeface="メイリオ" panose="020B0604030504040204" pitchFamily="50" charset="-128"/>
              </a:rPr>
              <a:t>列車運行制御システムにおいて，運行変更に伴う修正予測ダイヤ</a:t>
            </a:r>
            <a:r>
              <a:rPr lang="ja-JP" altLang="en-US" dirty="0">
                <a:solidFill>
                  <a:srgbClr val="000000"/>
                </a:solidFill>
                <a:latin typeface="メイリオ" pitchFamily="50" charset="-128"/>
                <a:ea typeface="メイリオ" pitchFamily="50" charset="-128"/>
                <a:cs typeface="Times New Roman" pitchFamily="18" charset="0"/>
              </a:rPr>
              <a:t>表示項目数が</a:t>
            </a:r>
            <a:r>
              <a:rPr lang="ja-JP" altLang="en-US" u="sng" dirty="0">
                <a:solidFill>
                  <a:srgbClr val="FF0000"/>
                </a:solidFill>
                <a:latin typeface="メイリオ" pitchFamily="50" charset="-128"/>
                <a:ea typeface="メイリオ" pitchFamily="50" charset="-128"/>
                <a:cs typeface="Times New Roman" pitchFamily="18" charset="0"/>
              </a:rPr>
              <a:t>システムの上限値を超えた</a:t>
            </a:r>
            <a:r>
              <a:rPr lang="ja-JP" altLang="en-US" dirty="0">
                <a:solidFill>
                  <a:srgbClr val="000000"/>
                </a:solidFill>
                <a:latin typeface="メイリオ" pitchFamily="50" charset="-128"/>
                <a:ea typeface="メイリオ" pitchFamily="50" charset="-128"/>
                <a:cs typeface="Times New Roman" pitchFamily="18" charset="0"/>
              </a:rPr>
              <a:t>ため、全画面の表示が消え、オペレータが混乱・誤操作</a:t>
            </a:r>
            <a:endParaRPr lang="ja-JP" altLang="en-US" dirty="0">
              <a:solidFill>
                <a:srgbClr val="000000"/>
              </a:solidFill>
              <a:latin typeface="メイリオ" pitchFamily="50" charset="-128"/>
              <a:ea typeface="メイリオ" pitchFamily="50" charset="-128"/>
              <a:cs typeface="ＭＳ Ｐゴシック" pitchFamily="50" charset="-128"/>
            </a:endParaRPr>
          </a:p>
        </p:txBody>
      </p:sp>
      <p:sp>
        <p:nvSpPr>
          <p:cNvPr id="57" name="Rectangle 2"/>
          <p:cNvSpPr>
            <a:spLocks noChangeArrowheads="1"/>
          </p:cNvSpPr>
          <p:nvPr/>
        </p:nvSpPr>
        <p:spPr bwMode="auto">
          <a:xfrm>
            <a:off x="180000" y="2268000"/>
            <a:ext cx="5580000" cy="23467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720000" indent="-720000" eaLnBrk="0" fontAlgn="base" hangingPunct="0">
              <a:spcAft>
                <a:spcPct val="0"/>
              </a:spcAft>
            </a:pPr>
            <a:r>
              <a:rPr lang="en-US" altLang="ja-JP" dirty="0">
                <a:solidFill>
                  <a:srgbClr val="000000"/>
                </a:solidFill>
                <a:latin typeface="メイリオ" pitchFamily="50" charset="-128"/>
                <a:ea typeface="メイリオ" pitchFamily="50" charset="-128"/>
                <a:cs typeface="Times New Roman" pitchFamily="18" charset="0"/>
              </a:rPr>
              <a:t>【</a:t>
            </a:r>
            <a:r>
              <a:rPr lang="ja-JP" altLang="en-US" dirty="0">
                <a:solidFill>
                  <a:srgbClr val="000000"/>
                </a:solidFill>
                <a:latin typeface="メイリオ" pitchFamily="50" charset="-128"/>
                <a:ea typeface="メイリオ" pitchFamily="50" charset="-128"/>
                <a:cs typeface="Times New Roman" pitchFamily="18" charset="0"/>
              </a:rPr>
              <a:t>１</a:t>
            </a:r>
            <a:r>
              <a:rPr lang="en-US" altLang="ja-JP" dirty="0">
                <a:solidFill>
                  <a:srgbClr val="000000"/>
                </a:solidFill>
                <a:latin typeface="メイリオ" pitchFamily="50" charset="-128"/>
                <a:ea typeface="メイリオ" pitchFamily="50" charset="-128"/>
                <a:cs typeface="Times New Roman" pitchFamily="18" charset="0"/>
              </a:rPr>
              <a:t>】</a:t>
            </a:r>
            <a:r>
              <a:rPr lang="ja-JP" altLang="en-US" dirty="0">
                <a:solidFill>
                  <a:srgbClr val="000000"/>
                </a:solidFill>
                <a:latin typeface="メイリオ" pitchFamily="50" charset="-128"/>
                <a:ea typeface="メイリオ" pitchFamily="50" charset="-128"/>
                <a:cs typeface="Times New Roman" pitchFamily="18" charset="0"/>
              </a:rPr>
              <a:t>予測時間を</a:t>
            </a:r>
            <a:r>
              <a:rPr lang="en-US" altLang="ja-JP" dirty="0">
                <a:solidFill>
                  <a:srgbClr val="000000"/>
                </a:solidFill>
                <a:latin typeface="メイリオ" pitchFamily="50" charset="-128"/>
                <a:ea typeface="メイリオ" pitchFamily="50" charset="-128"/>
                <a:cs typeface="Times New Roman" pitchFamily="18" charset="0"/>
              </a:rPr>
              <a:t>4H</a:t>
            </a:r>
            <a:r>
              <a:rPr lang="en-US" altLang="ja-JP" dirty="0">
                <a:solidFill>
                  <a:srgbClr val="000000"/>
                </a:solidFill>
                <a:latin typeface="メイリオ" pitchFamily="50" charset="-128"/>
                <a:ea typeface="メイリオ" pitchFamily="50" charset="-128"/>
                <a:cs typeface="ＭＳ 明朝" pitchFamily="17" charset="-128"/>
              </a:rPr>
              <a:t>⇒</a:t>
            </a:r>
            <a:r>
              <a:rPr lang="en-US" altLang="ja-JP" dirty="0">
                <a:solidFill>
                  <a:srgbClr val="000000"/>
                </a:solidFill>
                <a:latin typeface="メイリオ" pitchFamily="50" charset="-128"/>
                <a:ea typeface="メイリオ" pitchFamily="50" charset="-128"/>
                <a:cs typeface="Times New Roman" pitchFamily="18" charset="0"/>
              </a:rPr>
              <a:t>24H</a:t>
            </a:r>
            <a:r>
              <a:rPr lang="ja-JP" altLang="en-US" dirty="0">
                <a:solidFill>
                  <a:srgbClr val="000000"/>
                </a:solidFill>
                <a:latin typeface="メイリオ" pitchFamily="50" charset="-128"/>
                <a:ea typeface="メイリオ" pitchFamily="50" charset="-128"/>
                <a:cs typeface="Times New Roman" pitchFamily="18" charset="0"/>
              </a:rPr>
              <a:t>に変更した際、そのような要件変更があったにもかかわらず、「修正箇所数」の上限値の増加などシステム全体の機能要件変更を未実施</a:t>
            </a:r>
            <a:endParaRPr lang="ja-JP" altLang="en-US" dirty="0">
              <a:solidFill>
                <a:srgbClr val="000000"/>
              </a:solidFill>
              <a:latin typeface="メイリオ" pitchFamily="50" charset="-128"/>
              <a:ea typeface="メイリオ" pitchFamily="50" charset="-128"/>
              <a:cs typeface="ＭＳ Ｐゴシック" pitchFamily="50" charset="-128"/>
            </a:endParaRPr>
          </a:p>
          <a:p>
            <a:pPr marL="720000" indent="-720000" eaLnBrk="0" fontAlgn="base" hangingPunct="0">
              <a:spcAft>
                <a:spcPct val="0"/>
              </a:spcAft>
            </a:pPr>
            <a:r>
              <a:rPr lang="en-US" altLang="ja-JP" dirty="0">
                <a:solidFill>
                  <a:srgbClr val="000000"/>
                </a:solidFill>
                <a:latin typeface="メイリオ" pitchFamily="50" charset="-128"/>
                <a:ea typeface="メイリオ" pitchFamily="50" charset="-128"/>
                <a:cs typeface="Times New Roman" pitchFamily="18" charset="0"/>
              </a:rPr>
              <a:t>【</a:t>
            </a:r>
            <a:r>
              <a:rPr lang="ja-JP" altLang="en-US" dirty="0">
                <a:solidFill>
                  <a:srgbClr val="000000"/>
                </a:solidFill>
                <a:latin typeface="メイリオ" pitchFamily="50" charset="-128"/>
                <a:ea typeface="メイリオ" pitchFamily="50" charset="-128"/>
                <a:cs typeface="Times New Roman" pitchFamily="18" charset="0"/>
              </a:rPr>
              <a:t>２</a:t>
            </a:r>
            <a:r>
              <a:rPr lang="en-US" altLang="ja-JP" dirty="0">
                <a:solidFill>
                  <a:srgbClr val="000000"/>
                </a:solidFill>
                <a:latin typeface="メイリオ" pitchFamily="50" charset="-128"/>
                <a:ea typeface="メイリオ" pitchFamily="50" charset="-128"/>
                <a:cs typeface="Times New Roman" pitchFamily="18" charset="0"/>
              </a:rPr>
              <a:t>】</a:t>
            </a:r>
            <a:r>
              <a:rPr lang="ja-JP" altLang="en-US" dirty="0">
                <a:solidFill>
                  <a:srgbClr val="000000"/>
                </a:solidFill>
                <a:latin typeface="メイリオ" pitchFamily="50" charset="-128"/>
                <a:ea typeface="メイリオ" pitchFamily="50" charset="-128"/>
                <a:cs typeface="Times New Roman" pitchFamily="18" charset="0"/>
              </a:rPr>
              <a:t>列車の本数が年々増加しており、本来ならば（運転本数の増加の都度）上限値を超えた際のシステムの挙動を見直す必要があったにもかかわらず、未実施</a:t>
            </a:r>
            <a:endParaRPr lang="ja-JP" altLang="en-US" dirty="0">
              <a:solidFill>
                <a:srgbClr val="000000"/>
              </a:solidFill>
              <a:latin typeface="メイリオ" pitchFamily="50" charset="-128"/>
              <a:ea typeface="メイリオ" pitchFamily="50" charset="-128"/>
              <a:cs typeface="ＭＳ Ｐゴシック" pitchFamily="50" charset="-128"/>
            </a:endParaRPr>
          </a:p>
        </p:txBody>
      </p:sp>
      <p:sp>
        <p:nvSpPr>
          <p:cNvPr id="65539" name="Rectangle 3"/>
          <p:cNvSpPr>
            <a:spLocks noChangeArrowheads="1"/>
          </p:cNvSpPr>
          <p:nvPr/>
        </p:nvSpPr>
        <p:spPr bwMode="auto">
          <a:xfrm>
            <a:off x="0" y="4536000"/>
            <a:ext cx="6120000"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990600" indent="-990600" fontAlgn="base">
              <a:spcAft>
                <a:spcPct val="0"/>
              </a:spcAft>
            </a:pPr>
            <a:r>
              <a:rPr lang="en-US" altLang="ja-JP"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kern="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solidFill>
                  <a:srgbClr val="000000"/>
                </a:solidFill>
                <a:latin typeface="メイリオ" pitchFamily="50" charset="-128"/>
                <a:ea typeface="メイリオ" pitchFamily="50" charset="-128"/>
                <a:cs typeface="Times New Roman" pitchFamily="18" charset="0"/>
              </a:rPr>
              <a:t>制御系システムの</a:t>
            </a:r>
            <a:r>
              <a:rPr lang="ja-JP" altLang="en-US" u="sng" dirty="0">
                <a:solidFill>
                  <a:srgbClr val="FF0000"/>
                </a:solidFill>
                <a:latin typeface="メイリオ" pitchFamily="50" charset="-128"/>
                <a:ea typeface="メイリオ" pitchFamily="50" charset="-128"/>
                <a:cs typeface="Times New Roman" pitchFamily="18" charset="0"/>
              </a:rPr>
              <a:t>変化点の管理ルールを明確に</a:t>
            </a:r>
            <a:r>
              <a:rPr lang="ja-JP" altLang="en-US" dirty="0">
                <a:solidFill>
                  <a:srgbClr val="000000"/>
                </a:solidFill>
                <a:latin typeface="メイリオ" pitchFamily="50" charset="-128"/>
                <a:ea typeface="メイリオ" pitchFamily="50" charset="-128"/>
                <a:cs typeface="Times New Roman" pitchFamily="18" charset="0"/>
              </a:rPr>
              <a:t>し、そのルールを守る仕組みを構築</a:t>
            </a:r>
            <a:endParaRPr lang="ja-JP" altLang="en-US" dirty="0">
              <a:solidFill>
                <a:srgbClr val="000000"/>
              </a:solidFill>
              <a:latin typeface="メイリオ" pitchFamily="50" charset="-128"/>
              <a:ea typeface="メイリオ" pitchFamily="50" charset="-128"/>
              <a:cs typeface="ＭＳ Ｐゴシック" pitchFamily="50" charset="-128"/>
            </a:endParaRPr>
          </a:p>
          <a:p>
            <a:pPr marL="900000" lvl="1" indent="-180000" eaLnBrk="0" fontAlgn="base" hangingPunct="0">
              <a:spcAft>
                <a:spcPct val="0"/>
              </a:spcAft>
            </a:pPr>
            <a:r>
              <a:rPr lang="ja-JP" altLang="en-US" dirty="0">
                <a:solidFill>
                  <a:srgbClr val="000000"/>
                </a:solidFill>
                <a:latin typeface="メイリオ" pitchFamily="50" charset="-128"/>
                <a:ea typeface="メイリオ" pitchFamily="50" charset="-128"/>
                <a:cs typeface="Times New Roman" pitchFamily="18" charset="0"/>
              </a:rPr>
              <a:t>・システムが監視・制御する対象と仕様の変化点を網羅</a:t>
            </a:r>
            <a:endParaRPr lang="ja-JP" altLang="en-US" dirty="0">
              <a:solidFill>
                <a:srgbClr val="000000"/>
              </a:solidFill>
              <a:latin typeface="メイリオ" pitchFamily="50" charset="-128"/>
              <a:ea typeface="メイリオ" pitchFamily="50" charset="-128"/>
              <a:cs typeface="ＭＳ Ｐゴシック" pitchFamily="50" charset="-128"/>
            </a:endParaRPr>
          </a:p>
          <a:p>
            <a:pPr marL="900000" lvl="1" indent="-180000" eaLnBrk="0" fontAlgn="base" hangingPunct="0">
              <a:spcAft>
                <a:spcPct val="0"/>
              </a:spcAft>
            </a:pPr>
            <a:r>
              <a:rPr lang="ja-JP" altLang="en-US" dirty="0">
                <a:solidFill>
                  <a:srgbClr val="000000"/>
                </a:solidFill>
                <a:latin typeface="メイリオ" pitchFamily="50" charset="-128"/>
                <a:ea typeface="メイリオ" pitchFamily="50" charset="-128"/>
                <a:cs typeface="Times New Roman" pitchFamily="18" charset="0"/>
              </a:rPr>
              <a:t>・変化点管理のルールとそれを守る仕組みを構築</a:t>
            </a:r>
            <a:endParaRPr lang="ja-JP" altLang="en-US" dirty="0">
              <a:solidFill>
                <a:srgbClr val="000000"/>
              </a:solidFill>
              <a:latin typeface="メイリオ" pitchFamily="50" charset="-128"/>
              <a:ea typeface="メイリオ" pitchFamily="50" charset="-128"/>
              <a:cs typeface="ＭＳ Ｐゴシック" pitchFamily="50" charset="-128"/>
            </a:endParaRPr>
          </a:p>
          <a:p>
            <a:pPr marL="900000" lvl="1" indent="-180000" eaLnBrk="0" fontAlgn="base" hangingPunct="0">
              <a:spcAft>
                <a:spcPct val="0"/>
              </a:spcAft>
            </a:pPr>
            <a:r>
              <a:rPr lang="ja-JP" altLang="en-US" dirty="0">
                <a:solidFill>
                  <a:srgbClr val="000000"/>
                </a:solidFill>
                <a:latin typeface="メイリオ" pitchFamily="50" charset="-128"/>
                <a:ea typeface="メイリオ" pitchFamily="50" charset="-128"/>
                <a:cs typeface="Times New Roman" pitchFamily="18" charset="0"/>
              </a:rPr>
              <a:t>・変化点管理で使用する管理指標を関係部門で共有し、「変化点の見落とし」を防止</a:t>
            </a:r>
            <a:endParaRPr lang="ja-JP" altLang="en-US" dirty="0">
              <a:solidFill>
                <a:srgbClr val="000000"/>
              </a:solidFill>
              <a:latin typeface="メイリオ" pitchFamily="50" charset="-128"/>
              <a:ea typeface="メイリオ" pitchFamily="50" charset="-128"/>
              <a:cs typeface="ＭＳ Ｐゴシック" pitchFamily="50" charset="-128"/>
            </a:endParaRPr>
          </a:p>
        </p:txBody>
      </p:sp>
      <p:sp>
        <p:nvSpPr>
          <p:cNvPr id="2" name="タイトル 1"/>
          <p:cNvSpPr>
            <a:spLocks noGrp="1"/>
          </p:cNvSpPr>
          <p:nvPr>
            <p:ph type="title"/>
          </p:nvPr>
        </p:nvSpPr>
        <p:spPr>
          <a:xfrm>
            <a:off x="144000" y="72000"/>
            <a:ext cx="1440000" cy="576000"/>
          </a:xfrm>
          <a:solidFill>
            <a:srgbClr val="FFC000"/>
          </a:solidFill>
        </p:spPr>
        <p:txBody>
          <a:bodyPr/>
          <a:lstStyle/>
          <a:p>
            <a:r>
              <a:rPr kumimoji="1" lang="ja-JP" altLang="en-US" sz="3200" dirty="0">
                <a:latin typeface="HGP創英角ｺﾞｼｯｸUB" pitchFamily="50" charset="-128"/>
                <a:ea typeface="HGP創英角ｺﾞｼｯｸUB" pitchFamily="50" charset="-128"/>
              </a:rPr>
              <a:t>Ｔ４</a:t>
            </a:r>
            <a:r>
              <a:rPr lang="ja-JP" altLang="en-US" sz="3200" dirty="0">
                <a:latin typeface="HGP創英角ｺﾞｼｯｸUB" pitchFamily="50" charset="-128"/>
                <a:ea typeface="HGP創英角ｺﾞｼｯｸUB" pitchFamily="50" charset="-128"/>
              </a:rPr>
              <a:t>：</a:t>
            </a:r>
            <a:endParaRPr kumimoji="1" lang="ja-JP" altLang="en-US" sz="3200" dirty="0">
              <a:latin typeface="HGP創英角ｺﾞｼｯｸUB" pitchFamily="50" charset="-128"/>
              <a:ea typeface="HGP創英角ｺﾞｼｯｸUB" pitchFamily="50" charset="-128"/>
            </a:endParaRPr>
          </a:p>
        </p:txBody>
      </p:sp>
      <p:sp>
        <p:nvSpPr>
          <p:cNvPr id="3" name="正方形/長方形 2"/>
          <p:cNvSpPr/>
          <p:nvPr/>
        </p:nvSpPr>
        <p:spPr>
          <a:xfrm>
            <a:off x="1620000" y="72000"/>
            <a:ext cx="6840000" cy="720000"/>
          </a:xfrm>
          <a:prstGeom prst="rect">
            <a:avLst/>
          </a:prstGeom>
        </p:spPr>
        <p:txBody>
          <a:bodyPr wrap="square" lIns="36000" tIns="36000" rIns="36000" bIns="36000" anchor="ctr">
            <a:spAutoFit/>
          </a:bodyPr>
          <a:lstStyle/>
          <a:p>
            <a:r>
              <a:rPr lang="ja-JP" altLang="en-US" sz="2000" b="1" dirty="0">
                <a:solidFill>
                  <a:srgbClr val="000000"/>
                </a:solidFill>
                <a:latin typeface="メイリオ" pitchFamily="50" charset="-128"/>
                <a:ea typeface="メイリオ" pitchFamily="50" charset="-128"/>
              </a:rPr>
              <a:t>システム全体に影響する変化点を明確にし、</a:t>
            </a:r>
          </a:p>
          <a:p>
            <a:r>
              <a:rPr lang="ja-JP" altLang="en-US" sz="2000" b="1" dirty="0">
                <a:solidFill>
                  <a:srgbClr val="000000"/>
                </a:solidFill>
                <a:latin typeface="メイリオ" pitchFamily="50" charset="-128"/>
                <a:ea typeface="メイリオ" pitchFamily="50" charset="-128"/>
              </a:rPr>
              <a:t>その管理ルールを策定せよ！</a:t>
            </a:r>
          </a:p>
        </p:txBody>
      </p:sp>
      <p:sp>
        <p:nvSpPr>
          <p:cNvPr id="7" name="正方形/長方形 6">
            <a:extLst>
              <a:ext uri="{FF2B5EF4-FFF2-40B4-BE49-F238E27FC236}">
                <a16:creationId xmlns:a16="http://schemas.microsoft.com/office/drawing/2014/main" id="{FA2D289A-9924-EDA1-2E1E-6E6BE1C2F31E}"/>
              </a:ext>
            </a:extLst>
          </p:cNvPr>
          <p:cNvSpPr>
            <a:spLocks/>
          </p:cNvSpPr>
          <p:nvPr/>
        </p:nvSpPr>
        <p:spPr>
          <a:xfrm rot="20700000">
            <a:off x="5387977" y="540000"/>
            <a:ext cx="4046301" cy="584775"/>
          </a:xfrm>
          <a:prstGeom prst="rect">
            <a:avLst/>
          </a:prstGeom>
          <a:noFill/>
          <a:ln>
            <a:noFill/>
          </a:ln>
        </p:spPr>
        <p:txBody>
          <a:bodyPr wrap="none" anchor="ctr">
            <a:spAutoFit/>
          </a:bodyPr>
          <a:lstStyle/>
          <a:p>
            <a:r>
              <a:rPr lang="ja-JP" altLang="en-US" sz="3200" dirty="0">
                <a:solidFill>
                  <a:srgbClr val="00B050">
                    <a:alpha val="50000"/>
                  </a:srgbClr>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注目：環境変化の影響</a:t>
            </a:r>
          </a:p>
        </p:txBody>
      </p:sp>
      <p:sp>
        <p:nvSpPr>
          <p:cNvPr id="58" name="テキスト ボックス 57">
            <a:extLst>
              <a:ext uri="{FF2B5EF4-FFF2-40B4-BE49-F238E27FC236}">
                <a16:creationId xmlns:a16="http://schemas.microsoft.com/office/drawing/2014/main" id="{0A76BE5B-9ED7-F380-7EF8-784F27B48FEC}"/>
              </a:ext>
            </a:extLst>
          </p:cNvPr>
          <p:cNvSpPr txBox="1"/>
          <p:nvPr/>
        </p:nvSpPr>
        <p:spPr>
          <a:xfrm>
            <a:off x="0" y="1440000"/>
            <a:ext cx="9360000" cy="923330"/>
          </a:xfrm>
          <a:prstGeom prst="rect">
            <a:avLst/>
          </a:prstGeom>
          <a:noFill/>
        </p:spPr>
        <p:txBody>
          <a:bodyPr wrap="square">
            <a:spAutoFit/>
          </a:bodyPr>
          <a:lstStyle/>
          <a:p>
            <a:pPr marL="900000" indent="-900000"/>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原因</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システム構築当初から決まっていた上限値（修正箇所数）について、環境変化による外部仕様変更に伴う見直しを未実施</a:t>
            </a:r>
            <a:endParaRPr lang="en-US" altLang="ja-JP" dirty="0">
              <a:latin typeface="メイリオ" panose="020B0604030504040204" pitchFamily="50" charset="-128"/>
              <a:ea typeface="メイリオ" panose="020B0604030504040204" pitchFamily="50" charset="-128"/>
            </a:endParaRPr>
          </a:p>
          <a:p>
            <a:pPr marL="900000" indent="-900000"/>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本質は、全体に影響する変化点（この場合、予測時間、列車運転本数）が不明確</a:t>
            </a:r>
          </a:p>
        </p:txBody>
      </p:sp>
    </p:spTree>
    <p:extLst>
      <p:ext uri="{BB962C8B-B14F-4D97-AF65-F5344CB8AC3E}">
        <p14:creationId xmlns:p14="http://schemas.microsoft.com/office/powerpoint/2010/main" val="2300106488"/>
      </p:ext>
    </p:extLst>
  </p:cSld>
  <p:clrMapOvr>
    <a:masterClrMapping/>
  </p:clrMapOvr>
  <p:transition spd="med" advTm="29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4000" y="72000"/>
            <a:ext cx="1440000" cy="576000"/>
          </a:xfrm>
          <a:solidFill>
            <a:srgbClr val="FFC000"/>
          </a:solidFill>
        </p:spPr>
        <p:txBody>
          <a:bodyPr/>
          <a:lstStyle/>
          <a:p>
            <a:r>
              <a:rPr kumimoji="1" lang="ja-JP" altLang="en-US" sz="3200" dirty="0">
                <a:latin typeface="HGP創英角ｺﾞｼｯｸUB" pitchFamily="50" charset="-128"/>
                <a:ea typeface="HGP創英角ｺﾞｼｯｸUB" pitchFamily="50" charset="-128"/>
              </a:rPr>
              <a:t>Ｔ</a:t>
            </a:r>
            <a:r>
              <a:rPr lang="ja-JP" altLang="en-US" sz="3200" dirty="0">
                <a:latin typeface="HGP創英角ｺﾞｼｯｸUB" pitchFamily="50" charset="-128"/>
                <a:ea typeface="HGP創英角ｺﾞｼｯｸUB" pitchFamily="50" charset="-128"/>
              </a:rPr>
              <a:t>３２：</a:t>
            </a:r>
            <a:endParaRPr kumimoji="1" lang="ja-JP" altLang="en-US" sz="3200" dirty="0">
              <a:latin typeface="HGP創英角ｺﾞｼｯｸUB" pitchFamily="50" charset="-128"/>
              <a:ea typeface="HGP創英角ｺﾞｼｯｸUB" pitchFamily="50" charset="-128"/>
            </a:endParaRPr>
          </a:p>
        </p:txBody>
      </p:sp>
      <p:sp>
        <p:nvSpPr>
          <p:cNvPr id="3" name="正方形/長方形 2"/>
          <p:cNvSpPr/>
          <p:nvPr/>
        </p:nvSpPr>
        <p:spPr>
          <a:xfrm>
            <a:off x="1620000" y="144000"/>
            <a:ext cx="6840000" cy="504000"/>
          </a:xfrm>
          <a:prstGeom prst="rect">
            <a:avLst/>
          </a:prstGeom>
        </p:spPr>
        <p:txBody>
          <a:bodyPr wrap="square" lIns="36000" tIns="36000" rIns="36000" bIns="36000" anchor="ctr">
            <a:spAutoFit/>
          </a:bodyPr>
          <a:lstStyle/>
          <a:p>
            <a:pPr>
              <a:spcBef>
                <a:spcPts val="480"/>
              </a:spcBef>
            </a:pPr>
            <a:r>
              <a:rPr lang="ja-JP" altLang="en-US" sz="2000" b="1" dirty="0">
                <a:solidFill>
                  <a:srgbClr val="000000"/>
                </a:solidFill>
                <a:latin typeface="メイリオ" pitchFamily="50" charset="-128"/>
                <a:ea typeface="メイリオ" pitchFamily="50" charset="-128"/>
              </a:rPr>
              <a:t>周期処理、「時間」と「変化」を監視せよ！</a:t>
            </a:r>
          </a:p>
        </p:txBody>
      </p:sp>
      <p:sp>
        <p:nvSpPr>
          <p:cNvPr id="7" name="正方形/長方形 6">
            <a:extLst>
              <a:ext uri="{FF2B5EF4-FFF2-40B4-BE49-F238E27FC236}">
                <a16:creationId xmlns:a16="http://schemas.microsoft.com/office/drawing/2014/main" id="{FA2D289A-9924-EDA1-2E1E-6E6BE1C2F31E}"/>
              </a:ext>
            </a:extLst>
          </p:cNvPr>
          <p:cNvSpPr>
            <a:spLocks/>
          </p:cNvSpPr>
          <p:nvPr/>
        </p:nvSpPr>
        <p:spPr>
          <a:xfrm rot="20700000">
            <a:off x="5387977" y="540000"/>
            <a:ext cx="4046301" cy="584775"/>
          </a:xfrm>
          <a:prstGeom prst="rect">
            <a:avLst/>
          </a:prstGeom>
          <a:noFill/>
          <a:ln>
            <a:noFill/>
          </a:ln>
        </p:spPr>
        <p:txBody>
          <a:bodyPr wrap="none" anchor="ctr">
            <a:spAutoFit/>
          </a:bodyPr>
          <a:lstStyle/>
          <a:p>
            <a:r>
              <a:rPr lang="ja-JP" altLang="en-US" sz="3200" dirty="0">
                <a:solidFill>
                  <a:srgbClr val="00B050">
                    <a:alpha val="50000"/>
                  </a:srgbClr>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注目：環境変化の影響</a:t>
            </a:r>
          </a:p>
        </p:txBody>
      </p:sp>
      <p:sp>
        <p:nvSpPr>
          <p:cNvPr id="8" name="テキスト プレースホルダー 2">
            <a:extLst>
              <a:ext uri="{FF2B5EF4-FFF2-40B4-BE49-F238E27FC236}">
                <a16:creationId xmlns:a16="http://schemas.microsoft.com/office/drawing/2014/main" id="{08839F8E-995B-9062-4EB6-D97799BF57BD}"/>
              </a:ext>
            </a:extLst>
          </p:cNvPr>
          <p:cNvSpPr txBox="1">
            <a:spLocks/>
          </p:cNvSpPr>
          <p:nvPr/>
        </p:nvSpPr>
        <p:spPr bwMode="auto">
          <a:xfrm>
            <a:off x="0" y="828000"/>
            <a:ext cx="9720000" cy="62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u="sng" kern="0" dirty="0">
                <a:latin typeface="メイリオ" panose="020B0604030504040204" pitchFamily="50" charset="-128"/>
                <a:ea typeface="メイリオ" panose="020B0604030504040204" pitchFamily="50" charset="-128"/>
                <a:cs typeface="メイリオ" panose="020B0604030504040204" pitchFamily="50" charset="-128"/>
              </a:rPr>
              <a:t>新型と旧型とが混在</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する</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PLC</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機器群から成る制御システムで，ネットワーク障害後に「再稼働初期設定」を実施したが，</a:t>
            </a:r>
            <a:r>
              <a:rPr lang="ja-JP" altLang="en-US" sz="1800" u="sng" kern="0" dirty="0">
                <a:latin typeface="メイリオ" panose="020B0604030504040204" pitchFamily="50" charset="-128"/>
                <a:ea typeface="メイリオ" panose="020B0604030504040204" pitchFamily="50" charset="-128"/>
                <a:cs typeface="メイリオ" panose="020B0604030504040204" pitchFamily="50" charset="-128"/>
              </a:rPr>
              <a:t>旧型</a:t>
            </a:r>
            <a:r>
              <a:rPr lang="en-US" altLang="ja-JP" sz="1800" u="sng" kern="0" dirty="0">
                <a:latin typeface="メイリオ" panose="020B0604030504040204" pitchFamily="50" charset="-128"/>
                <a:ea typeface="メイリオ" panose="020B0604030504040204" pitchFamily="50" charset="-128"/>
                <a:cs typeface="メイリオ" panose="020B0604030504040204" pitchFamily="50" charset="-128"/>
              </a:rPr>
              <a:t>PLC</a:t>
            </a:r>
            <a:r>
              <a:rPr lang="ja-JP" altLang="en-US" sz="1800" u="sng" kern="0" dirty="0">
                <a:latin typeface="メイリオ" panose="020B0604030504040204" pitchFamily="50" charset="-128"/>
                <a:ea typeface="メイリオ" panose="020B0604030504040204" pitchFamily="50" charset="-128"/>
                <a:cs typeface="メイリオ" panose="020B0604030504040204" pitchFamily="50" charset="-128"/>
              </a:rPr>
              <a:t>の異常</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により運転再開が大幅に遅れた．</a:t>
            </a:r>
          </a:p>
        </p:txBody>
      </p:sp>
      <p:sp>
        <p:nvSpPr>
          <p:cNvPr id="58" name="テキスト プレースホルダー 2">
            <a:extLst>
              <a:ext uri="{FF2B5EF4-FFF2-40B4-BE49-F238E27FC236}">
                <a16:creationId xmlns:a16="http://schemas.microsoft.com/office/drawing/2014/main" id="{82C1DD06-9EEF-7449-B84C-EE80A2B3CC04}"/>
              </a:ext>
            </a:extLst>
          </p:cNvPr>
          <p:cNvSpPr txBox="1">
            <a:spLocks/>
          </p:cNvSpPr>
          <p:nvPr/>
        </p:nvSpPr>
        <p:spPr bwMode="auto">
          <a:xfrm>
            <a:off x="0" y="1512000"/>
            <a:ext cx="9720000" cy="2314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旧型</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PLC</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上で</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周期起動</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で開始する処理が設定周期時間内（</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サイクル当り</a:t>
            </a:r>
            <a:r>
              <a:rPr lang="en-US" altLang="ja-JP"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0.5 </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秒</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完了しなかった</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ため，以降の周期処理コマンドが次々と</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滞留</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しハングアップした．</a:t>
            </a:r>
            <a:endPar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　　　　当該システム導入時に作られた「再稼働初期設定」コマンドは，障害時にだけ使う機能であったため、</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長期間実行していなかった</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．その間，システムへの接続機器の増加や流れる制御データの増大，ネットワークの長時間停止による検索処理時間増大を考慮する，などの実行環境の変化あるいは変化の影響に気づかず，</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周期時間の見直し</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やすべての</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PLC</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機器についての</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動作確認を行っていなかった</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　　　　なお，費用の面で，システム内全機器を一度に新型に更新することはできなかった．</a:t>
            </a:r>
          </a:p>
        </p:txBody>
      </p:sp>
      <p:sp>
        <p:nvSpPr>
          <p:cNvPr id="59" name="テキスト プレースホルダー 2">
            <a:extLst>
              <a:ext uri="{FF2B5EF4-FFF2-40B4-BE49-F238E27FC236}">
                <a16:creationId xmlns:a16="http://schemas.microsoft.com/office/drawing/2014/main" id="{EFEA3148-F727-5BFF-1DED-115C379E7DB8}"/>
              </a:ext>
            </a:extLst>
          </p:cNvPr>
          <p:cNvSpPr txBox="1">
            <a:spLocks/>
          </p:cNvSpPr>
          <p:nvPr/>
        </p:nvSpPr>
        <p:spPr bwMode="auto">
          <a:xfrm>
            <a:off x="0" y="3960000"/>
            <a:ext cx="4140000" cy="2591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1165225" indent="-1165225">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周期時間を適宜管理</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するルールの設定</a:t>
            </a:r>
          </a:p>
          <a:p>
            <a:pPr marL="1165225" indent="-27305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・新機能追加時の運用ルール（</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周期時間評価見直し</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動作確認</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，マニュアル更新）の策定</a:t>
            </a:r>
          </a:p>
          <a:p>
            <a:pPr marL="1165225" indent="-27305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・旧機種の装置を新機種の装置に更新しやすい構成（機能対応の筐体分離）の採用</a:t>
            </a:r>
          </a:p>
        </p:txBody>
      </p:sp>
      <p:pic>
        <p:nvPicPr>
          <p:cNvPr id="5" name="図 4">
            <a:extLst>
              <a:ext uri="{FF2B5EF4-FFF2-40B4-BE49-F238E27FC236}">
                <a16:creationId xmlns:a16="http://schemas.microsoft.com/office/drawing/2014/main" id="{14B02E6A-914D-446A-0F9A-02EA66370477}"/>
              </a:ext>
            </a:extLst>
          </p:cNvPr>
          <p:cNvPicPr>
            <a:picLocks noChangeAspect="1"/>
          </p:cNvPicPr>
          <p:nvPr/>
        </p:nvPicPr>
        <p:blipFill>
          <a:blip r:embed="rId2"/>
          <a:stretch>
            <a:fillRect/>
          </a:stretch>
        </p:blipFill>
        <p:spPr>
          <a:xfrm>
            <a:off x="4140000" y="3888000"/>
            <a:ext cx="5760000" cy="2677896"/>
          </a:xfrm>
          <a:prstGeom prst="rect">
            <a:avLst/>
          </a:prstGeom>
        </p:spPr>
      </p:pic>
    </p:spTree>
    <p:extLst>
      <p:ext uri="{BB962C8B-B14F-4D97-AF65-F5344CB8AC3E}">
        <p14:creationId xmlns:p14="http://schemas.microsoft.com/office/powerpoint/2010/main" val="587179024"/>
      </p:ext>
    </p:extLst>
  </p:cSld>
  <p:clrMapOvr>
    <a:masterClrMapping/>
  </p:clrMapOvr>
  <p:transition spd="med" advTm="29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4000" y="72000"/>
            <a:ext cx="1440000" cy="576000"/>
          </a:xfrm>
          <a:solidFill>
            <a:srgbClr val="FFC000"/>
          </a:solidFill>
        </p:spPr>
        <p:txBody>
          <a:bodyPr/>
          <a:lstStyle/>
          <a:p>
            <a:r>
              <a:rPr lang="ja-JP" altLang="en-US" sz="3200" dirty="0">
                <a:latin typeface="HGP創英角ｺﾞｼｯｸUB" panose="020B0900000000000000" pitchFamily="50" charset="-128"/>
                <a:ea typeface="HGP創英角ｺﾞｼｯｸUB" panose="020B0900000000000000" pitchFamily="50" charset="-128"/>
              </a:rPr>
              <a:t>Ｇ</a:t>
            </a:r>
            <a:r>
              <a:rPr lang="en-US" altLang="ja-JP" sz="3200" dirty="0">
                <a:latin typeface="HGP創英角ｺﾞｼｯｸUB" panose="020B0900000000000000" pitchFamily="50" charset="-128"/>
                <a:ea typeface="HGP創英角ｺﾞｼｯｸUB" panose="020B0900000000000000" pitchFamily="50" charset="-128"/>
              </a:rPr>
              <a:t>1</a:t>
            </a:r>
            <a:r>
              <a:rPr lang="ja-JP" altLang="en-US" sz="3200" dirty="0">
                <a:latin typeface="HGP創英角ｺﾞｼｯｸUB" panose="020B0900000000000000" pitchFamily="50" charset="-128"/>
                <a:ea typeface="HGP創英角ｺﾞｼｯｸUB" panose="020B0900000000000000" pitchFamily="50" charset="-128"/>
              </a:rPr>
              <a:t>４：</a:t>
            </a:r>
            <a:endParaRPr kumimoji="1" lang="ja-JP" altLang="en-US" sz="3200" dirty="0">
              <a:latin typeface="HGP創英角ｺﾞｼｯｸUB" panose="020B0900000000000000" pitchFamily="50" charset="-128"/>
              <a:ea typeface="HGP創英角ｺﾞｼｯｸUB" panose="020B0900000000000000" pitchFamily="50" charset="-128"/>
            </a:endParaRPr>
          </a:p>
        </p:txBody>
      </p:sp>
      <p:sp>
        <p:nvSpPr>
          <p:cNvPr id="3" name="テキスト プレースホルダー 2"/>
          <p:cNvSpPr>
            <a:spLocks noGrp="1"/>
          </p:cNvSpPr>
          <p:nvPr>
            <p:ph type="body" idx="4294967295"/>
          </p:nvPr>
        </p:nvSpPr>
        <p:spPr>
          <a:xfrm>
            <a:off x="1620000" y="72000"/>
            <a:ext cx="7920000" cy="648000"/>
          </a:xfrm>
        </p:spPr>
        <p:txBody>
          <a:bodyPr wrap="square" lIns="36000" tIns="36000" rIns="36000" bIns="36000">
            <a:spAutoFit/>
          </a:bodyPr>
          <a:lstStyle/>
          <a:p>
            <a:pPr marL="0" indent="0">
              <a:spcBef>
                <a:spcPts val="0"/>
              </a:spcBef>
              <a:buNone/>
            </a:pPr>
            <a:r>
              <a:rPr lang="ja-JP" altLang="en-US" sz="2000" b="1" kern="100" dirty="0">
                <a:latin typeface="メイリオ" panose="020B0604030504040204" pitchFamily="50" charset="-128"/>
                <a:ea typeface="メイリオ" panose="020B0604030504040204" pitchFamily="50" charset="-128"/>
                <a:cs typeface="メイリオ" panose="020B0604030504040204" pitchFamily="50" charset="-128"/>
              </a:rPr>
              <a:t>設計時に定めたキャパシティ管理項目は、環境の変化にあわせて</a:t>
            </a:r>
            <a:endParaRPr lang="en-US" altLang="ja-JP" sz="2000" b="1" kern="1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lang="ja-JP" altLang="en-US" sz="2000" b="1" kern="100" dirty="0">
                <a:latin typeface="メイリオ" panose="020B0604030504040204" pitchFamily="50" charset="-128"/>
                <a:ea typeface="メイリオ" panose="020B0604030504040204" pitchFamily="50" charset="-128"/>
                <a:cs typeface="メイリオ" panose="020B0604030504040204" pitchFamily="50" charset="-128"/>
              </a:rPr>
              <a:t>見直すべし！</a:t>
            </a:r>
            <a:endParaRPr lang="ja-JP" altLang="ja-JP" sz="2000" b="1" kern="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プレースホルダー 2"/>
          <p:cNvSpPr txBox="1">
            <a:spLocks/>
          </p:cNvSpPr>
          <p:nvPr/>
        </p:nvSpPr>
        <p:spPr bwMode="auto">
          <a:xfrm>
            <a:off x="0" y="4392000"/>
            <a:ext cx="5040000"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5350" indent="-895350">
              <a:buClr>
                <a:srgbClr val="339966"/>
              </a:buClr>
              <a:buFont typeface="Wingdings" pitchFamily="2" charset="2"/>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設計時に定めた</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監視する時間間隔（キャパシティ管理項目）では十分にシステムを監視できていなかった。</a:t>
            </a:r>
          </a:p>
        </p:txBody>
      </p:sp>
      <p:pic>
        <p:nvPicPr>
          <p:cNvPr id="7" name="図 6"/>
          <p:cNvPicPr>
            <a:picLocks noChangeAspect="1"/>
          </p:cNvPicPr>
          <p:nvPr/>
        </p:nvPicPr>
        <p:blipFill>
          <a:blip r:embed="rId2"/>
          <a:stretch>
            <a:fillRect/>
          </a:stretch>
        </p:blipFill>
        <p:spPr>
          <a:xfrm>
            <a:off x="4320000" y="828000"/>
            <a:ext cx="5580000" cy="3091658"/>
          </a:xfrm>
          <a:prstGeom prst="rect">
            <a:avLst/>
          </a:prstGeom>
        </p:spPr>
      </p:pic>
      <p:pic>
        <p:nvPicPr>
          <p:cNvPr id="8" name="図 7"/>
          <p:cNvPicPr>
            <a:picLocks noChangeAspect="1"/>
          </p:cNvPicPr>
          <p:nvPr/>
        </p:nvPicPr>
        <p:blipFill>
          <a:blip r:embed="rId3"/>
          <a:stretch>
            <a:fillRect/>
          </a:stretch>
        </p:blipFill>
        <p:spPr>
          <a:xfrm>
            <a:off x="5040000" y="3960000"/>
            <a:ext cx="4776036" cy="2520000"/>
          </a:xfrm>
          <a:prstGeom prst="rect">
            <a:avLst/>
          </a:prstGeom>
        </p:spPr>
      </p:pic>
      <p:sp>
        <p:nvSpPr>
          <p:cNvPr id="5" name="テキスト プレースホルダー 2">
            <a:extLst>
              <a:ext uri="{FF2B5EF4-FFF2-40B4-BE49-F238E27FC236}">
                <a16:creationId xmlns:a16="http://schemas.microsoft.com/office/drawing/2014/main" id="{6B6673B4-6FBB-6B4F-5CC4-9FEB187416A1}"/>
              </a:ext>
            </a:extLst>
          </p:cNvPr>
          <p:cNvSpPr txBox="1">
            <a:spLocks/>
          </p:cNvSpPr>
          <p:nvPr/>
        </p:nvSpPr>
        <p:spPr bwMode="auto">
          <a:xfrm>
            <a:off x="0" y="900000"/>
            <a:ext cx="4104000" cy="339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8525" indent="-898525">
              <a:spcBef>
                <a:spcPts val="100"/>
              </a:spcBef>
              <a:buClr>
                <a:srgbClr val="339966"/>
              </a:buClr>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社のシステムはサービスの継続を優先するデータの非同期送受信（メッセージ交換）型のオンラインシステムである。このシステムの処理件数には、以前から全般的な増加と共に、</a:t>
            </a:r>
            <a:r>
              <a:rPr lang="ja-JP" altLang="en-US" sz="1800" u="sng"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時々突発的な事象によるデータ量の急増</a:t>
            </a:r>
            <a:r>
              <a:rPr lang="ja-JP" altLang="en-US"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が見られた。このシステムにある日、</a:t>
            </a:r>
            <a:r>
              <a:rPr lang="ja-JP" altLang="en-US" sz="1800"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処理能力を越えたデータが殺到し、サービスが一時的に停止</a:t>
            </a:r>
            <a:r>
              <a:rPr lang="ja-JP" altLang="en-US"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した。</a:t>
            </a:r>
            <a:endParaRPr lang="en-US" altLang="ja-JP"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プレースホルダー 2"/>
          <p:cNvSpPr txBox="1">
            <a:spLocks/>
          </p:cNvSpPr>
          <p:nvPr/>
        </p:nvSpPr>
        <p:spPr bwMode="auto">
          <a:xfrm>
            <a:off x="0" y="5400000"/>
            <a:ext cx="5040000" cy="1193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1080000" indent="-1080000">
              <a:spcBef>
                <a:spcPts val="100"/>
              </a:spcBef>
              <a:buClr>
                <a:srgbClr val="339966"/>
              </a:buClr>
              <a:buFont typeface="Wingdings" pitchFamily="2" charset="2"/>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①現行システムに対し、</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キャパシティ計画</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の修正と設定した閾値を見直し。</a:t>
            </a:r>
            <a:endPar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1080000" indent="-1080000">
              <a:spcBef>
                <a:spcPts val="100"/>
              </a:spcBef>
              <a:buClr>
                <a:srgbClr val="339966"/>
              </a:buClr>
              <a:buFont typeface="Wingdings" pitchFamily="2" charset="2"/>
              <a:buNone/>
            </a:pP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②次世代システムのキャパシティ管理要件として、</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要件定義</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に組み込み。</a:t>
            </a:r>
          </a:p>
        </p:txBody>
      </p:sp>
      <p:sp>
        <p:nvSpPr>
          <p:cNvPr id="6" name="正方形/長方形 5">
            <a:extLst>
              <a:ext uri="{FF2B5EF4-FFF2-40B4-BE49-F238E27FC236}">
                <a16:creationId xmlns:a16="http://schemas.microsoft.com/office/drawing/2014/main" id="{D3C37AC3-267F-138E-2726-9690217B864E}"/>
              </a:ext>
            </a:extLst>
          </p:cNvPr>
          <p:cNvSpPr>
            <a:spLocks/>
          </p:cNvSpPr>
          <p:nvPr/>
        </p:nvSpPr>
        <p:spPr>
          <a:xfrm rot="20700000">
            <a:off x="5387977" y="540000"/>
            <a:ext cx="4046301" cy="584775"/>
          </a:xfrm>
          <a:prstGeom prst="rect">
            <a:avLst/>
          </a:prstGeom>
          <a:noFill/>
          <a:ln>
            <a:noFill/>
          </a:ln>
        </p:spPr>
        <p:txBody>
          <a:bodyPr wrap="none" anchor="ctr">
            <a:spAutoFit/>
          </a:bodyPr>
          <a:lstStyle/>
          <a:p>
            <a:r>
              <a:rPr lang="ja-JP" altLang="en-US" sz="3200" dirty="0">
                <a:solidFill>
                  <a:srgbClr val="00B050">
                    <a:alpha val="50000"/>
                  </a:srgbClr>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注目：環境変化の影響</a:t>
            </a:r>
          </a:p>
        </p:txBody>
      </p:sp>
    </p:spTree>
    <p:extLst>
      <p:ext uri="{BB962C8B-B14F-4D97-AF65-F5344CB8AC3E}">
        <p14:creationId xmlns:p14="http://schemas.microsoft.com/office/powerpoint/2010/main" val="2444905776"/>
      </p:ext>
    </p:extLst>
  </p:cSld>
  <p:clrMapOvr>
    <a:masterClrMapping/>
  </p:clrMapOvr>
  <p:transition spd="med" advTm="28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1B8BFE7D-F944-F4CB-6D20-A54EE14E09D8}"/>
              </a:ext>
            </a:extLst>
          </p:cNvPr>
          <p:cNvPicPr>
            <a:picLocks noChangeAspect="1"/>
          </p:cNvPicPr>
          <p:nvPr/>
        </p:nvPicPr>
        <p:blipFill>
          <a:blip r:embed="rId2"/>
          <a:stretch>
            <a:fillRect/>
          </a:stretch>
        </p:blipFill>
        <p:spPr>
          <a:xfrm>
            <a:off x="-1" y="827995"/>
            <a:ext cx="7560000" cy="4722271"/>
          </a:xfrm>
          <a:prstGeom prst="rect">
            <a:avLst/>
          </a:prstGeom>
          <a:ln w="12700">
            <a:solidFill>
              <a:schemeClr val="tx1">
                <a:lumMod val="50000"/>
                <a:lumOff val="50000"/>
                <a:alpha val="50000"/>
              </a:schemeClr>
            </a:solidFill>
          </a:ln>
        </p:spPr>
      </p:pic>
      <p:sp>
        <p:nvSpPr>
          <p:cNvPr id="2" name="タイトル 1">
            <a:extLst>
              <a:ext uri="{FF2B5EF4-FFF2-40B4-BE49-F238E27FC236}">
                <a16:creationId xmlns:a16="http://schemas.microsoft.com/office/drawing/2014/main" id="{A812E8DC-1FA2-3B54-8983-130EFB8D2D7B}"/>
              </a:ext>
            </a:extLst>
          </p:cNvPr>
          <p:cNvSpPr>
            <a:spLocks noGrp="1"/>
          </p:cNvSpPr>
          <p:nvPr>
            <p:ph type="title"/>
          </p:nvPr>
        </p:nvSpPr>
        <p:spPr>
          <a:xfrm>
            <a:off x="432000" y="108000"/>
            <a:ext cx="9000000" cy="576000"/>
          </a:xfrm>
        </p:spPr>
        <p:txBody>
          <a:bodyPr/>
          <a:lstStyle/>
          <a:p>
            <a:r>
              <a:rPr lang="en-US" altLang="ja-JP" dirty="0"/>
              <a:t>(</a:t>
            </a:r>
            <a:r>
              <a:rPr lang="ja-JP" altLang="en-US" dirty="0"/>
              <a:t>参考</a:t>
            </a:r>
            <a:r>
              <a:rPr lang="en-US" altLang="ja-JP" dirty="0"/>
              <a:t>) </a:t>
            </a:r>
            <a:r>
              <a:rPr lang="ja-JP" altLang="en-US" dirty="0"/>
              <a:t>港湾</a:t>
            </a:r>
            <a:r>
              <a:rPr kumimoji="1" lang="ja-JP" altLang="en-US" dirty="0"/>
              <a:t>ターミナルシステム障害により物流混乱</a:t>
            </a:r>
          </a:p>
        </p:txBody>
      </p:sp>
      <p:sp>
        <p:nvSpPr>
          <p:cNvPr id="4" name="テキスト ボックス 3">
            <a:extLst>
              <a:ext uri="{FF2B5EF4-FFF2-40B4-BE49-F238E27FC236}">
                <a16:creationId xmlns:a16="http://schemas.microsoft.com/office/drawing/2014/main" id="{9009B6B1-66BA-A87D-5BED-4E6839F25183}"/>
              </a:ext>
            </a:extLst>
          </p:cNvPr>
          <p:cNvSpPr txBox="1"/>
          <p:nvPr/>
        </p:nvSpPr>
        <p:spPr>
          <a:xfrm>
            <a:off x="1800000" y="5796000"/>
            <a:ext cx="8100000" cy="738664"/>
          </a:xfrm>
          <a:prstGeom prst="rect">
            <a:avLst/>
          </a:prstGeom>
          <a:noFill/>
        </p:spPr>
        <p:txBody>
          <a:bodyPr wrap="square">
            <a:spAutoFit/>
          </a:bodyPr>
          <a:lstStyle/>
          <a:p>
            <a:r>
              <a:rPr lang="ja-JP" altLang="en-US" sz="1400" dirty="0"/>
              <a:t>＜出典＞ 名古屋港システム停止、脆弱なＶＰＮ狙われたか</a:t>
            </a:r>
            <a:r>
              <a:rPr lang="en-US" altLang="ja-JP" sz="1400" dirty="0"/>
              <a:t>…</a:t>
            </a:r>
            <a:r>
              <a:rPr lang="ja-JP" altLang="en-US" sz="1400" dirty="0"/>
              <a:t>最新「修正プログラム」適用せず無防備状態</a:t>
            </a:r>
            <a:endParaRPr lang="en-US" altLang="ja-JP" sz="1400" dirty="0"/>
          </a:p>
          <a:p>
            <a:r>
              <a:rPr lang="ja-JP" altLang="en-US" sz="1400" dirty="0"/>
              <a:t>　　　　　　　</a:t>
            </a:r>
            <a:r>
              <a:rPr lang="en-US" altLang="ja-JP" sz="1400" dirty="0"/>
              <a:t>2023/07/27 15:00</a:t>
            </a:r>
          </a:p>
          <a:p>
            <a:r>
              <a:rPr lang="ja-JP" altLang="en-US" sz="1400" dirty="0"/>
              <a:t>　　　　　　　</a:t>
            </a:r>
            <a:r>
              <a:rPr lang="en-US" altLang="ja-JP" sz="1400" i="1" dirty="0">
                <a:solidFill>
                  <a:srgbClr val="3333FF"/>
                </a:solidFill>
                <a:latin typeface="Arial" panose="020B0604020202020204" pitchFamily="34" charset="0"/>
                <a:cs typeface="Arial" panose="020B0604020202020204" pitchFamily="34" charset="0"/>
                <a:hlinkClick r:id="rId3"/>
              </a:rPr>
              <a:t>https://www.yomiuri.co.jp/national/20230727-OYT1T50215</a:t>
            </a:r>
            <a:endParaRPr lang="en-US" altLang="ja-JP" sz="1400" i="1" dirty="0">
              <a:solidFill>
                <a:srgbClr val="3333FF"/>
              </a:solidFill>
              <a:latin typeface="Arial" panose="020B0604020202020204" pitchFamily="34" charset="0"/>
              <a:cs typeface="Arial" panose="020B0604020202020204" pitchFamily="34" charset="0"/>
            </a:endParaRPr>
          </a:p>
        </p:txBody>
      </p:sp>
      <p:sp>
        <p:nvSpPr>
          <p:cNvPr id="10" name="テキスト ボックス 9">
            <a:hlinkClick r:id="rId4"/>
            <a:extLst>
              <a:ext uri="{FF2B5EF4-FFF2-40B4-BE49-F238E27FC236}">
                <a16:creationId xmlns:a16="http://schemas.microsoft.com/office/drawing/2014/main" id="{4530356A-3BB0-6917-A838-8C61620F365B}"/>
              </a:ext>
            </a:extLst>
          </p:cNvPr>
          <p:cNvSpPr txBox="1"/>
          <p:nvPr/>
        </p:nvSpPr>
        <p:spPr>
          <a:xfrm>
            <a:off x="144000" y="900000"/>
            <a:ext cx="4320000" cy="338554"/>
          </a:xfrm>
          <a:prstGeom prst="rect">
            <a:avLst/>
          </a:prstGeom>
          <a:noFill/>
        </p:spPr>
        <p:txBody>
          <a:bodyPr wrap="square">
            <a:spAutoFit/>
          </a:bodyPr>
          <a:lstStyle/>
          <a:p>
            <a:r>
              <a:rPr lang="en-US" altLang="ja-JP" sz="1600" i="1" dirty="0">
                <a:solidFill>
                  <a:srgbClr val="3333FF"/>
                </a:solidFill>
                <a:latin typeface="Arial" panose="020B0604020202020204" pitchFamily="34" charset="0"/>
                <a:cs typeface="Arial" panose="020B0604020202020204" pitchFamily="34" charset="0"/>
              </a:rPr>
              <a:t>https://meikoukyo.com/archives/3336</a:t>
            </a:r>
            <a:endParaRPr lang="ja-JP" altLang="en-US" sz="1600" i="1" dirty="0">
              <a:solidFill>
                <a:srgbClr val="3333FF"/>
              </a:solidFill>
              <a:latin typeface="Arial" panose="020B0604020202020204" pitchFamily="34" charset="0"/>
              <a:cs typeface="Arial" panose="020B0604020202020204" pitchFamily="34" charset="0"/>
            </a:endParaRPr>
          </a:p>
        </p:txBody>
      </p:sp>
      <p:sp>
        <p:nvSpPr>
          <p:cNvPr id="12" name="テキスト ボックス 11">
            <a:extLst>
              <a:ext uri="{FF2B5EF4-FFF2-40B4-BE49-F238E27FC236}">
                <a16:creationId xmlns:a16="http://schemas.microsoft.com/office/drawing/2014/main" id="{13CCE1B0-B15C-4718-3FE9-82228EEA2C90}"/>
              </a:ext>
            </a:extLst>
          </p:cNvPr>
          <p:cNvSpPr txBox="1"/>
          <p:nvPr/>
        </p:nvSpPr>
        <p:spPr>
          <a:xfrm>
            <a:off x="143999" y="1800000"/>
            <a:ext cx="9000000" cy="1260000"/>
          </a:xfrm>
          <a:prstGeom prst="rect">
            <a:avLst/>
          </a:prstGeom>
          <a:noFill/>
        </p:spPr>
        <p:txBody>
          <a:bodyPr wrap="square">
            <a:spAutoFit/>
          </a:bodyPr>
          <a:lstStyle/>
          <a:p>
            <a:r>
              <a:rPr lang="ja-JP" altLang="en-US" sz="2400" dirty="0">
                <a:solidFill>
                  <a:srgbClr val="FF0000"/>
                </a:solidFill>
                <a:latin typeface="+mn-ea"/>
              </a:rPr>
              <a:t>「ランサムウェア」による</a:t>
            </a:r>
            <a:r>
              <a:rPr lang="ja-JP" altLang="en-US" sz="2400" u="sng" dirty="0">
                <a:solidFill>
                  <a:srgbClr val="C00000"/>
                </a:solidFill>
                <a:latin typeface="+mn-ea"/>
              </a:rPr>
              <a:t>サイバー攻撃</a:t>
            </a:r>
            <a:r>
              <a:rPr lang="ja-JP" altLang="en-US" sz="2400" dirty="0">
                <a:solidFill>
                  <a:srgbClr val="FF0000"/>
                </a:solidFill>
                <a:latin typeface="+mn-ea"/>
              </a:rPr>
              <a:t>を受けて全面停止</a:t>
            </a:r>
            <a:r>
              <a:rPr lang="en-US" altLang="ja-JP" sz="2400" dirty="0">
                <a:solidFill>
                  <a:srgbClr val="FF0000"/>
                </a:solidFill>
                <a:latin typeface="+mn-ea"/>
              </a:rPr>
              <a:t>(7/4)</a:t>
            </a:r>
          </a:p>
          <a:p>
            <a:r>
              <a:rPr lang="ja-JP" altLang="en-US" sz="2400" dirty="0">
                <a:solidFill>
                  <a:srgbClr val="FF0000"/>
                </a:solidFill>
                <a:latin typeface="+mn-ea"/>
              </a:rPr>
              <a:t>バックアップデータ</a:t>
            </a:r>
            <a:r>
              <a:rPr lang="en-US" altLang="ja-JP" sz="2400" baseline="30000" dirty="0">
                <a:solidFill>
                  <a:srgbClr val="FF0000"/>
                </a:solidFill>
                <a:latin typeface="+mn-ea"/>
              </a:rPr>
              <a:t>(*)</a:t>
            </a:r>
            <a:r>
              <a:rPr lang="ja-JP" altLang="en-US" sz="2400" dirty="0">
                <a:solidFill>
                  <a:srgbClr val="FF0000"/>
                </a:solidFill>
                <a:latin typeface="+mn-ea"/>
              </a:rPr>
              <a:t>の復元により順次再開</a:t>
            </a:r>
            <a:r>
              <a:rPr lang="en-US" altLang="ja-JP" sz="2400" dirty="0">
                <a:solidFill>
                  <a:srgbClr val="FF0000"/>
                </a:solidFill>
                <a:latin typeface="+mn-ea"/>
              </a:rPr>
              <a:t>(7/6)</a:t>
            </a:r>
          </a:p>
          <a:p>
            <a:endParaRPr lang="en-US" altLang="ja-JP" sz="800" dirty="0">
              <a:solidFill>
                <a:srgbClr val="FF0000"/>
              </a:solidFill>
              <a:latin typeface="+mn-ea"/>
            </a:endParaRPr>
          </a:p>
          <a:p>
            <a:r>
              <a:rPr lang="en-US" altLang="ja-JP" baseline="30000" dirty="0">
                <a:solidFill>
                  <a:srgbClr val="FF0000"/>
                </a:solidFill>
                <a:latin typeface="+mn-ea"/>
              </a:rPr>
              <a:t>(*)</a:t>
            </a:r>
            <a:r>
              <a:rPr lang="ja-JP" altLang="en-US" dirty="0">
                <a:solidFill>
                  <a:srgbClr val="FF0000"/>
                </a:solidFill>
                <a:latin typeface="+mn-ea"/>
              </a:rPr>
              <a:t> バックアップデータにも感染が確認されたため，ウィルス駆除のために復旧が遅れた</a:t>
            </a:r>
            <a:endParaRPr lang="ja-JP" altLang="en-US" sz="2400" dirty="0">
              <a:solidFill>
                <a:srgbClr val="FF0000"/>
              </a:solidFill>
              <a:latin typeface="+mn-ea"/>
            </a:endParaRPr>
          </a:p>
        </p:txBody>
      </p:sp>
      <p:sp>
        <p:nvSpPr>
          <p:cNvPr id="13" name="テキスト ボックス 12">
            <a:extLst>
              <a:ext uri="{FF2B5EF4-FFF2-40B4-BE49-F238E27FC236}">
                <a16:creationId xmlns:a16="http://schemas.microsoft.com/office/drawing/2014/main" id="{E847356E-D9F7-EF01-90F2-34CF5BFAC895}"/>
              </a:ext>
            </a:extLst>
          </p:cNvPr>
          <p:cNvSpPr txBox="1"/>
          <p:nvPr/>
        </p:nvSpPr>
        <p:spPr>
          <a:xfrm>
            <a:off x="1440000" y="5508000"/>
            <a:ext cx="8460000" cy="338554"/>
          </a:xfrm>
          <a:prstGeom prst="rect">
            <a:avLst/>
          </a:prstGeom>
          <a:noFill/>
        </p:spPr>
        <p:txBody>
          <a:bodyPr wrap="square">
            <a:spAutoFit/>
          </a:bodyPr>
          <a:lstStyle/>
          <a:p>
            <a:r>
              <a:rPr lang="ja-JP" altLang="en-US" sz="1600" dirty="0">
                <a:solidFill>
                  <a:srgbClr val="FF0000"/>
                </a:solidFill>
                <a:latin typeface="+mn-ea"/>
              </a:rPr>
              <a:t>対象</a:t>
            </a:r>
            <a:r>
              <a:rPr lang="en-US" altLang="ja-JP" sz="1600" dirty="0">
                <a:solidFill>
                  <a:srgbClr val="FF0000"/>
                </a:solidFill>
                <a:latin typeface="+mn-ea"/>
              </a:rPr>
              <a:t>VPN</a:t>
            </a:r>
            <a:r>
              <a:rPr lang="ja-JP" altLang="en-US" sz="1600" dirty="0">
                <a:solidFill>
                  <a:srgbClr val="FF0000"/>
                </a:solidFill>
                <a:latin typeface="+mn-ea"/>
              </a:rPr>
              <a:t>機器の製造社は，</a:t>
            </a:r>
            <a:r>
              <a:rPr lang="en-US" altLang="ja-JP" sz="1600" dirty="0">
                <a:solidFill>
                  <a:srgbClr val="FF0000"/>
                </a:solidFill>
                <a:latin typeface="+mn-ea"/>
              </a:rPr>
              <a:t>6</a:t>
            </a:r>
            <a:r>
              <a:rPr lang="ja-JP" altLang="en-US" sz="1600" dirty="0">
                <a:solidFill>
                  <a:srgbClr val="FF0000"/>
                </a:solidFill>
                <a:latin typeface="+mn-ea"/>
              </a:rPr>
              <a:t>月，新たな脆弱性が発見されたことを公表し，修正プログラムを提供</a:t>
            </a:r>
          </a:p>
        </p:txBody>
      </p:sp>
      <p:sp>
        <p:nvSpPr>
          <p:cNvPr id="5" name="テキスト ボックス 4">
            <a:extLst>
              <a:ext uri="{FF2B5EF4-FFF2-40B4-BE49-F238E27FC236}">
                <a16:creationId xmlns:a16="http://schemas.microsoft.com/office/drawing/2014/main" id="{9A4E7760-1713-BEAE-7D0C-619A0B1EEC6E}"/>
              </a:ext>
            </a:extLst>
          </p:cNvPr>
          <p:cNvSpPr txBox="1"/>
          <p:nvPr/>
        </p:nvSpPr>
        <p:spPr>
          <a:xfrm>
            <a:off x="5220000" y="3060000"/>
            <a:ext cx="4680000" cy="1015663"/>
          </a:xfrm>
          <a:prstGeom prst="rect">
            <a:avLst/>
          </a:prstGeom>
          <a:noFill/>
        </p:spPr>
        <p:txBody>
          <a:bodyPr wrap="square">
            <a:spAutoFit/>
          </a:bodyPr>
          <a:lstStyle/>
          <a:p>
            <a:r>
              <a:rPr lang="en-US" altLang="ja-JP" sz="1200" u="sng"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a:t>
            </a:r>
            <a:r>
              <a:rPr lang="ja-JP" altLang="en-US" sz="1200" u="sng"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参考</a:t>
            </a:r>
            <a:r>
              <a:rPr lang="en-US" altLang="ja-JP" sz="1200" u="sng"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 </a:t>
            </a:r>
            <a:r>
              <a:rPr lang="ja-JP" altLang="en-US" sz="1200" u="sng"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侵入経路とされる機器のセキュリティパッチの適用状況：</a:t>
            </a:r>
          </a:p>
          <a:p>
            <a:r>
              <a:rPr lang="ja-JP" altLang="en-US"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（ランサムウェアによる被害機関から得られた</a:t>
            </a:r>
            <a:r>
              <a:rPr lang="en-US" altLang="ja-JP"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119</a:t>
            </a:r>
            <a:r>
              <a:rPr lang="ja-JP" altLang="en-US"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件の回答）</a:t>
            </a:r>
            <a:endParaRPr lang="en-US" altLang="ja-JP"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endParaRPr>
          </a:p>
          <a:p>
            <a:r>
              <a:rPr lang="ja-JP" altLang="en-US"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・「最新のセキュリティパッチを適用済み」</a:t>
            </a:r>
            <a:r>
              <a:rPr lang="en-US" altLang="ja-JP"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…29.4%</a:t>
            </a:r>
            <a:r>
              <a:rPr lang="ja-JP" altLang="en-US"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35 </a:t>
            </a:r>
            <a:r>
              <a:rPr lang="ja-JP" altLang="en-US"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件）</a:t>
            </a:r>
            <a:endParaRPr lang="en-US" altLang="ja-JP"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endParaRPr>
          </a:p>
          <a:p>
            <a:r>
              <a:rPr lang="ja-JP" altLang="en-US"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・「未適用のセキュリティパッチがあった」</a:t>
            </a:r>
            <a:r>
              <a:rPr lang="en-US" altLang="ja-JP"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…54.6%</a:t>
            </a:r>
            <a:r>
              <a:rPr lang="ja-JP" altLang="en-US"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a:t>
            </a:r>
            <a:r>
              <a:rPr lang="en-US" altLang="ja-JP"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65 </a:t>
            </a:r>
            <a:r>
              <a:rPr lang="ja-JP" altLang="en-US"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件）</a:t>
            </a:r>
            <a:endParaRPr lang="en-US" altLang="ja-JP" sz="1200" dirty="0">
              <a:solidFill>
                <a:srgbClr val="3333FF"/>
              </a:solidFill>
              <a:latin typeface="メイリオ" panose="020B0604030504040204" pitchFamily="50" charset="-128"/>
              <a:ea typeface="メイリオ" panose="020B0604030504040204" pitchFamily="50" charset="-128"/>
              <a:cs typeface="Arial" panose="020B0604020202020204" pitchFamily="34" charset="0"/>
            </a:endParaRPr>
          </a:p>
          <a:p>
            <a:r>
              <a:rPr lang="en-US" altLang="ja-JP" sz="1200" i="1"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&lt;</a:t>
            </a:r>
            <a:r>
              <a:rPr lang="ja-JP" altLang="en-US" sz="1200" i="1"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出典</a:t>
            </a:r>
            <a:r>
              <a:rPr lang="en-US" altLang="ja-JP" sz="1200" i="1"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&gt; </a:t>
            </a:r>
            <a:r>
              <a:rPr lang="ja-JP" altLang="en-US" sz="1200" i="1"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情報セキュリティ白書</a:t>
            </a:r>
            <a:r>
              <a:rPr lang="en-US" altLang="ja-JP" sz="1200" i="1" dirty="0">
                <a:solidFill>
                  <a:srgbClr val="3333FF"/>
                </a:solidFill>
                <a:latin typeface="メイリオ" panose="020B0604030504040204" pitchFamily="50" charset="-128"/>
                <a:ea typeface="メイリオ" panose="020B0604030504040204" pitchFamily="50" charset="-128"/>
                <a:cs typeface="Arial" panose="020B0604020202020204" pitchFamily="34" charset="0"/>
              </a:rPr>
              <a:t>2023, IPA. </a:t>
            </a:r>
            <a:endParaRPr lang="ja-JP" altLang="en-US" sz="1200" i="1" dirty="0">
              <a:solidFill>
                <a:srgbClr val="3333FF"/>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3" name="テキスト ボックス 2">
            <a:extLst>
              <a:ext uri="{FF2B5EF4-FFF2-40B4-BE49-F238E27FC236}">
                <a16:creationId xmlns:a16="http://schemas.microsoft.com/office/drawing/2014/main" id="{EF19678F-E37C-01DC-5FB2-AA0DA4F4A475}"/>
              </a:ext>
            </a:extLst>
          </p:cNvPr>
          <p:cNvSpPr txBox="1"/>
          <p:nvPr/>
        </p:nvSpPr>
        <p:spPr>
          <a:xfrm>
            <a:off x="9000000" y="5220000"/>
            <a:ext cx="720000" cy="400110"/>
          </a:xfrm>
          <a:prstGeom prst="rect">
            <a:avLst/>
          </a:prstGeom>
          <a:noFill/>
        </p:spPr>
        <p:txBody>
          <a:bodyPr wrap="none" rtlCol="0" anchor="ctr" anchorCtr="0">
            <a:spAutoFit/>
          </a:bodyPr>
          <a:lstStyle/>
          <a:p>
            <a:pPr algn="ctr"/>
            <a:r>
              <a:rPr kumimoji="1" lang="ja-JP" altLang="en-US" sz="2000" u="sng" dirty="0">
                <a:solidFill>
                  <a:srgbClr val="C00000"/>
                </a:solidFill>
              </a:rPr>
              <a:t>既知</a:t>
            </a:r>
          </a:p>
        </p:txBody>
      </p:sp>
    </p:spTree>
    <p:extLst>
      <p:ext uri="{BB962C8B-B14F-4D97-AF65-F5344CB8AC3E}">
        <p14:creationId xmlns:p14="http://schemas.microsoft.com/office/powerpoint/2010/main" val="503125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873071F-295F-2163-DCEE-70CA5CBE636F}"/>
              </a:ext>
            </a:extLst>
          </p:cNvPr>
          <p:cNvPicPr>
            <a:picLocks noChangeAspect="1"/>
          </p:cNvPicPr>
          <p:nvPr/>
        </p:nvPicPr>
        <p:blipFill>
          <a:blip r:embed="rId2"/>
          <a:stretch>
            <a:fillRect/>
          </a:stretch>
        </p:blipFill>
        <p:spPr>
          <a:xfrm>
            <a:off x="0" y="828000"/>
            <a:ext cx="9000000" cy="4788222"/>
          </a:xfrm>
          <a:prstGeom prst="rect">
            <a:avLst/>
          </a:prstGeom>
          <a:ln w="12700">
            <a:solidFill>
              <a:schemeClr val="tx1">
                <a:lumMod val="50000"/>
                <a:lumOff val="50000"/>
                <a:alpha val="50000"/>
              </a:schemeClr>
            </a:solidFill>
          </a:ln>
        </p:spPr>
      </p:pic>
      <p:sp>
        <p:nvSpPr>
          <p:cNvPr id="7" name="テキスト ボックス 6">
            <a:hlinkClick r:id="rId3"/>
            <a:extLst>
              <a:ext uri="{FF2B5EF4-FFF2-40B4-BE49-F238E27FC236}">
                <a16:creationId xmlns:a16="http://schemas.microsoft.com/office/drawing/2014/main" id="{10E297C1-013C-015C-04C9-109F84B361FB}"/>
              </a:ext>
            </a:extLst>
          </p:cNvPr>
          <p:cNvSpPr txBox="1"/>
          <p:nvPr/>
        </p:nvSpPr>
        <p:spPr>
          <a:xfrm>
            <a:off x="144000" y="900000"/>
            <a:ext cx="6025383" cy="338554"/>
          </a:xfrm>
          <a:prstGeom prst="rect">
            <a:avLst/>
          </a:prstGeom>
          <a:noFill/>
        </p:spPr>
        <p:txBody>
          <a:bodyPr wrap="square">
            <a:spAutoFit/>
          </a:bodyPr>
          <a:lstStyle/>
          <a:p>
            <a:r>
              <a:rPr lang="en-US" altLang="ja-JP" sz="1600" i="1" dirty="0">
                <a:solidFill>
                  <a:srgbClr val="3333FF"/>
                </a:solidFill>
                <a:latin typeface="Arial" panose="020B0604020202020204" pitchFamily="34" charset="0"/>
                <a:cs typeface="Arial" panose="020B0604020202020204" pitchFamily="34" charset="0"/>
              </a:rPr>
              <a:t>https://www.jreast.co.jp/info/2023/20230626_ho04.pdf</a:t>
            </a:r>
            <a:endParaRPr lang="ja-JP" altLang="en-US" sz="1600" i="1" dirty="0">
              <a:solidFill>
                <a:srgbClr val="3333FF"/>
              </a:solidFill>
              <a:latin typeface="Arial" panose="020B0604020202020204" pitchFamily="34" charset="0"/>
              <a:cs typeface="Arial" panose="020B0604020202020204" pitchFamily="34" charset="0"/>
            </a:endParaRPr>
          </a:p>
        </p:txBody>
      </p:sp>
      <p:sp>
        <p:nvSpPr>
          <p:cNvPr id="3" name="フローチャート : 代替処理 6">
            <a:extLst>
              <a:ext uri="{FF2B5EF4-FFF2-40B4-BE49-F238E27FC236}">
                <a16:creationId xmlns:a16="http://schemas.microsoft.com/office/drawing/2014/main" id="{452FC47A-FE2B-2B0D-9A00-674ABD3C1F60}"/>
              </a:ext>
            </a:extLst>
          </p:cNvPr>
          <p:cNvSpPr/>
          <p:nvPr/>
        </p:nvSpPr>
        <p:spPr bwMode="auto">
          <a:xfrm>
            <a:off x="0" y="0"/>
            <a:ext cx="360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最近のトラブル事例（</a:t>
            </a:r>
            <a:r>
              <a:rPr kumimoji="1" lang="en-US" altLang="ja-JP"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3</a:t>
            </a: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a:t>
            </a:r>
          </a:p>
        </p:txBody>
      </p:sp>
      <p:pic>
        <p:nvPicPr>
          <p:cNvPr id="11" name="図 10">
            <a:extLst>
              <a:ext uri="{FF2B5EF4-FFF2-40B4-BE49-F238E27FC236}">
                <a16:creationId xmlns:a16="http://schemas.microsoft.com/office/drawing/2014/main" id="{6DBCB329-2B3D-AEB9-1A6E-5EAB8A467883}"/>
              </a:ext>
            </a:extLst>
          </p:cNvPr>
          <p:cNvPicPr>
            <a:picLocks noChangeAspect="1"/>
          </p:cNvPicPr>
          <p:nvPr/>
        </p:nvPicPr>
        <p:blipFill>
          <a:blip r:embed="rId4"/>
          <a:stretch>
            <a:fillRect/>
          </a:stretch>
        </p:blipFill>
        <p:spPr>
          <a:xfrm>
            <a:off x="5616000" y="3888000"/>
            <a:ext cx="4286250" cy="2680335"/>
          </a:xfrm>
          <a:prstGeom prst="rect">
            <a:avLst/>
          </a:prstGeom>
          <a:ln w="12700">
            <a:solidFill>
              <a:schemeClr val="accent1">
                <a:alpha val="50000"/>
              </a:schemeClr>
            </a:solidFill>
          </a:ln>
        </p:spPr>
      </p:pic>
      <p:sp>
        <p:nvSpPr>
          <p:cNvPr id="12" name="テキスト ボックス 11">
            <a:extLst>
              <a:ext uri="{FF2B5EF4-FFF2-40B4-BE49-F238E27FC236}">
                <a16:creationId xmlns:a16="http://schemas.microsoft.com/office/drawing/2014/main" id="{13F9797D-4EA3-23B6-61A5-C5BAD84E611B}"/>
              </a:ext>
            </a:extLst>
          </p:cNvPr>
          <p:cNvSpPr txBox="1"/>
          <p:nvPr/>
        </p:nvSpPr>
        <p:spPr>
          <a:xfrm>
            <a:off x="180000" y="1440000"/>
            <a:ext cx="9360000" cy="828000"/>
          </a:xfrm>
          <a:prstGeom prst="rect">
            <a:avLst/>
          </a:prstGeom>
          <a:noFill/>
        </p:spPr>
        <p:txBody>
          <a:bodyPr wrap="square">
            <a:spAutoFit/>
          </a:bodyPr>
          <a:lstStyle/>
          <a:p>
            <a:r>
              <a:rPr lang="ja-JP" altLang="en-US" sz="2400" dirty="0">
                <a:solidFill>
                  <a:srgbClr val="FF0000"/>
                </a:solidFill>
              </a:rPr>
              <a:t>電源工事で，計画と異なるブレーカを切り，システムサーバの電源遮断．</a:t>
            </a:r>
          </a:p>
          <a:p>
            <a:r>
              <a:rPr lang="ja-JP" altLang="en-US" sz="2400" dirty="0">
                <a:solidFill>
                  <a:srgbClr val="FF0000"/>
                </a:solidFill>
              </a:rPr>
              <a:t>①工事の操作手順書に誤り，②現地操作時にその誤りに気付かず操作．</a:t>
            </a:r>
          </a:p>
        </p:txBody>
      </p:sp>
      <p:sp>
        <p:nvSpPr>
          <p:cNvPr id="14" name="テキスト ボックス 13">
            <a:extLst>
              <a:ext uri="{FF2B5EF4-FFF2-40B4-BE49-F238E27FC236}">
                <a16:creationId xmlns:a16="http://schemas.microsoft.com/office/drawing/2014/main" id="{EE3EE110-1313-2121-5AB3-B353DF067557}"/>
              </a:ext>
            </a:extLst>
          </p:cNvPr>
          <p:cNvSpPr txBox="1"/>
          <p:nvPr/>
        </p:nvSpPr>
        <p:spPr>
          <a:xfrm>
            <a:off x="144000" y="5760000"/>
            <a:ext cx="5343520" cy="338554"/>
          </a:xfrm>
          <a:prstGeom prst="rect">
            <a:avLst/>
          </a:prstGeom>
          <a:noFill/>
        </p:spPr>
        <p:txBody>
          <a:bodyPr wrap="square">
            <a:spAutoFit/>
          </a:bodyPr>
          <a:lstStyle/>
          <a:p>
            <a:r>
              <a:rPr lang="ja-JP" altLang="en-US" sz="1600" dirty="0"/>
              <a:t>「当日は作業安全の観点から</a:t>
            </a:r>
            <a:r>
              <a:rPr lang="ja-JP" altLang="en-US" sz="1600" u="sng" dirty="0">
                <a:solidFill>
                  <a:srgbClr val="3333FF"/>
                </a:solidFill>
              </a:rPr>
              <a:t>予備電源を切って</a:t>
            </a:r>
            <a:r>
              <a:rPr lang="ja-JP" altLang="en-US" sz="1600" dirty="0"/>
              <a:t>いた」（同社）</a:t>
            </a:r>
          </a:p>
        </p:txBody>
      </p:sp>
      <p:sp>
        <p:nvSpPr>
          <p:cNvPr id="15" name="テキスト ボックス 14">
            <a:extLst>
              <a:ext uri="{FF2B5EF4-FFF2-40B4-BE49-F238E27FC236}">
                <a16:creationId xmlns:a16="http://schemas.microsoft.com/office/drawing/2014/main" id="{5B70598B-DED4-EF8D-C1B0-4CCD4E75DF2F}"/>
              </a:ext>
            </a:extLst>
          </p:cNvPr>
          <p:cNvSpPr txBox="1"/>
          <p:nvPr/>
        </p:nvSpPr>
        <p:spPr>
          <a:xfrm>
            <a:off x="360000" y="6012000"/>
            <a:ext cx="5105999" cy="461665"/>
          </a:xfrm>
          <a:prstGeom prst="rect">
            <a:avLst/>
          </a:prstGeom>
          <a:noFill/>
        </p:spPr>
        <p:txBody>
          <a:bodyPr wrap="square">
            <a:spAutoFit/>
          </a:bodyPr>
          <a:lstStyle/>
          <a:p>
            <a:pPr marL="432000" indent="-432000"/>
            <a:r>
              <a:rPr lang="en-US" altLang="ja-JP" sz="1200" dirty="0">
                <a:latin typeface="+mn-ea"/>
              </a:rPr>
              <a:t>&lt;</a:t>
            </a:r>
            <a:r>
              <a:rPr lang="ja-JP" altLang="en-US" sz="1200" dirty="0">
                <a:latin typeface="+mn-ea"/>
              </a:rPr>
              <a:t>出典</a:t>
            </a:r>
            <a:r>
              <a:rPr lang="en-US" altLang="ja-JP" sz="1200" dirty="0">
                <a:latin typeface="+mn-ea"/>
              </a:rPr>
              <a:t>&gt; </a:t>
            </a:r>
            <a:r>
              <a:rPr lang="en-US" altLang="ja-JP" sz="1200" dirty="0" err="1">
                <a:latin typeface="+mn-ea"/>
              </a:rPr>
              <a:t>Suica</a:t>
            </a:r>
            <a:r>
              <a:rPr lang="ja-JP" altLang="en-US" sz="1200" dirty="0">
                <a:latin typeface="+mn-ea"/>
              </a:rPr>
              <a:t>の大規模障害は「現場猫案件」？　</a:t>
            </a:r>
            <a:r>
              <a:rPr lang="en-US" altLang="ja-JP" sz="1200" dirty="0">
                <a:latin typeface="+mn-ea"/>
              </a:rPr>
              <a:t>JR</a:t>
            </a:r>
            <a:r>
              <a:rPr lang="ja-JP" altLang="en-US" sz="1200" dirty="0">
                <a:latin typeface="+mn-ea"/>
              </a:rPr>
              <a:t>東日本の再発防止策に覚える一抹の不安</a:t>
            </a:r>
          </a:p>
        </p:txBody>
      </p:sp>
      <p:sp>
        <p:nvSpPr>
          <p:cNvPr id="16" name="テキスト ボックス 15">
            <a:hlinkClick r:id="rId5"/>
            <a:extLst>
              <a:ext uri="{FF2B5EF4-FFF2-40B4-BE49-F238E27FC236}">
                <a16:creationId xmlns:a16="http://schemas.microsoft.com/office/drawing/2014/main" id="{E1E89EC5-D02A-FF58-6073-65F034B549DE}"/>
              </a:ext>
            </a:extLst>
          </p:cNvPr>
          <p:cNvSpPr txBox="1"/>
          <p:nvPr/>
        </p:nvSpPr>
        <p:spPr>
          <a:xfrm>
            <a:off x="720000" y="6372000"/>
            <a:ext cx="4655914" cy="276999"/>
          </a:xfrm>
          <a:prstGeom prst="rect">
            <a:avLst/>
          </a:prstGeom>
          <a:noFill/>
        </p:spPr>
        <p:txBody>
          <a:bodyPr wrap="square">
            <a:spAutoFit/>
          </a:bodyPr>
          <a:lstStyle/>
          <a:p>
            <a:r>
              <a:rPr lang="en-US" altLang="ja-JP" sz="1200" i="1" dirty="0">
                <a:solidFill>
                  <a:srgbClr val="3333FF"/>
                </a:solidFill>
                <a:latin typeface="Arial" panose="020B0604020202020204" pitchFamily="34" charset="0"/>
                <a:cs typeface="Arial" panose="020B0604020202020204" pitchFamily="34" charset="0"/>
              </a:rPr>
              <a:t>https://xtech.nikkei.com/atcl/nxt/column/18/00138/062901321/</a:t>
            </a:r>
            <a:endParaRPr lang="ja-JP" altLang="en-US" sz="1200" i="1" dirty="0">
              <a:solidFill>
                <a:srgbClr val="3333FF"/>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A7445D1E-812D-8268-79A8-EDA0419B39D7}"/>
              </a:ext>
            </a:extLst>
          </p:cNvPr>
          <p:cNvSpPr txBox="1"/>
          <p:nvPr/>
        </p:nvSpPr>
        <p:spPr>
          <a:xfrm>
            <a:off x="1440000" y="2412000"/>
            <a:ext cx="6480000" cy="646331"/>
          </a:xfrm>
          <a:prstGeom prst="rect">
            <a:avLst/>
          </a:prstGeom>
          <a:noFill/>
        </p:spPr>
        <p:txBody>
          <a:bodyPr wrap="square">
            <a:spAutoFit/>
          </a:bodyPr>
          <a:lstStyle/>
          <a:p>
            <a:r>
              <a:rPr lang="ja-JP" altLang="en-US" dirty="0">
                <a:solidFill>
                  <a:srgbClr val="3333FF"/>
                </a:solidFill>
              </a:rPr>
              <a:t>（緊急対策） 現地の電源盤の盤面に、取り扱い注意の明示</a:t>
            </a:r>
          </a:p>
          <a:p>
            <a:r>
              <a:rPr lang="ja-JP" altLang="en-US" dirty="0">
                <a:solidFill>
                  <a:srgbClr val="3333FF"/>
                </a:solidFill>
              </a:rPr>
              <a:t>（恒久対策） 手順書の作成段階におけるチェック体制を強化</a:t>
            </a:r>
          </a:p>
        </p:txBody>
      </p:sp>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a:xfrm>
            <a:off x="360000" y="252000"/>
            <a:ext cx="9360000" cy="576000"/>
          </a:xfrm>
        </p:spPr>
        <p:txBody>
          <a:bodyPr/>
          <a:lstStyle/>
          <a:p>
            <a:r>
              <a:rPr kumimoji="1" lang="en-US" altLang="ja-JP" dirty="0"/>
              <a:t>“</a:t>
            </a:r>
            <a:r>
              <a:rPr kumimoji="1" lang="ja-JP" altLang="en-US" dirty="0"/>
              <a:t>モバイル</a:t>
            </a:r>
            <a:r>
              <a:rPr kumimoji="1" lang="en-US" altLang="ja-JP" dirty="0" err="1"/>
              <a:t>Suica</a:t>
            </a:r>
            <a:r>
              <a:rPr kumimoji="1" lang="en-US" altLang="ja-JP" dirty="0"/>
              <a:t>”</a:t>
            </a:r>
            <a:r>
              <a:rPr kumimoji="1" lang="ja-JP" altLang="en-US" dirty="0"/>
              <a:t>や</a:t>
            </a:r>
            <a:r>
              <a:rPr lang="ja-JP" altLang="en-US" dirty="0"/>
              <a:t>“</a:t>
            </a:r>
            <a:r>
              <a:rPr kumimoji="1" lang="ja-JP" altLang="en-US" dirty="0"/>
              <a:t>えきねっと</a:t>
            </a:r>
            <a:r>
              <a:rPr kumimoji="1" lang="en-US" altLang="ja-JP" dirty="0"/>
              <a:t>”</a:t>
            </a:r>
            <a:r>
              <a:rPr kumimoji="1" lang="ja-JP" altLang="en-US" dirty="0"/>
              <a:t>等の長時間利用不可</a:t>
            </a:r>
          </a:p>
        </p:txBody>
      </p:sp>
    </p:spTree>
    <p:extLst>
      <p:ext uri="{BB962C8B-B14F-4D97-AF65-F5344CB8AC3E}">
        <p14:creationId xmlns:p14="http://schemas.microsoft.com/office/powerpoint/2010/main" val="7771762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p:txBody>
          <a:bodyPr/>
          <a:lstStyle/>
          <a:p>
            <a:r>
              <a:rPr kumimoji="1" lang="ja-JP" altLang="en-US" dirty="0"/>
              <a:t>関連のありそうな教訓リスト（３）</a:t>
            </a:r>
          </a:p>
        </p:txBody>
      </p:sp>
      <p:sp>
        <p:nvSpPr>
          <p:cNvPr id="6" name="テキスト ボックス 5">
            <a:extLst>
              <a:ext uri="{FF2B5EF4-FFF2-40B4-BE49-F238E27FC236}">
                <a16:creationId xmlns:a16="http://schemas.microsoft.com/office/drawing/2014/main" id="{51DC1534-9A37-786E-75EC-208C7031D42D}"/>
              </a:ext>
            </a:extLst>
          </p:cNvPr>
          <p:cNvSpPr txBox="1"/>
          <p:nvPr/>
        </p:nvSpPr>
        <p:spPr>
          <a:xfrm>
            <a:off x="360000" y="828000"/>
            <a:ext cx="7200000" cy="923330"/>
          </a:xfrm>
          <a:prstGeom prst="rect">
            <a:avLst/>
          </a:prstGeom>
          <a:noFill/>
        </p:spPr>
        <p:txBody>
          <a:bodyPr wrap="square">
            <a:spAutoFit/>
          </a:bodyPr>
          <a:lstStyle/>
          <a:p>
            <a:r>
              <a:rPr lang="en-US" altLang="ja-JP" u="sng" dirty="0">
                <a:highlight>
                  <a:srgbClr val="FFFF00"/>
                </a:highlight>
              </a:rPr>
              <a:t>G6</a:t>
            </a:r>
          </a:p>
          <a:p>
            <a:r>
              <a:rPr lang="ja-JP" altLang="en-US" i="1" dirty="0">
                <a:solidFill>
                  <a:schemeClr val="bg2"/>
                </a:solidFill>
              </a:rPr>
              <a:t>作業ミス、ルール逸脱の問題に関する教訓</a:t>
            </a:r>
            <a:endParaRPr lang="en-US" altLang="ja-JP" i="1" dirty="0">
              <a:solidFill>
                <a:schemeClr val="bg2"/>
              </a:solidFill>
            </a:endParaRPr>
          </a:p>
          <a:p>
            <a:r>
              <a:rPr lang="ja-JP" altLang="en-US" dirty="0"/>
              <a:t>作業ミスとルール逸脱は、個人の問題でなく、組織の問題！</a:t>
            </a:r>
          </a:p>
        </p:txBody>
      </p:sp>
      <p:sp>
        <p:nvSpPr>
          <p:cNvPr id="8" name="テキスト ボックス 7">
            <a:extLst>
              <a:ext uri="{FF2B5EF4-FFF2-40B4-BE49-F238E27FC236}">
                <a16:creationId xmlns:a16="http://schemas.microsoft.com/office/drawing/2014/main" id="{F1088415-74A7-7ACE-9055-68A3EE55CF86}"/>
              </a:ext>
            </a:extLst>
          </p:cNvPr>
          <p:cNvSpPr txBox="1"/>
          <p:nvPr/>
        </p:nvSpPr>
        <p:spPr>
          <a:xfrm>
            <a:off x="360000" y="3636000"/>
            <a:ext cx="9000000" cy="1200329"/>
          </a:xfrm>
          <a:prstGeom prst="rect">
            <a:avLst/>
          </a:prstGeom>
          <a:noFill/>
        </p:spPr>
        <p:txBody>
          <a:bodyPr wrap="square">
            <a:spAutoFit/>
          </a:bodyPr>
          <a:lstStyle/>
          <a:p>
            <a:r>
              <a:rPr lang="en-US" altLang="ja-JP" u="sng" dirty="0">
                <a:highlight>
                  <a:srgbClr val="FFFF00"/>
                </a:highlight>
              </a:rPr>
              <a:t>G15</a:t>
            </a:r>
          </a:p>
          <a:p>
            <a:r>
              <a:rPr lang="ja-JP" altLang="en-US" i="1" dirty="0">
                <a:solidFill>
                  <a:schemeClr val="bg2"/>
                </a:solidFill>
              </a:rPr>
              <a:t>保守作業時のリスク管理に関する教訓</a:t>
            </a:r>
            <a:endParaRPr lang="en-US" altLang="ja-JP" i="1" dirty="0">
              <a:solidFill>
                <a:schemeClr val="bg2"/>
              </a:solidFill>
            </a:endParaRPr>
          </a:p>
          <a:p>
            <a:r>
              <a:rPr lang="ja-JP" altLang="en-US" dirty="0"/>
              <a:t>保守作業は「予期せぬ事態の発生」を想定し、サービス継続を最優先として保守作業前への戻しを常に考慮すること</a:t>
            </a:r>
          </a:p>
        </p:txBody>
      </p:sp>
      <p:sp>
        <p:nvSpPr>
          <p:cNvPr id="10" name="テキスト ボックス 9">
            <a:extLst>
              <a:ext uri="{FF2B5EF4-FFF2-40B4-BE49-F238E27FC236}">
                <a16:creationId xmlns:a16="http://schemas.microsoft.com/office/drawing/2014/main" id="{25E216D9-59EE-8786-1A8E-C9B40A55B385}"/>
              </a:ext>
            </a:extLst>
          </p:cNvPr>
          <p:cNvSpPr txBox="1"/>
          <p:nvPr/>
        </p:nvSpPr>
        <p:spPr>
          <a:xfrm>
            <a:off x="360000" y="2700000"/>
            <a:ext cx="7704856" cy="923330"/>
          </a:xfrm>
          <a:prstGeom prst="rect">
            <a:avLst/>
          </a:prstGeom>
          <a:noFill/>
        </p:spPr>
        <p:txBody>
          <a:bodyPr wrap="square">
            <a:spAutoFit/>
          </a:bodyPr>
          <a:lstStyle/>
          <a:p>
            <a:r>
              <a:rPr lang="en-US" altLang="ja-JP" u="sng" dirty="0">
                <a:highlight>
                  <a:srgbClr val="FFFF00"/>
                </a:highlight>
              </a:rPr>
              <a:t>T31</a:t>
            </a:r>
          </a:p>
          <a:p>
            <a:r>
              <a:rPr lang="ja-JP" altLang="en-US" i="1" dirty="0">
                <a:solidFill>
                  <a:schemeClr val="bg2"/>
                </a:solidFill>
              </a:rPr>
              <a:t>障害マニュアルに関する教訓</a:t>
            </a:r>
            <a:endParaRPr lang="en-US" altLang="ja-JP" i="1" dirty="0">
              <a:solidFill>
                <a:schemeClr val="bg2"/>
              </a:solidFill>
            </a:endParaRPr>
          </a:p>
          <a:p>
            <a:r>
              <a:rPr lang="ja-JP" altLang="en-US" dirty="0"/>
              <a:t>復旧手順は、システムとその環境の変化に対応させ常に最新に！</a:t>
            </a:r>
          </a:p>
        </p:txBody>
      </p:sp>
      <p:sp>
        <p:nvSpPr>
          <p:cNvPr id="12" name="テキスト ボックス 11">
            <a:extLst>
              <a:ext uri="{FF2B5EF4-FFF2-40B4-BE49-F238E27FC236}">
                <a16:creationId xmlns:a16="http://schemas.microsoft.com/office/drawing/2014/main" id="{5C21F33F-0E19-5EA0-B3C3-518C9E583B19}"/>
              </a:ext>
            </a:extLst>
          </p:cNvPr>
          <p:cNvSpPr txBox="1"/>
          <p:nvPr/>
        </p:nvSpPr>
        <p:spPr>
          <a:xfrm>
            <a:off x="360000" y="1764000"/>
            <a:ext cx="7920880" cy="923330"/>
          </a:xfrm>
          <a:prstGeom prst="rect">
            <a:avLst/>
          </a:prstGeom>
          <a:noFill/>
        </p:spPr>
        <p:txBody>
          <a:bodyPr wrap="square">
            <a:spAutoFit/>
          </a:bodyPr>
          <a:lstStyle/>
          <a:p>
            <a:r>
              <a:rPr lang="en-US" altLang="ja-JP" u="sng" dirty="0">
                <a:highlight>
                  <a:srgbClr val="FFFF00"/>
                </a:highlight>
              </a:rPr>
              <a:t>T21</a:t>
            </a:r>
          </a:p>
          <a:p>
            <a:r>
              <a:rPr lang="ja-JP" altLang="en-US" i="1" dirty="0">
                <a:solidFill>
                  <a:schemeClr val="bg2"/>
                </a:solidFill>
              </a:rPr>
              <a:t>運用保守で起きる作業ミスに関する教訓</a:t>
            </a:r>
            <a:endParaRPr lang="en-US" altLang="ja-JP" i="1" dirty="0">
              <a:solidFill>
                <a:schemeClr val="bg2"/>
              </a:solidFill>
            </a:endParaRPr>
          </a:p>
          <a:p>
            <a:r>
              <a:rPr lang="ja-JP" altLang="en-US" dirty="0"/>
              <a:t>作業ミスを減らすためには、作業指示者と作業者の連携で漏れのない対策を！</a:t>
            </a:r>
          </a:p>
        </p:txBody>
      </p:sp>
    </p:spTree>
    <p:extLst>
      <p:ext uri="{BB962C8B-B14F-4D97-AF65-F5344CB8AC3E}">
        <p14:creationId xmlns:p14="http://schemas.microsoft.com/office/powerpoint/2010/main" val="8316390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内　容</a:t>
            </a:r>
          </a:p>
        </p:txBody>
      </p:sp>
      <p:sp>
        <p:nvSpPr>
          <p:cNvPr id="4" name="正方形/長方形 3"/>
          <p:cNvSpPr/>
          <p:nvPr/>
        </p:nvSpPr>
        <p:spPr>
          <a:xfrm>
            <a:off x="540000" y="1080000"/>
            <a:ext cx="9000000" cy="4478149"/>
          </a:xfrm>
          <a:prstGeom prst="rect">
            <a:avLst/>
          </a:prstGeom>
        </p:spPr>
        <p:txBody>
          <a:bodyPr wrap="square">
            <a:spAutoFit/>
          </a:bodyPr>
          <a:lstStyle/>
          <a:p>
            <a:pPr marL="360000" indent="-360000">
              <a:spcBef>
                <a:spcPts val="600"/>
              </a:spcBef>
              <a:buFont typeface="+mj-lt"/>
              <a:buAutoNum type="arabicPeriod"/>
            </a:pPr>
            <a:r>
              <a:rPr lang="ja-JP" altLang="en-US" sz="2400" dirty="0">
                <a:latin typeface="メイリオ" panose="020B0604030504040204" pitchFamily="50" charset="-128"/>
                <a:ea typeface="メイリオ" panose="020B0604030504040204" pitchFamily="50" charset="-128"/>
              </a:rPr>
              <a:t> 背景</a:t>
            </a:r>
          </a:p>
          <a:p>
            <a:pPr marL="360000" indent="-360000">
              <a:spcBef>
                <a:spcPts val="600"/>
              </a:spcBef>
              <a:buFont typeface="+mj-lt"/>
              <a:buAutoNum type="arabicPeriod"/>
            </a:pPr>
            <a:r>
              <a:rPr lang="ja-JP" altLang="en-US" sz="2400" dirty="0">
                <a:latin typeface="メイリオ" panose="020B0604030504040204" pitchFamily="50" charset="-128"/>
                <a:ea typeface="メイリオ" panose="020B0604030504040204" pitchFamily="50" charset="-128"/>
              </a:rPr>
              <a:t> 最近の障害事例と関連“教訓”</a:t>
            </a:r>
          </a:p>
          <a:p>
            <a:pPr marL="817200" lvl="2" indent="-360000">
              <a:spcBef>
                <a:spcPts val="600"/>
              </a:spcBef>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マイナンバー関連システム</a:t>
            </a:r>
          </a:p>
          <a:p>
            <a:pPr marL="817200" lvl="2" indent="-360000">
              <a:spcBef>
                <a:spcPts val="600"/>
              </a:spcBef>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交通，通信，金融分野の各重要インフラシステム</a:t>
            </a:r>
          </a:p>
          <a:p>
            <a:pPr marL="360000" indent="-360000">
              <a:spcBef>
                <a:spcPts val="600"/>
              </a:spcBef>
              <a:buFont typeface="+mj-lt"/>
              <a:buAutoNum type="arabicPeriod"/>
            </a:pPr>
            <a:r>
              <a:rPr lang="ja-JP" altLang="en-US" sz="2400" dirty="0">
                <a:latin typeface="メイリオ" panose="020B0604030504040204" pitchFamily="50" charset="-128"/>
                <a:ea typeface="メイリオ" panose="020B0604030504040204" pitchFamily="50" charset="-128"/>
              </a:rPr>
              <a:t> 障害事例の分析から見える傾向の考察</a:t>
            </a:r>
            <a:endParaRPr lang="en-US" altLang="ja-JP" sz="2400" dirty="0">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 ルール化の境目</a:t>
            </a:r>
            <a:endParaRPr lang="en-US" altLang="ja-JP" sz="2400" dirty="0">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 レジリエンスエンジニアリング</a:t>
            </a:r>
          </a:p>
          <a:p>
            <a:pPr marL="817200" lvl="2" indent="-360000">
              <a:spcBef>
                <a:spcPts val="600"/>
              </a:spcBef>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 ヒューマンエラーの問題と対策</a:t>
            </a:r>
            <a:endParaRPr lang="en-US" altLang="ja-JP" sz="2400" dirty="0">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 システムの高負荷／過負荷に関する問題と対策</a:t>
            </a:r>
          </a:p>
          <a:p>
            <a:pPr marL="360000" indent="-360000">
              <a:spcBef>
                <a:spcPts val="600"/>
              </a:spcBef>
              <a:buFont typeface="+mj-lt"/>
              <a:buAutoNum type="arabicPeriod"/>
            </a:pPr>
            <a:r>
              <a:rPr lang="ja-JP" altLang="en-US" sz="2400" dirty="0">
                <a:latin typeface="メイリオ" panose="020B0604030504040204" pitchFamily="50" charset="-128"/>
                <a:ea typeface="メイリオ" panose="020B0604030504040204" pitchFamily="50" charset="-128"/>
              </a:rPr>
              <a:t> まとめ</a:t>
            </a:r>
          </a:p>
        </p:txBody>
      </p:sp>
      <p:sp>
        <p:nvSpPr>
          <p:cNvPr id="3" name="雲 2"/>
          <p:cNvSpPr/>
          <p:nvPr/>
        </p:nvSpPr>
        <p:spPr bwMode="auto">
          <a:xfrm>
            <a:off x="8280000" y="3312000"/>
            <a:ext cx="1440000" cy="576064"/>
          </a:xfrm>
          <a:prstGeom prst="cloud">
            <a:avLst/>
          </a:prstGeom>
          <a:solidFill>
            <a:srgbClr val="CCFFFF">
              <a:alpha val="50000"/>
            </a:srgbClr>
          </a:solidFill>
          <a:ln w="9525" cap="flat" cmpd="sng" algn="ctr">
            <a:solidFill>
              <a:srgbClr val="808080"/>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rgbClr val="3333FF"/>
                </a:solidFill>
                <a:effectLst/>
                <a:latin typeface="メイリオ" panose="020B0604030504040204" pitchFamily="50" charset="-128"/>
                <a:ea typeface="メイリオ" panose="020B0604030504040204" pitchFamily="50" charset="-128"/>
              </a:rPr>
              <a:t>議論ネタ</a:t>
            </a:r>
          </a:p>
        </p:txBody>
      </p:sp>
      <p:sp>
        <p:nvSpPr>
          <p:cNvPr id="5" name="雲 4">
            <a:extLst>
              <a:ext uri="{FF2B5EF4-FFF2-40B4-BE49-F238E27FC236}">
                <a16:creationId xmlns:a16="http://schemas.microsoft.com/office/drawing/2014/main" id="{424B490D-4413-80A0-4B92-2F1F8FAC7B75}"/>
              </a:ext>
            </a:extLst>
          </p:cNvPr>
          <p:cNvSpPr/>
          <p:nvPr/>
        </p:nvSpPr>
        <p:spPr bwMode="auto">
          <a:xfrm>
            <a:off x="7560000" y="4140000"/>
            <a:ext cx="2160000" cy="576064"/>
          </a:xfrm>
          <a:prstGeom prst="cloud">
            <a:avLst/>
          </a:prstGeom>
          <a:solidFill>
            <a:srgbClr val="CCFFFF">
              <a:alpha val="50000"/>
            </a:srgbClr>
          </a:solidFill>
          <a:ln w="9525" cap="flat" cmpd="sng" algn="ctr">
            <a:solidFill>
              <a:srgbClr val="808080"/>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400" dirty="0">
                <a:solidFill>
                  <a:srgbClr val="3333FF"/>
                </a:solidFill>
                <a:latin typeface="メイリオ" panose="020B0604030504040204" pitchFamily="50" charset="-128"/>
                <a:ea typeface="メイリオ" panose="020B0604030504040204" pitchFamily="50" charset="-128"/>
              </a:rPr>
              <a:t>対策のヒント</a:t>
            </a:r>
            <a:endParaRPr kumimoji="1" lang="ja-JP" altLang="en-US" sz="2400" b="0" i="0" u="none" strike="noStrike" cap="none" normalizeH="0" baseline="0" dirty="0">
              <a:ln>
                <a:noFill/>
              </a:ln>
              <a:solidFill>
                <a:srgbClr val="3333FF"/>
              </a:solidFill>
              <a:effectLst/>
              <a:latin typeface="メイリオ" panose="020B0604030504040204" pitchFamily="50" charset="-128"/>
              <a:ea typeface="メイリオ" panose="020B0604030504040204" pitchFamily="50" charset="-128"/>
            </a:endParaRPr>
          </a:p>
        </p:txBody>
      </p:sp>
      <p:sp>
        <p:nvSpPr>
          <p:cNvPr id="6" name="雲 5">
            <a:extLst>
              <a:ext uri="{FF2B5EF4-FFF2-40B4-BE49-F238E27FC236}">
                <a16:creationId xmlns:a16="http://schemas.microsoft.com/office/drawing/2014/main" id="{9562400F-CAE0-24DA-4111-6F156C17B439}"/>
              </a:ext>
            </a:extLst>
          </p:cNvPr>
          <p:cNvSpPr/>
          <p:nvPr/>
        </p:nvSpPr>
        <p:spPr bwMode="auto">
          <a:xfrm>
            <a:off x="8280000" y="1620000"/>
            <a:ext cx="1440000" cy="576064"/>
          </a:xfrm>
          <a:prstGeom prst="cloud">
            <a:avLst/>
          </a:prstGeom>
          <a:solidFill>
            <a:srgbClr val="CCFFFF">
              <a:alpha val="50000"/>
            </a:srgbClr>
          </a:solidFill>
          <a:ln w="9525" cap="flat" cmpd="sng" algn="ctr">
            <a:solidFill>
              <a:srgbClr val="808080"/>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400" dirty="0">
                <a:solidFill>
                  <a:srgbClr val="FF0000"/>
                </a:solidFill>
                <a:latin typeface="メイリオ" panose="020B0604030504040204" pitchFamily="50" charset="-128"/>
                <a:ea typeface="メイリオ" panose="020B0604030504040204" pitchFamily="50" charset="-128"/>
              </a:rPr>
              <a:t>メイン</a:t>
            </a:r>
            <a:endParaRPr kumimoji="1" lang="ja-JP" altLang="en-US" sz="2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849777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grpId="0" nodeType="after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1250"/>
                            </p:stCondLst>
                            <p:childTnLst>
                              <p:par>
                                <p:cTn id="12" presetID="10" presetClass="entr" presetSubtype="0" fill="hold" grpId="0" nodeType="after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2"/>
          <p:cNvSpPr txBox="1">
            <a:spLocks/>
          </p:cNvSpPr>
          <p:nvPr/>
        </p:nvSpPr>
        <p:spPr bwMode="auto">
          <a:xfrm>
            <a:off x="203292" y="953170"/>
            <a:ext cx="9540000" cy="34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0" indent="0">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運用作業者がグループウェアの全ユーザデータを削除</a:t>
            </a:r>
          </a:p>
        </p:txBody>
      </p:sp>
      <p:sp>
        <p:nvSpPr>
          <p:cNvPr id="35" name="テキスト プレースホルダー 2"/>
          <p:cNvSpPr txBox="1">
            <a:spLocks/>
          </p:cNvSpPr>
          <p:nvPr/>
        </p:nvSpPr>
        <p:spPr bwMode="auto">
          <a:xfrm>
            <a:off x="180000" y="1412071"/>
            <a:ext cx="9540000" cy="151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17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不慣れな運用作業者（新人）が、独断で、運用規定外の手段（管理ツールを介さないサーバへの直接アクセス）により、誤操作（</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ルール逸脱</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a:t>
            </a:r>
          </a:p>
          <a:p>
            <a:pPr marL="900000" indent="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繁忙な環境下、迅速な処理が求められる状況で、各メンバがお互いの作業に追われて連携できず，不慣れな作業者は、</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多忙な熟練者にも聞くことができず</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自分が業務を遅らせる原因になってはいけない</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という</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プレッシャー</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から，ルール逸脱</a:t>
            </a:r>
          </a:p>
        </p:txBody>
      </p:sp>
      <p:sp>
        <p:nvSpPr>
          <p:cNvPr id="36" name="テキスト プレースホルダー 2"/>
          <p:cNvSpPr txBox="1">
            <a:spLocks/>
          </p:cNvSpPr>
          <p:nvPr/>
        </p:nvSpPr>
        <p:spPr bwMode="auto">
          <a:xfrm>
            <a:off x="180000" y="3600000"/>
            <a:ext cx="3240000" cy="2881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8525" indent="-898525">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組織的な総合対策：</a:t>
            </a:r>
            <a:endPar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endParaRPr>
          </a:p>
          <a:p>
            <a:pPr marL="1080000" indent="-25200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・作業を受ける場合のリスクを考慮した</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受諾の判断基準</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作成</a:t>
            </a:r>
          </a:p>
          <a:p>
            <a:pPr marL="1080000" indent="-25200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・複数名体制での作業実施等、ルールを逸脱しない</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作業規定</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の作成</a:t>
            </a:r>
          </a:p>
          <a:p>
            <a:pPr marL="1080000" indent="-25200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・普段のチーム内の</a:t>
            </a:r>
            <a:r>
              <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コミュニケーション</a:t>
            </a:r>
          </a:p>
        </p:txBody>
      </p:sp>
      <p:sp>
        <p:nvSpPr>
          <p:cNvPr id="42" name="テキスト ボックス 41"/>
          <p:cNvSpPr txBox="1"/>
          <p:nvPr/>
        </p:nvSpPr>
        <p:spPr>
          <a:xfrm>
            <a:off x="180000" y="2852936"/>
            <a:ext cx="3420000" cy="646331"/>
          </a:xfrm>
          <a:prstGeom prst="rect">
            <a:avLst/>
          </a:prstGeom>
          <a:noFill/>
        </p:spPr>
        <p:txBody>
          <a:bodyPr wrap="square" rtlCol="0">
            <a:spAutoFit/>
          </a:bodyPr>
          <a:lstStyle/>
          <a:p>
            <a:pPr marL="864000">
              <a:spcBef>
                <a:spcPts val="100"/>
              </a:spcBef>
            </a:pPr>
            <a:r>
              <a:rPr kumimoji="1" lang="ja-JP" altLang="en-US" dirty="0">
                <a:latin typeface="メイリオ" pitchFamily="50" charset="-128"/>
                <a:ea typeface="メイリオ" pitchFamily="50" charset="-128"/>
              </a:rPr>
              <a:t>運用チーム内のスキルの共有も不十分</a:t>
            </a:r>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4000" y="3204000"/>
            <a:ext cx="6228000" cy="32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タイトル 1"/>
          <p:cNvSpPr>
            <a:spLocks noGrp="1"/>
          </p:cNvSpPr>
          <p:nvPr>
            <p:ph type="title"/>
          </p:nvPr>
        </p:nvSpPr>
        <p:spPr>
          <a:xfrm>
            <a:off x="144000" y="72000"/>
            <a:ext cx="1440000" cy="576000"/>
          </a:xfrm>
          <a:solidFill>
            <a:srgbClr val="FFC000"/>
          </a:solidFill>
        </p:spPr>
        <p:txBody>
          <a:bodyPr/>
          <a:lstStyle/>
          <a:p>
            <a:r>
              <a:rPr lang="ja-JP" altLang="en-US" sz="3200" dirty="0">
                <a:latin typeface="HGP創英角ｺﾞｼｯｸUB" panose="020B0900000000000000" pitchFamily="50" charset="-128"/>
                <a:ea typeface="HGP創英角ｺﾞｼｯｸUB" panose="020B0900000000000000" pitchFamily="50" charset="-128"/>
              </a:rPr>
              <a:t>Ｇ６：</a:t>
            </a:r>
            <a:endParaRPr kumimoji="1" lang="ja-JP" altLang="en-US" sz="3200" dirty="0">
              <a:latin typeface="HGP創英角ｺﾞｼｯｸUB" panose="020B0900000000000000" pitchFamily="50" charset="-128"/>
              <a:ea typeface="HGP創英角ｺﾞｼｯｸUB" panose="020B0900000000000000" pitchFamily="50" charset="-128"/>
            </a:endParaRPr>
          </a:p>
        </p:txBody>
      </p:sp>
      <p:sp>
        <p:nvSpPr>
          <p:cNvPr id="3" name="テキスト プレースホルダー 2"/>
          <p:cNvSpPr>
            <a:spLocks noGrp="1"/>
          </p:cNvSpPr>
          <p:nvPr>
            <p:ph type="body" idx="4294967295"/>
          </p:nvPr>
        </p:nvSpPr>
        <p:spPr>
          <a:xfrm>
            <a:off x="1620000" y="144000"/>
            <a:ext cx="7200000" cy="504000"/>
          </a:xfrm>
        </p:spPr>
        <p:txBody>
          <a:bodyPr wrap="square" lIns="36000" tIns="36000" rIns="36000" bIns="36000" anchor="ctr">
            <a:spAutoFit/>
          </a:bodyPr>
          <a:lstStyle/>
          <a:p>
            <a:pPr marL="0" indent="0">
              <a:buNone/>
            </a:pP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作業ミスとルール逸脱は、個人の問題でなく、組織の問題！</a:t>
            </a:r>
            <a:endPar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14010042"/>
      </p:ext>
    </p:extLst>
  </p:cSld>
  <p:clrMapOvr>
    <a:masterClrMapping/>
  </p:clrMapOvr>
  <p:transition spd="med" advTm="3705"/>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4000" y="72000"/>
            <a:ext cx="1440000" cy="576000"/>
          </a:xfrm>
          <a:solidFill>
            <a:srgbClr val="FFC000"/>
          </a:solidFill>
        </p:spPr>
        <p:txBody>
          <a:bodyPr/>
          <a:lstStyle/>
          <a:p>
            <a:r>
              <a:rPr lang="ja-JP" altLang="en-US" sz="3200" dirty="0">
                <a:latin typeface="HGP創英角ｺﾞｼｯｸUB" panose="020B0900000000000000" pitchFamily="50" charset="-128"/>
                <a:ea typeface="HGP創英角ｺﾞｼｯｸUB" panose="020B0900000000000000" pitchFamily="50" charset="-128"/>
              </a:rPr>
              <a:t>Ｔ２１：</a:t>
            </a:r>
            <a:endParaRPr kumimoji="1" lang="ja-JP" altLang="en-US" sz="3200" dirty="0">
              <a:latin typeface="HGP創英角ｺﾞｼｯｸUB" panose="020B0900000000000000" pitchFamily="50" charset="-128"/>
              <a:ea typeface="HGP創英角ｺﾞｼｯｸUB" panose="020B0900000000000000" pitchFamily="50" charset="-128"/>
            </a:endParaRPr>
          </a:p>
        </p:txBody>
      </p:sp>
      <p:sp>
        <p:nvSpPr>
          <p:cNvPr id="3" name="テキスト プレースホルダー 2"/>
          <p:cNvSpPr>
            <a:spLocks noGrp="1"/>
          </p:cNvSpPr>
          <p:nvPr>
            <p:ph type="body" idx="4294967295"/>
          </p:nvPr>
        </p:nvSpPr>
        <p:spPr>
          <a:xfrm>
            <a:off x="1620000" y="72000"/>
            <a:ext cx="6480000" cy="648000"/>
          </a:xfrm>
        </p:spPr>
        <p:txBody>
          <a:bodyPr wrap="square" lIns="36000" tIns="36000" rIns="36000" bIns="36000" anchor="ctr" anchorCtr="0">
            <a:spAutoFit/>
          </a:bodyPr>
          <a:lstStyle/>
          <a:p>
            <a:pPr marL="0" indent="0">
              <a:spcBef>
                <a:spcPts val="0"/>
              </a:spcBef>
              <a:buNone/>
              <a:tabLst>
                <a:tab pos="895350" algn="l"/>
              </a:tabLst>
            </a:pP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作業ミスを減らすためには、</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tabLst>
                <a:tab pos="895350" algn="l"/>
              </a:tabLst>
            </a:pP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作業指示者と作業者の連携で漏れのない対策を！</a:t>
            </a:r>
            <a:endParaRPr lang="ja-JP"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プレースホルダー 2"/>
          <p:cNvSpPr txBox="1">
            <a:spLocks/>
          </p:cNvSpPr>
          <p:nvPr/>
        </p:nvSpPr>
        <p:spPr bwMode="auto">
          <a:xfrm>
            <a:off x="180000" y="900000"/>
            <a:ext cx="9360000" cy="90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8525" indent="-898525">
              <a:spcBef>
                <a:spcPts val="100"/>
              </a:spcBef>
              <a:buClr>
                <a:srgbClr val="339966"/>
              </a:buClr>
              <a:buFont typeface="Wingdings" pitchFamily="2" charset="2"/>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顧客からの集荷依頼を転送するサービスを行う</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社は、振分けシステムの運用ミスにより、</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回に</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回の割合で</a:t>
            </a:r>
            <a:r>
              <a:rPr lang="en-US" altLang="ja-JP"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社への集荷依頼を誤って</a:t>
            </a:r>
            <a:r>
              <a:rPr lang="en-US" altLang="ja-JP"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社集荷本部に転送</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していた。現場は混乱し、集荷作業漏れが多発し、顧客からの苦情が殺到していた。</a:t>
            </a:r>
          </a:p>
        </p:txBody>
      </p:sp>
      <p:sp>
        <p:nvSpPr>
          <p:cNvPr id="35" name="テキスト プレースホルダー 2"/>
          <p:cNvSpPr txBox="1">
            <a:spLocks/>
          </p:cNvSpPr>
          <p:nvPr/>
        </p:nvSpPr>
        <p:spPr bwMode="auto">
          <a:xfrm>
            <a:off x="180000" y="1800000"/>
            <a:ext cx="9360000" cy="1193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Clr>
                <a:srgbClr val="339966"/>
              </a:buClr>
              <a:buFont typeface="Wingdings" pitchFamily="2" charset="2"/>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システム（</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海外製品</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）のゲートウェイ装置増設に伴う転送情報登録時に、</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作業者が誤設定</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KAWAHATA”</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とすべきところを“</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KAWAMATA”</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と設定）</a:t>
            </a:r>
          </a:p>
          <a:p>
            <a:pPr marL="900000" indent="-900000">
              <a:spcBef>
                <a:spcPts val="100"/>
              </a:spcBef>
              <a:buClr>
                <a:srgbClr val="339966"/>
              </a:buClr>
              <a:buFont typeface="Wingdings" pitchFamily="2" charset="2"/>
              <a:buNone/>
            </a:pP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根本的には、誤りを犯し・見逃しやすい</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作業環境</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と、最後の砦となるべき</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作業指示者の確認不足</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があった。　</a:t>
            </a:r>
          </a:p>
        </p:txBody>
      </p:sp>
      <p:sp>
        <p:nvSpPr>
          <p:cNvPr id="36" name="テキスト プレースホルダー 2"/>
          <p:cNvSpPr txBox="1">
            <a:spLocks/>
          </p:cNvSpPr>
          <p:nvPr/>
        </p:nvSpPr>
        <p:spPr bwMode="auto">
          <a:xfrm>
            <a:off x="180000" y="3024000"/>
            <a:ext cx="3204000" cy="3409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1076325" indent="-1076325">
              <a:spcBef>
                <a:spcPts val="100"/>
              </a:spcBef>
              <a:buClr>
                <a:srgbClr val="339966"/>
              </a:buClr>
              <a:buFont typeface="Wingdings" pitchFamily="2" charset="2"/>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・作業手順の明確化：設定値を</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自ら読上げ</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、設定作業後の差分チェック、</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作業指示者による確認</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、全ルート確認テストの実施</a:t>
            </a:r>
            <a:endPar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1076325" indent="-1076325">
              <a:spcBef>
                <a:spcPts val="100"/>
              </a:spcBef>
              <a:buClr>
                <a:srgbClr val="339966"/>
              </a:buClr>
              <a:buFont typeface="Wingdings" pitchFamily="2" charset="2"/>
              <a:buNone/>
            </a:pP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・機器メーカへの依頼：表示エリアの限定、ルートの疑似確認機能の追加、等</a:t>
            </a:r>
            <a:endParaRPr lang="en-US" altLang="ja-JP"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図 5"/>
          <p:cNvPicPr>
            <a:picLocks noChangeAspect="1"/>
          </p:cNvPicPr>
          <p:nvPr/>
        </p:nvPicPr>
        <p:blipFill>
          <a:blip r:embed="rId3"/>
          <a:stretch>
            <a:fillRect/>
          </a:stretch>
        </p:blipFill>
        <p:spPr>
          <a:xfrm>
            <a:off x="3447960" y="3016266"/>
            <a:ext cx="6329576" cy="3437070"/>
          </a:xfrm>
          <a:prstGeom prst="rect">
            <a:avLst/>
          </a:prstGeom>
        </p:spPr>
      </p:pic>
    </p:spTree>
    <p:extLst>
      <p:ext uri="{BB962C8B-B14F-4D97-AF65-F5344CB8AC3E}">
        <p14:creationId xmlns:p14="http://schemas.microsoft.com/office/powerpoint/2010/main" val="2116125799"/>
      </p:ext>
    </p:extLst>
  </p:cSld>
  <p:clrMapOvr>
    <a:masterClrMapping/>
  </p:clrMapOvr>
  <p:transition spd="med" advTm="3838"/>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4000" y="72000"/>
            <a:ext cx="1440000" cy="576000"/>
          </a:xfrm>
          <a:solidFill>
            <a:srgbClr val="FFC000"/>
          </a:solidFill>
        </p:spPr>
        <p:txBody>
          <a:bodyPr/>
          <a:lstStyle/>
          <a:p>
            <a:r>
              <a:rPr lang="ja-JP" altLang="en-US" sz="3200" dirty="0">
                <a:latin typeface="HGP創英角ｺﾞｼｯｸUB" panose="020B0900000000000000" pitchFamily="50" charset="-128"/>
                <a:ea typeface="HGP創英角ｺﾞｼｯｸUB" panose="020B0900000000000000" pitchFamily="50" charset="-128"/>
              </a:rPr>
              <a:t>Ｔ３１：</a:t>
            </a:r>
            <a:endParaRPr kumimoji="1" lang="ja-JP" altLang="en-US" sz="3200" dirty="0">
              <a:latin typeface="HGP創英角ｺﾞｼｯｸUB" panose="020B0900000000000000" pitchFamily="50" charset="-128"/>
              <a:ea typeface="HGP創英角ｺﾞｼｯｸUB" panose="020B0900000000000000" pitchFamily="50" charset="-128"/>
            </a:endParaRPr>
          </a:p>
        </p:txBody>
      </p:sp>
      <p:sp>
        <p:nvSpPr>
          <p:cNvPr id="3" name="テキスト プレースホルダー 2"/>
          <p:cNvSpPr>
            <a:spLocks noGrp="1"/>
          </p:cNvSpPr>
          <p:nvPr>
            <p:ph type="body" idx="4294967295"/>
          </p:nvPr>
        </p:nvSpPr>
        <p:spPr>
          <a:xfrm>
            <a:off x="1620000" y="205758"/>
            <a:ext cx="7560000" cy="380480"/>
          </a:xfrm>
        </p:spPr>
        <p:txBody>
          <a:bodyPr wrap="square" lIns="36000" tIns="36000" rIns="36000" bIns="36000" anchor="ctr" anchorCtr="0">
            <a:spAutoFit/>
          </a:bodyPr>
          <a:lstStyle/>
          <a:p>
            <a:pPr marL="0" indent="0">
              <a:spcBef>
                <a:spcPts val="480"/>
              </a:spcBef>
              <a:buNone/>
              <a:tabLst>
                <a:tab pos="895350" algn="l"/>
              </a:tabLst>
            </a:pP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復旧手順は、システムとその環境の変化に対応させ常に最新に！</a:t>
            </a:r>
          </a:p>
        </p:txBody>
      </p:sp>
      <p:sp>
        <p:nvSpPr>
          <p:cNvPr id="4" name="テキスト プレースホルダー 2"/>
          <p:cNvSpPr txBox="1">
            <a:spLocks/>
          </p:cNvSpPr>
          <p:nvPr/>
        </p:nvSpPr>
        <p:spPr bwMode="auto">
          <a:xfrm>
            <a:off x="144000" y="900000"/>
            <a:ext cx="9540000" cy="90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8525" indent="-898525">
              <a:spcBef>
                <a:spcPts val="100"/>
              </a:spcBef>
              <a:buClr>
                <a:srgbClr val="339966"/>
              </a:buClr>
              <a:buFont typeface="Wingdings" pitchFamily="2" charset="2"/>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複数工場内の各制御装置（新旧型混在）を制御するセンターにおいて，ネットワーク障害の回復後，</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障害対策マニュアルに従い</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，稼働再開のため「全リセット」機能を実行したが，いくつかの旧型制御装置が</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正常稼働せず復旧が大幅に遅れた</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p>
        </p:txBody>
      </p:sp>
      <p:pic>
        <p:nvPicPr>
          <p:cNvPr id="7" name="図 6">
            <a:extLst>
              <a:ext uri="{FF2B5EF4-FFF2-40B4-BE49-F238E27FC236}">
                <a16:creationId xmlns:a16="http://schemas.microsoft.com/office/drawing/2014/main" id="{2BEC674B-ECE0-253B-E0D0-203C8887B0FB}"/>
              </a:ext>
            </a:extLst>
          </p:cNvPr>
          <p:cNvPicPr>
            <a:picLocks noChangeAspect="1"/>
          </p:cNvPicPr>
          <p:nvPr/>
        </p:nvPicPr>
        <p:blipFill>
          <a:blip r:embed="rId3"/>
          <a:stretch>
            <a:fillRect/>
          </a:stretch>
        </p:blipFill>
        <p:spPr>
          <a:xfrm>
            <a:off x="3420000" y="2628000"/>
            <a:ext cx="6468527" cy="3960000"/>
          </a:xfrm>
          <a:prstGeom prst="rect">
            <a:avLst/>
          </a:prstGeom>
        </p:spPr>
      </p:pic>
      <p:sp>
        <p:nvSpPr>
          <p:cNvPr id="35" name="テキスト プレースホルダー 2"/>
          <p:cNvSpPr txBox="1">
            <a:spLocks/>
          </p:cNvSpPr>
          <p:nvPr/>
        </p:nvSpPr>
        <p:spPr bwMode="auto">
          <a:xfrm>
            <a:off x="144000" y="1800000"/>
            <a:ext cx="9540000" cy="90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Clr>
                <a:srgbClr val="339966"/>
              </a:buClr>
              <a:buFont typeface="Wingdings" pitchFamily="2" charset="2"/>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障害対策</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マニュアルの記述が曖昧</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であり，本来使用する必要がなかった機能を実行した．（当該機能は，システムの初期リリース時以来，全く使われておらず．）  本来使用すべきでない機能が障害復旧手順として障害対策マニュアルに記載され，</a:t>
            </a:r>
          </a:p>
        </p:txBody>
      </p:sp>
      <p:sp>
        <p:nvSpPr>
          <p:cNvPr id="36" name="テキスト プレースホルダー 2"/>
          <p:cNvSpPr txBox="1">
            <a:spLocks/>
          </p:cNvSpPr>
          <p:nvPr/>
        </p:nvSpPr>
        <p:spPr bwMode="auto">
          <a:xfrm>
            <a:off x="144000" y="3492000"/>
            <a:ext cx="3240000" cy="317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Clr>
                <a:srgbClr val="339966"/>
              </a:buClr>
              <a:buFont typeface="Wingdings" pitchFamily="2" charset="2"/>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次の流れで障害対策</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マニュアルを維持管理する運用ルール</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を定め，実践していく体制を構築：</a:t>
            </a:r>
            <a:endPar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Clr>
                <a:srgbClr val="339966"/>
              </a:buClr>
              <a:buFont typeface="Wingdings" pitchFamily="2" charset="2"/>
              <a:buNone/>
            </a:pP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⑴ 障害対策の計画・追記</a:t>
            </a:r>
            <a:endPar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Clr>
                <a:srgbClr val="339966"/>
              </a:buClr>
              <a:buFont typeface="Wingdings" pitchFamily="2" charset="2"/>
              <a:buNone/>
            </a:pP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⑵ 障害時の対応</a:t>
            </a:r>
            <a:endPar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Clr>
                <a:srgbClr val="339966"/>
              </a:buClr>
              <a:buFont typeface="Wingdings" pitchFamily="2" charset="2"/>
              <a:buNone/>
            </a:pP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⑶ 障害後の検証</a:t>
            </a:r>
            <a:endPar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Clr>
                <a:srgbClr val="339966"/>
              </a:buClr>
              <a:buFont typeface="Wingdings" pitchFamily="2" charset="2"/>
              <a:buNone/>
            </a:pP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⑷ 障害対策の更新・確認</a:t>
            </a:r>
            <a:endParaRPr lang="en-US" altLang="ja-JP"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E118CD92-D225-1EDD-A7EF-E2678A99FD82}"/>
              </a:ext>
            </a:extLst>
          </p:cNvPr>
          <p:cNvSpPr txBox="1">
            <a:spLocks/>
          </p:cNvSpPr>
          <p:nvPr/>
        </p:nvSpPr>
        <p:spPr bwMode="auto">
          <a:xfrm>
            <a:off x="1064568" y="2628000"/>
            <a:ext cx="2340000" cy="90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0" indent="0">
              <a:spcBef>
                <a:spcPts val="100"/>
              </a:spcBef>
              <a:buClr>
                <a:srgbClr val="339966"/>
              </a:buClr>
              <a:buFont typeface="Wingdings" pitchFamily="2" charset="2"/>
              <a:buNone/>
            </a:pP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そのような誤った記述の</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マニュアルが更新されずに放置</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714255126"/>
      </p:ext>
    </p:extLst>
  </p:cSld>
  <p:clrMapOvr>
    <a:masterClrMapping/>
  </p:clrMapOvr>
  <p:transition spd="med" advTm="3838"/>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1000" y="1028137"/>
            <a:ext cx="8706462" cy="859659"/>
          </a:xfrm>
          <a:prstGeom prst="rect">
            <a:avLst/>
          </a:prstGeom>
        </p:spPr>
        <p:txBody>
          <a:bodyPr wrap="square">
            <a:spAutoFit/>
          </a:bodyPr>
          <a:lstStyle/>
          <a:p>
            <a:pPr marL="764327" indent="-764327"/>
            <a:r>
              <a:rPr lang="en-US" altLang="ja-JP" sz="1662"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62"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662"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62" dirty="0">
                <a:solidFill>
                  <a:srgbClr val="000000"/>
                </a:solidFill>
                <a:latin typeface="メイリオ" pitchFamily="50" charset="-128"/>
                <a:ea typeface="メイリオ" pitchFamily="50" charset="-128"/>
              </a:rPr>
              <a:t>堅牢なホットスタンバイ</a:t>
            </a:r>
            <a:r>
              <a:rPr lang="en-US" altLang="ja-JP" sz="1662" dirty="0">
                <a:solidFill>
                  <a:srgbClr val="000000"/>
                </a:solidFill>
                <a:latin typeface="メイリオ" pitchFamily="50" charset="-128"/>
                <a:ea typeface="メイリオ" pitchFamily="50" charset="-128"/>
              </a:rPr>
              <a:t>4</a:t>
            </a:r>
            <a:r>
              <a:rPr lang="ja-JP" altLang="en-US" sz="1662" dirty="0">
                <a:solidFill>
                  <a:srgbClr val="000000"/>
                </a:solidFill>
                <a:latin typeface="メイリオ" pitchFamily="50" charset="-128"/>
                <a:ea typeface="メイリオ" pitchFamily="50" charset="-128"/>
              </a:rPr>
              <a:t>重化システム（１号機（稼動系）と交代系（</a:t>
            </a:r>
            <a:r>
              <a:rPr lang="en-US" altLang="ja-JP" sz="1662" dirty="0">
                <a:solidFill>
                  <a:srgbClr val="000000"/>
                </a:solidFill>
                <a:latin typeface="メイリオ" pitchFamily="50" charset="-128"/>
                <a:ea typeface="メイリオ" pitchFamily="50" charset="-128"/>
              </a:rPr>
              <a:t>2</a:t>
            </a:r>
            <a:r>
              <a:rPr lang="ja-JP" altLang="en-US" sz="1662" dirty="0">
                <a:solidFill>
                  <a:srgbClr val="000000"/>
                </a:solidFill>
                <a:latin typeface="メイリオ" pitchFamily="50" charset="-128"/>
                <a:ea typeface="メイリオ" pitchFamily="50" charset="-128"/>
              </a:rPr>
              <a:t>号機）、各々Ａ系とＢ系の構成）において、</a:t>
            </a:r>
            <a:r>
              <a:rPr lang="ja-JP" altLang="en-US" sz="1662" u="sng" dirty="0">
                <a:solidFill>
                  <a:srgbClr val="0000FF"/>
                </a:solidFill>
                <a:latin typeface="メイリオ" pitchFamily="50" charset="-128"/>
                <a:ea typeface="メイリオ" pitchFamily="50" charset="-128"/>
              </a:rPr>
              <a:t>保守作業実施後</a:t>
            </a:r>
            <a:r>
              <a:rPr lang="ja-JP" altLang="en-US" sz="1662" dirty="0">
                <a:solidFill>
                  <a:srgbClr val="000000"/>
                </a:solidFill>
                <a:latin typeface="メイリオ" pitchFamily="50" charset="-128"/>
                <a:ea typeface="メイリオ" pitchFamily="50" charset="-128"/>
              </a:rPr>
              <a:t>、Ｂ系に</a:t>
            </a:r>
            <a:r>
              <a:rPr lang="ja-JP" altLang="en-US" sz="1662" u="sng" dirty="0">
                <a:solidFill>
                  <a:srgbClr val="0000FF"/>
                </a:solidFill>
                <a:latin typeface="メイリオ" pitchFamily="50" charset="-128"/>
                <a:ea typeface="メイリオ" pitchFamily="50" charset="-128"/>
              </a:rPr>
              <a:t>切り替えた</a:t>
            </a:r>
            <a:r>
              <a:rPr lang="ja-JP" altLang="en-US" sz="1662" dirty="0">
                <a:solidFill>
                  <a:srgbClr val="000000"/>
                </a:solidFill>
                <a:latin typeface="メイリオ" pitchFamily="50" charset="-128"/>
                <a:ea typeface="メイリオ" pitchFamily="50" charset="-128"/>
              </a:rPr>
              <a:t>ところ</a:t>
            </a:r>
            <a:r>
              <a:rPr lang="ja-JP" altLang="en-US" sz="1662" u="sng" dirty="0">
                <a:solidFill>
                  <a:srgbClr val="0000FF"/>
                </a:solidFill>
                <a:latin typeface="メイリオ" pitchFamily="50" charset="-128"/>
                <a:ea typeface="メイリオ" pitchFamily="50" charset="-128"/>
              </a:rPr>
              <a:t>ハード故障</a:t>
            </a:r>
            <a:r>
              <a:rPr lang="ja-JP" altLang="en-US" sz="1662" dirty="0">
                <a:solidFill>
                  <a:srgbClr val="000000"/>
                </a:solidFill>
                <a:latin typeface="メイリオ" pitchFamily="50" charset="-128"/>
                <a:ea typeface="メイリオ" pitchFamily="50" charset="-128"/>
              </a:rPr>
              <a:t>が発生しサービスが</a:t>
            </a:r>
            <a:r>
              <a:rPr lang="en-US" altLang="ja-JP" sz="1662" dirty="0">
                <a:solidFill>
                  <a:srgbClr val="000000"/>
                </a:solidFill>
                <a:latin typeface="メイリオ" pitchFamily="50" charset="-128"/>
                <a:ea typeface="メイリオ" pitchFamily="50" charset="-128"/>
              </a:rPr>
              <a:t>10</a:t>
            </a:r>
            <a:r>
              <a:rPr lang="ja-JP" altLang="en-US" sz="1662" dirty="0">
                <a:solidFill>
                  <a:srgbClr val="000000"/>
                </a:solidFill>
                <a:latin typeface="メイリオ" pitchFamily="50" charset="-128"/>
                <a:ea typeface="メイリオ" pitchFamily="50" charset="-128"/>
              </a:rPr>
              <a:t>分間程度停止した。</a:t>
            </a:r>
          </a:p>
        </p:txBody>
      </p:sp>
      <p:sp>
        <p:nvSpPr>
          <p:cNvPr id="10" name="タイトル 1"/>
          <p:cNvSpPr>
            <a:spLocks noGrp="1"/>
          </p:cNvSpPr>
          <p:nvPr>
            <p:ph type="title"/>
          </p:nvPr>
        </p:nvSpPr>
        <p:spPr>
          <a:xfrm>
            <a:off x="144000" y="72000"/>
            <a:ext cx="1440000" cy="576000"/>
          </a:xfrm>
          <a:solidFill>
            <a:srgbClr val="FFC000"/>
          </a:solidFill>
        </p:spPr>
        <p:txBody>
          <a:bodyPr/>
          <a:lstStyle/>
          <a:p>
            <a:r>
              <a:rPr lang="ja-JP" altLang="en-US" sz="3200" dirty="0">
                <a:latin typeface="HGP創英角ｺﾞｼｯｸUB" panose="020B0900000000000000" pitchFamily="50" charset="-128"/>
                <a:ea typeface="HGP創英角ｺﾞｼｯｸUB" panose="020B0900000000000000" pitchFamily="50" charset="-128"/>
              </a:rPr>
              <a:t>Ｇ１５：</a:t>
            </a:r>
          </a:p>
        </p:txBody>
      </p:sp>
      <p:sp>
        <p:nvSpPr>
          <p:cNvPr id="11" name="正方形/長方形 10"/>
          <p:cNvSpPr/>
          <p:nvPr/>
        </p:nvSpPr>
        <p:spPr>
          <a:xfrm>
            <a:off x="381000" y="1860226"/>
            <a:ext cx="8706462" cy="859659"/>
          </a:xfrm>
          <a:prstGeom prst="rect">
            <a:avLst/>
          </a:prstGeom>
        </p:spPr>
        <p:txBody>
          <a:bodyPr wrap="square">
            <a:spAutoFit/>
          </a:bodyPr>
          <a:lstStyle/>
          <a:p>
            <a:pPr marL="764327" indent="-764327"/>
            <a:r>
              <a:rPr lang="en-US" altLang="ja-JP" sz="1662"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62"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662"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62" dirty="0">
                <a:solidFill>
                  <a:srgbClr val="000000"/>
                </a:solidFill>
                <a:latin typeface="メイリオ" pitchFamily="50" charset="-128"/>
                <a:ea typeface="メイリオ" pitchFamily="50" charset="-128"/>
              </a:rPr>
              <a:t>1</a:t>
            </a:r>
            <a:r>
              <a:rPr lang="ja-JP" altLang="en-US" sz="1662" dirty="0">
                <a:solidFill>
                  <a:srgbClr val="000000"/>
                </a:solidFill>
                <a:latin typeface="メイリオ" pitchFamily="50" charset="-128"/>
                <a:ea typeface="メイリオ" pitchFamily="50" charset="-128"/>
              </a:rPr>
              <a:t>号機から</a:t>
            </a:r>
            <a:r>
              <a:rPr lang="en-US" altLang="ja-JP" sz="1662" dirty="0">
                <a:solidFill>
                  <a:srgbClr val="000000"/>
                </a:solidFill>
                <a:latin typeface="メイリオ" pitchFamily="50" charset="-128"/>
                <a:ea typeface="メイリオ" pitchFamily="50" charset="-128"/>
              </a:rPr>
              <a:t>2</a:t>
            </a:r>
            <a:r>
              <a:rPr lang="ja-JP" altLang="en-US" sz="1662" dirty="0">
                <a:solidFill>
                  <a:srgbClr val="000000"/>
                </a:solidFill>
                <a:latin typeface="メイリオ" pitchFamily="50" charset="-128"/>
                <a:ea typeface="メイリオ" pitchFamily="50" charset="-128"/>
              </a:rPr>
              <a:t>号機への</a:t>
            </a:r>
            <a:r>
              <a:rPr lang="ja-JP" altLang="en-US" sz="1662" u="sng" dirty="0">
                <a:solidFill>
                  <a:srgbClr val="0000FF"/>
                </a:solidFill>
                <a:latin typeface="メイリオ" pitchFamily="50" charset="-128"/>
                <a:ea typeface="メイリオ" pitchFamily="50" charset="-128"/>
              </a:rPr>
              <a:t>自動切替えを解除していた</a:t>
            </a:r>
            <a:r>
              <a:rPr lang="ja-JP" altLang="en-US" sz="1662" dirty="0">
                <a:solidFill>
                  <a:srgbClr val="000000"/>
                </a:solidFill>
                <a:latin typeface="メイリオ" pitchFamily="50" charset="-128"/>
                <a:ea typeface="メイリオ" pitchFamily="50" charset="-128"/>
              </a:rPr>
              <a:t>ためスタンバイしている</a:t>
            </a:r>
            <a:r>
              <a:rPr lang="en-US" altLang="ja-JP" sz="1662" dirty="0">
                <a:solidFill>
                  <a:srgbClr val="000000"/>
                </a:solidFill>
                <a:latin typeface="メイリオ" pitchFamily="50" charset="-128"/>
                <a:ea typeface="メイリオ" pitchFamily="50" charset="-128"/>
              </a:rPr>
              <a:t>2</a:t>
            </a:r>
            <a:r>
              <a:rPr lang="ja-JP" altLang="en-US" sz="1662" dirty="0">
                <a:solidFill>
                  <a:srgbClr val="000000"/>
                </a:solidFill>
                <a:latin typeface="メイリオ" pitchFamily="50" charset="-128"/>
                <a:ea typeface="メイリオ" pitchFamily="50" charset="-128"/>
              </a:rPr>
              <a:t>号機に瞬時に切り替わらず、手動で</a:t>
            </a:r>
            <a:r>
              <a:rPr lang="en-US" altLang="ja-JP" sz="1662" dirty="0">
                <a:solidFill>
                  <a:srgbClr val="000000"/>
                </a:solidFill>
                <a:latin typeface="メイリオ" pitchFamily="50" charset="-128"/>
                <a:ea typeface="メイリオ" pitchFamily="50" charset="-128"/>
              </a:rPr>
              <a:t>2</a:t>
            </a:r>
            <a:r>
              <a:rPr lang="ja-JP" altLang="en-US" sz="1662" dirty="0">
                <a:solidFill>
                  <a:srgbClr val="000000"/>
                </a:solidFill>
                <a:latin typeface="メイリオ" pitchFamily="50" charset="-128"/>
                <a:ea typeface="メイリオ" pitchFamily="50" charset="-128"/>
              </a:rPr>
              <a:t>号機へ切り替えるまでサービス停止した。</a:t>
            </a:r>
            <a:r>
              <a:rPr lang="en-US" altLang="ja-JP" sz="1662" dirty="0">
                <a:solidFill>
                  <a:srgbClr val="000000"/>
                </a:solidFill>
                <a:latin typeface="メイリオ" pitchFamily="50" charset="-128"/>
                <a:ea typeface="メイリオ" pitchFamily="50" charset="-128"/>
              </a:rPr>
              <a:t>1</a:t>
            </a:r>
            <a:r>
              <a:rPr lang="ja-JP" altLang="en-US" sz="1662" dirty="0">
                <a:solidFill>
                  <a:srgbClr val="000000"/>
                </a:solidFill>
                <a:latin typeface="メイリオ" pitchFamily="50" charset="-128"/>
                <a:ea typeface="メイリオ" pitchFamily="50" charset="-128"/>
              </a:rPr>
              <a:t>号機内Ｂ系⇒</a:t>
            </a:r>
            <a:r>
              <a:rPr lang="en-US" altLang="ja-JP" sz="1662" dirty="0">
                <a:solidFill>
                  <a:srgbClr val="000000"/>
                </a:solidFill>
                <a:latin typeface="メイリオ" pitchFamily="50" charset="-128"/>
                <a:ea typeface="メイリオ" pitchFamily="50" charset="-128"/>
              </a:rPr>
              <a:t>A</a:t>
            </a:r>
            <a:r>
              <a:rPr lang="ja-JP" altLang="en-US" sz="1662" dirty="0">
                <a:solidFill>
                  <a:srgbClr val="000000"/>
                </a:solidFill>
                <a:latin typeface="メイリオ" pitchFamily="50" charset="-128"/>
                <a:ea typeface="メイリオ" pitchFamily="50" charset="-128"/>
              </a:rPr>
              <a:t>系の自動切替えは同期準備中でまだスタンバイ状態になっていなかった。</a:t>
            </a:r>
          </a:p>
        </p:txBody>
      </p:sp>
      <p:pic>
        <p:nvPicPr>
          <p:cNvPr id="6" name="図 5"/>
          <p:cNvPicPr>
            <a:picLocks noChangeAspect="1"/>
          </p:cNvPicPr>
          <p:nvPr/>
        </p:nvPicPr>
        <p:blipFill>
          <a:blip r:embed="rId4"/>
          <a:stretch>
            <a:fillRect/>
          </a:stretch>
        </p:blipFill>
        <p:spPr>
          <a:xfrm>
            <a:off x="4136078" y="2697843"/>
            <a:ext cx="5316923" cy="3373587"/>
          </a:xfrm>
          <a:prstGeom prst="rect">
            <a:avLst/>
          </a:prstGeom>
        </p:spPr>
      </p:pic>
      <p:sp>
        <p:nvSpPr>
          <p:cNvPr id="3" name="正方形/長方形 2"/>
          <p:cNvSpPr/>
          <p:nvPr/>
        </p:nvSpPr>
        <p:spPr>
          <a:xfrm>
            <a:off x="1620000" y="90668"/>
            <a:ext cx="7920000" cy="648000"/>
          </a:xfrm>
          <a:prstGeom prst="rect">
            <a:avLst/>
          </a:prstGeom>
        </p:spPr>
        <p:txBody>
          <a:bodyPr wrap="square" lIns="33231" tIns="33231" rIns="33231" bIns="33231" anchor="ctr" anchorCtr="0">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保守作業は「予期せぬ事態の発生」を想定し、</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サービス継続最優先として保守作業前への戻しを常に考慮すること</a:t>
            </a:r>
            <a:endParaRPr lang="ja-JP"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4402564" y="6009235"/>
            <a:ext cx="3323077" cy="348109"/>
          </a:xfrm>
          <a:prstGeom prst="rect">
            <a:avLst/>
          </a:prstGeom>
          <a:solidFill>
            <a:srgbClr val="FFDDFF">
              <a:alpha val="50000"/>
            </a:srgbClr>
          </a:solidFill>
        </p:spPr>
        <p:txBody>
          <a:bodyPr wrap="square">
            <a:spAutoFit/>
          </a:bodyPr>
          <a:lstStyle/>
          <a:p>
            <a:r>
              <a:rPr lang="ja-JP" altLang="ja-JP" sz="1662" dirty="0"/>
              <a:t>保守作業は時間との戦いである。</a:t>
            </a:r>
          </a:p>
        </p:txBody>
      </p:sp>
      <p:sp>
        <p:nvSpPr>
          <p:cNvPr id="12" name="正方形/長方形 11"/>
          <p:cNvSpPr/>
          <p:nvPr/>
        </p:nvSpPr>
        <p:spPr>
          <a:xfrm>
            <a:off x="381000" y="2722846"/>
            <a:ext cx="3987692" cy="2138534"/>
          </a:xfrm>
          <a:prstGeom prst="rect">
            <a:avLst/>
          </a:prstGeom>
        </p:spPr>
        <p:txBody>
          <a:bodyPr wrap="square">
            <a:spAutoFit/>
          </a:bodyPr>
          <a:lstStyle/>
          <a:p>
            <a:pPr marL="764327" indent="-764327"/>
            <a:r>
              <a:rPr lang="en-US" altLang="ja-JP" sz="1662"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62"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662"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62"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システムの保守作業を実施する場合、サービス継続を最優先とし、</a:t>
            </a:r>
            <a:r>
              <a:rPr lang="ja-JP" altLang="en-US" sz="1662"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予期せぬ事象の発生を考慮した保守作業マネジメント</a:t>
            </a:r>
            <a:r>
              <a:rPr lang="ja-JP" altLang="en-US" sz="1662"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が重要である。</a:t>
            </a:r>
            <a:r>
              <a:rPr lang="ja-JP" altLang="en-US" sz="1662" dirty="0">
                <a:solidFill>
                  <a:srgbClr val="000000"/>
                </a:solidFill>
                <a:latin typeface="メイリオ" pitchFamily="50" charset="-128"/>
                <a:ea typeface="メイリオ" pitchFamily="50" charset="-128"/>
              </a:rPr>
              <a:t>保守作業実施時にも</a:t>
            </a:r>
            <a:r>
              <a:rPr lang="en-US" altLang="ja-JP" sz="1662" dirty="0">
                <a:solidFill>
                  <a:srgbClr val="000000"/>
                </a:solidFill>
                <a:latin typeface="メイリオ" pitchFamily="50" charset="-128"/>
                <a:ea typeface="メイリオ" pitchFamily="50" charset="-128"/>
              </a:rPr>
              <a:t>1</a:t>
            </a:r>
            <a:r>
              <a:rPr lang="ja-JP" altLang="en-US" sz="1662" dirty="0">
                <a:solidFill>
                  <a:srgbClr val="000000"/>
                </a:solidFill>
                <a:latin typeface="メイリオ" pitchFamily="50" charset="-128"/>
                <a:ea typeface="メイリオ" pitchFamily="50" charset="-128"/>
              </a:rPr>
              <a:t>号機から</a:t>
            </a:r>
            <a:r>
              <a:rPr lang="en-US" altLang="ja-JP" sz="1662" dirty="0">
                <a:solidFill>
                  <a:srgbClr val="000000"/>
                </a:solidFill>
                <a:latin typeface="メイリオ" pitchFamily="50" charset="-128"/>
                <a:ea typeface="メイリオ" pitchFamily="50" charset="-128"/>
              </a:rPr>
              <a:t>2</a:t>
            </a:r>
            <a:r>
              <a:rPr lang="ja-JP" altLang="en-US" sz="1662" dirty="0">
                <a:solidFill>
                  <a:srgbClr val="000000"/>
                </a:solidFill>
                <a:latin typeface="メイリオ" pitchFamily="50" charset="-128"/>
                <a:ea typeface="メイリオ" pitchFamily="50" charset="-128"/>
              </a:rPr>
              <a:t>号機への</a:t>
            </a:r>
            <a:r>
              <a:rPr lang="ja-JP" altLang="en-US" sz="1662" u="sng" dirty="0">
                <a:solidFill>
                  <a:srgbClr val="FF0000"/>
                </a:solidFill>
                <a:latin typeface="メイリオ" pitchFamily="50" charset="-128"/>
                <a:ea typeface="メイリオ" pitchFamily="50" charset="-128"/>
              </a:rPr>
              <a:t>自動切替えは解除しない</a:t>
            </a:r>
            <a:r>
              <a:rPr lang="ja-JP" altLang="en-US" sz="1662" dirty="0">
                <a:solidFill>
                  <a:srgbClr val="000000"/>
                </a:solidFill>
                <a:latin typeface="メイリオ" pitchFamily="50" charset="-128"/>
                <a:ea typeface="メイリオ" pitchFamily="50" charset="-128"/>
              </a:rPr>
              <a:t>こととし、保守作業マニュアルを見直した。</a:t>
            </a:r>
          </a:p>
        </p:txBody>
      </p:sp>
      <p:sp>
        <p:nvSpPr>
          <p:cNvPr id="14" name="正方形/長方形 13"/>
          <p:cNvSpPr/>
          <p:nvPr/>
        </p:nvSpPr>
        <p:spPr>
          <a:xfrm>
            <a:off x="366644" y="4758380"/>
            <a:ext cx="4054604" cy="1572995"/>
          </a:xfrm>
          <a:prstGeom prst="rect">
            <a:avLst/>
          </a:prstGeom>
          <a:solidFill>
            <a:srgbClr val="FFFF99">
              <a:alpha val="50000"/>
            </a:srgbClr>
          </a:solidFill>
        </p:spPr>
        <p:txBody>
          <a:bodyPr wrap="square">
            <a:spAutoFit/>
          </a:bodyPr>
          <a:lstStyle/>
          <a:p>
            <a:pPr>
              <a:lnSpc>
                <a:spcPts val="1292"/>
              </a:lnSpc>
            </a:pPr>
            <a:r>
              <a:rPr lang="ja-JP" altLang="ja-JP" sz="1015" dirty="0"/>
              <a:t>保守作業マネジメントはサービス継続の業務特性レベルに応じて実施。</a:t>
            </a:r>
          </a:p>
          <a:p>
            <a:pPr>
              <a:lnSpc>
                <a:spcPts val="1292"/>
              </a:lnSpc>
            </a:pPr>
            <a:r>
              <a:rPr lang="ja-JP" altLang="ja-JP" sz="1015" dirty="0"/>
              <a:t>●サービス停止が許されない重要なシステムの場合：</a:t>
            </a:r>
            <a:br>
              <a:rPr lang="en-US" altLang="ja-JP" sz="1015" dirty="0"/>
            </a:br>
            <a:r>
              <a:rPr lang="ja-JP" altLang="en-US" sz="1015" dirty="0"/>
              <a:t>　→ホットスタンバイ構成</a:t>
            </a:r>
            <a:endParaRPr lang="ja-JP" altLang="ja-JP" sz="1015" dirty="0"/>
          </a:p>
          <a:p>
            <a:pPr>
              <a:lnSpc>
                <a:spcPts val="1292"/>
              </a:lnSpc>
            </a:pPr>
            <a:r>
              <a:rPr lang="ja-JP" altLang="ja-JP" sz="1015" dirty="0"/>
              <a:t>●数分間のサービス停止が許容できるシステムの場合：</a:t>
            </a:r>
            <a:br>
              <a:rPr lang="en-US" altLang="ja-JP" sz="1015" dirty="0"/>
            </a:br>
            <a:r>
              <a:rPr lang="ja-JP" altLang="en-US" sz="1015" dirty="0"/>
              <a:t>　→コールドスタンバイ構成</a:t>
            </a:r>
            <a:endParaRPr lang="ja-JP" altLang="ja-JP" sz="1015" dirty="0"/>
          </a:p>
          <a:p>
            <a:pPr>
              <a:lnSpc>
                <a:spcPts val="1292"/>
              </a:lnSpc>
            </a:pPr>
            <a:r>
              <a:rPr lang="ja-JP" altLang="ja-JP" sz="1015" dirty="0"/>
              <a:t>●夜間・休日などサービスを停止可能な時間帯枠が確保可能（通常はこのケースが多い）な場合：</a:t>
            </a:r>
            <a:endParaRPr lang="ja-JP" altLang="en-US" sz="1015" dirty="0"/>
          </a:p>
          <a:p>
            <a:pPr marL="162662" indent="-162662">
              <a:lnSpc>
                <a:spcPts val="1292"/>
              </a:lnSpc>
            </a:pPr>
            <a:r>
              <a:rPr lang="ja-JP" altLang="en-US" sz="1015" dirty="0"/>
              <a:t>　→チェックポイントと戻し判断のタイミング等を盛り込んだ保守計画を策定し作業を実施</a:t>
            </a:r>
            <a:endParaRPr lang="ja-JP" altLang="ja-JP" sz="1015" dirty="0"/>
          </a:p>
        </p:txBody>
      </p:sp>
    </p:spTree>
    <p:custDataLst>
      <p:tags r:id="rId1"/>
    </p:custDataLst>
    <p:extLst>
      <p:ext uri="{BB962C8B-B14F-4D97-AF65-F5344CB8AC3E}">
        <p14:creationId xmlns:p14="http://schemas.microsoft.com/office/powerpoint/2010/main" val="1696491664"/>
      </p:ext>
    </p:extLst>
  </p:cSld>
  <p:clrMapOvr>
    <a:masterClrMapping/>
  </p:clrMapOvr>
  <p:transition spd="med" advTm="25046"/>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A02BCE6-75AF-268E-E1BA-A6444066C856}"/>
              </a:ext>
            </a:extLst>
          </p:cNvPr>
          <p:cNvPicPr>
            <a:picLocks noChangeAspect="1"/>
          </p:cNvPicPr>
          <p:nvPr/>
        </p:nvPicPr>
        <p:blipFill>
          <a:blip r:embed="rId2"/>
          <a:stretch>
            <a:fillRect/>
          </a:stretch>
        </p:blipFill>
        <p:spPr>
          <a:xfrm>
            <a:off x="0" y="828000"/>
            <a:ext cx="3253945" cy="4320000"/>
          </a:xfrm>
          <a:prstGeom prst="rect">
            <a:avLst/>
          </a:prstGeom>
          <a:ln w="12700">
            <a:solidFill>
              <a:schemeClr val="tx1">
                <a:lumMod val="50000"/>
                <a:lumOff val="50000"/>
                <a:alpha val="50000"/>
              </a:schemeClr>
            </a:solidFill>
          </a:ln>
        </p:spPr>
      </p:pic>
      <p:pic>
        <p:nvPicPr>
          <p:cNvPr id="8" name="図 7">
            <a:extLst>
              <a:ext uri="{FF2B5EF4-FFF2-40B4-BE49-F238E27FC236}">
                <a16:creationId xmlns:a16="http://schemas.microsoft.com/office/drawing/2014/main" id="{0894100F-C507-8231-9FB9-81C964D9CEF3}"/>
              </a:ext>
            </a:extLst>
          </p:cNvPr>
          <p:cNvPicPr>
            <a:picLocks noChangeAspect="1"/>
          </p:cNvPicPr>
          <p:nvPr/>
        </p:nvPicPr>
        <p:blipFill>
          <a:blip r:embed="rId3"/>
          <a:stretch>
            <a:fillRect/>
          </a:stretch>
        </p:blipFill>
        <p:spPr>
          <a:xfrm>
            <a:off x="2700000" y="3780000"/>
            <a:ext cx="7200000" cy="2805406"/>
          </a:xfrm>
          <a:prstGeom prst="rect">
            <a:avLst/>
          </a:prstGeom>
          <a:ln w="12700">
            <a:solidFill>
              <a:schemeClr val="accent1">
                <a:alpha val="50000"/>
              </a:schemeClr>
            </a:solidFill>
          </a:ln>
        </p:spPr>
      </p:pic>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a:xfrm>
            <a:off x="360000" y="252000"/>
            <a:ext cx="9540000" cy="576000"/>
          </a:xfrm>
        </p:spPr>
        <p:txBody>
          <a:bodyPr/>
          <a:lstStyle/>
          <a:p>
            <a:r>
              <a:rPr lang="ja-JP" altLang="en-US" dirty="0"/>
              <a:t>通話やインターネットが長時間利用不可の大規模通信障害</a:t>
            </a:r>
            <a:endParaRPr kumimoji="1" lang="ja-JP" altLang="en-US" dirty="0"/>
          </a:p>
        </p:txBody>
      </p:sp>
      <p:sp>
        <p:nvSpPr>
          <p:cNvPr id="3" name="フローチャート : 代替処理 6">
            <a:extLst>
              <a:ext uri="{FF2B5EF4-FFF2-40B4-BE49-F238E27FC236}">
                <a16:creationId xmlns:a16="http://schemas.microsoft.com/office/drawing/2014/main" id="{BB80B03D-A40B-9872-C633-1B36E5109E55}"/>
              </a:ext>
            </a:extLst>
          </p:cNvPr>
          <p:cNvSpPr/>
          <p:nvPr/>
        </p:nvSpPr>
        <p:spPr bwMode="auto">
          <a:xfrm>
            <a:off x="0" y="0"/>
            <a:ext cx="360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最近のトラブル事例（</a:t>
            </a:r>
            <a:r>
              <a:rPr lang="ja-JP" altLang="en-US" sz="1600" dirty="0">
                <a:solidFill>
                  <a:srgbClr val="0000FF"/>
                </a:solidFill>
                <a:latin typeface="HGP創英角ﾎﾟｯﾌﾟ体" pitchFamily="50" charset="-128"/>
                <a:ea typeface="HGP創英角ﾎﾟｯﾌﾟ体" pitchFamily="50" charset="-128"/>
              </a:rPr>
              <a:t>４</a:t>
            </a: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a:t>
            </a:r>
          </a:p>
        </p:txBody>
      </p:sp>
      <p:sp>
        <p:nvSpPr>
          <p:cNvPr id="13" name="テキスト ボックス 12">
            <a:hlinkClick r:id="rId4"/>
            <a:extLst>
              <a:ext uri="{FF2B5EF4-FFF2-40B4-BE49-F238E27FC236}">
                <a16:creationId xmlns:a16="http://schemas.microsoft.com/office/drawing/2014/main" id="{2172141C-695C-B02C-8351-A92668DE018D}"/>
              </a:ext>
            </a:extLst>
          </p:cNvPr>
          <p:cNvSpPr txBox="1"/>
          <p:nvPr/>
        </p:nvSpPr>
        <p:spPr>
          <a:xfrm>
            <a:off x="0" y="900000"/>
            <a:ext cx="5220000" cy="338554"/>
          </a:xfrm>
          <a:prstGeom prst="rect">
            <a:avLst/>
          </a:prstGeom>
          <a:noFill/>
        </p:spPr>
        <p:txBody>
          <a:bodyPr wrap="square">
            <a:spAutoFit/>
          </a:bodyPr>
          <a:lstStyle/>
          <a:p>
            <a:r>
              <a:rPr lang="en-US" altLang="ja-JP" sz="1600" i="1" dirty="0">
                <a:solidFill>
                  <a:srgbClr val="3333FF"/>
                </a:solidFill>
                <a:latin typeface="Arial" panose="020B0604020202020204" pitchFamily="34" charset="0"/>
                <a:cs typeface="Arial" panose="020B0604020202020204" pitchFamily="34" charset="0"/>
              </a:rPr>
              <a:t>https://www.soumu.go.jp/main_content/000839847.pdf</a:t>
            </a:r>
            <a:endParaRPr lang="ja-JP" altLang="en-US" sz="1600" i="1" dirty="0">
              <a:solidFill>
                <a:srgbClr val="3333FF"/>
              </a:solidFill>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a16="http://schemas.microsoft.com/office/drawing/2014/main" id="{EFDA60FB-37C3-6475-D87D-FDFFF0938A64}"/>
              </a:ext>
            </a:extLst>
          </p:cNvPr>
          <p:cNvSpPr txBox="1"/>
          <p:nvPr/>
        </p:nvSpPr>
        <p:spPr>
          <a:xfrm>
            <a:off x="3600000" y="1120675"/>
            <a:ext cx="6300000" cy="2592000"/>
          </a:xfrm>
          <a:prstGeom prst="rect">
            <a:avLst/>
          </a:prstGeom>
          <a:noFill/>
        </p:spPr>
        <p:txBody>
          <a:bodyPr wrap="square">
            <a:spAutoFit/>
          </a:bodyPr>
          <a:lstStyle/>
          <a:p>
            <a:r>
              <a:rPr lang="en-US" altLang="ja-JP" u="sng" dirty="0">
                <a:latin typeface="+mn-ea"/>
              </a:rPr>
              <a:t>2.1 </a:t>
            </a:r>
            <a:r>
              <a:rPr lang="ja-JP" altLang="en-US" u="sng" dirty="0">
                <a:latin typeface="+mn-ea"/>
              </a:rPr>
              <a:t>発生状況</a:t>
            </a:r>
          </a:p>
          <a:p>
            <a:pPr marL="360000" indent="-360000"/>
            <a:r>
              <a:rPr lang="ja-JP" altLang="en-US" dirty="0">
                <a:latin typeface="+mn-ea"/>
              </a:rPr>
              <a:t>（１） 全国中継網コアルータの一部トラヒックで通信断発生</a:t>
            </a:r>
            <a:endParaRPr lang="en-US" altLang="ja-JP" dirty="0">
              <a:latin typeface="+mn-ea"/>
            </a:endParaRPr>
          </a:p>
          <a:p>
            <a:pPr marL="360000" indent="-360000"/>
            <a:r>
              <a:rPr lang="ja-JP" altLang="en-US" dirty="0">
                <a:latin typeface="+mn-ea"/>
              </a:rPr>
              <a:t>（２） </a:t>
            </a:r>
            <a:r>
              <a:rPr lang="en-US" altLang="ja-JP" dirty="0">
                <a:latin typeface="+mn-ea"/>
              </a:rPr>
              <a:t>VoLTE</a:t>
            </a:r>
            <a:r>
              <a:rPr lang="ja-JP" altLang="en-US" dirty="0">
                <a:latin typeface="+mn-ea"/>
              </a:rPr>
              <a:t>交換機の</a:t>
            </a:r>
            <a:r>
              <a:rPr lang="ja-JP" altLang="en-US" u="sng" dirty="0">
                <a:solidFill>
                  <a:srgbClr val="FF0000"/>
                </a:solidFill>
                <a:latin typeface="+mn-ea"/>
              </a:rPr>
              <a:t>輻輳</a:t>
            </a:r>
            <a:endParaRPr lang="en-US" altLang="ja-JP" u="sng" dirty="0">
              <a:solidFill>
                <a:srgbClr val="FF0000"/>
              </a:solidFill>
              <a:latin typeface="+mn-ea"/>
            </a:endParaRPr>
          </a:p>
          <a:p>
            <a:pPr marL="360000" indent="-360000"/>
            <a:r>
              <a:rPr lang="ja-JP" altLang="en-US" dirty="0">
                <a:latin typeface="+mn-ea"/>
              </a:rPr>
              <a:t>（３） 加入者データベースの</a:t>
            </a:r>
            <a:r>
              <a:rPr lang="ja-JP" altLang="en-US" u="sng" dirty="0">
                <a:solidFill>
                  <a:srgbClr val="FF0000"/>
                </a:solidFill>
                <a:latin typeface="+mn-ea"/>
              </a:rPr>
              <a:t>輻輳</a:t>
            </a:r>
            <a:endParaRPr lang="en-US" altLang="ja-JP" u="sng" dirty="0">
              <a:solidFill>
                <a:srgbClr val="FF0000"/>
              </a:solidFill>
              <a:latin typeface="+mn-ea"/>
            </a:endParaRPr>
          </a:p>
          <a:p>
            <a:pPr marL="360000" indent="-360000"/>
            <a:r>
              <a:rPr lang="ja-JP" altLang="en-US" dirty="0">
                <a:latin typeface="+mn-ea"/>
              </a:rPr>
              <a:t>（４） 一部</a:t>
            </a:r>
            <a:r>
              <a:rPr lang="en-US" altLang="ja-JP" dirty="0">
                <a:latin typeface="+mn-ea"/>
              </a:rPr>
              <a:t>VoLTE</a:t>
            </a:r>
            <a:r>
              <a:rPr lang="ja-JP" altLang="en-US" dirty="0">
                <a:latin typeface="+mn-ea"/>
              </a:rPr>
              <a:t>交換機の異常状態による加入者データベース</a:t>
            </a:r>
            <a:r>
              <a:rPr lang="ja-JP" altLang="en-US" u="sng" dirty="0">
                <a:solidFill>
                  <a:srgbClr val="FF0000"/>
                </a:solidFill>
                <a:latin typeface="+mn-ea"/>
              </a:rPr>
              <a:t>輻輳の長期化</a:t>
            </a:r>
            <a:endParaRPr lang="en-US" altLang="ja-JP" u="sng" dirty="0">
              <a:solidFill>
                <a:srgbClr val="FF0000"/>
              </a:solidFill>
              <a:latin typeface="+mn-ea"/>
            </a:endParaRPr>
          </a:p>
          <a:p>
            <a:pPr marL="360000" indent="-360000"/>
            <a:r>
              <a:rPr lang="ja-JP" altLang="en-US" dirty="0">
                <a:latin typeface="+mn-ea"/>
              </a:rPr>
              <a:t>（５） セッション情報のデータ不一致</a:t>
            </a:r>
            <a:endParaRPr lang="en-US" altLang="ja-JP" dirty="0">
              <a:latin typeface="+mn-ea"/>
            </a:endParaRPr>
          </a:p>
          <a:p>
            <a:pPr marL="360000" indent="-360000"/>
            <a:r>
              <a:rPr lang="ja-JP" altLang="en-US" dirty="0">
                <a:latin typeface="+mn-ea"/>
              </a:rPr>
              <a:t>（６） 事故対応措置（大きく</a:t>
            </a:r>
            <a:r>
              <a:rPr lang="en-US" altLang="ja-JP" dirty="0">
                <a:latin typeface="+mn-ea"/>
              </a:rPr>
              <a:t>5</a:t>
            </a:r>
            <a:r>
              <a:rPr lang="ja-JP" altLang="en-US" dirty="0">
                <a:latin typeface="+mn-ea"/>
              </a:rPr>
              <a:t>つ）</a:t>
            </a:r>
          </a:p>
          <a:p>
            <a:pPr marL="360000" indent="-360000"/>
            <a:r>
              <a:rPr lang="ja-JP" altLang="en-US" dirty="0">
                <a:latin typeface="+mn-ea"/>
              </a:rPr>
              <a:t>（７） 利用者への情報発信</a:t>
            </a:r>
          </a:p>
        </p:txBody>
      </p:sp>
    </p:spTree>
    <p:extLst>
      <p:ext uri="{BB962C8B-B14F-4D97-AF65-F5344CB8AC3E}">
        <p14:creationId xmlns:p14="http://schemas.microsoft.com/office/powerpoint/2010/main" val="310094624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a:xfrm>
            <a:off x="360000" y="252000"/>
            <a:ext cx="9540000" cy="576000"/>
          </a:xfrm>
        </p:spPr>
        <p:txBody>
          <a:bodyPr/>
          <a:lstStyle/>
          <a:p>
            <a:r>
              <a:rPr lang="ja-JP" altLang="en-US" dirty="0"/>
              <a:t>通話やインターネットが長時間利用不可の大規模通信障害</a:t>
            </a:r>
            <a:endParaRPr kumimoji="1" lang="ja-JP" altLang="en-US" dirty="0"/>
          </a:p>
        </p:txBody>
      </p:sp>
      <p:sp>
        <p:nvSpPr>
          <p:cNvPr id="3" name="フローチャート : 代替処理 6">
            <a:extLst>
              <a:ext uri="{FF2B5EF4-FFF2-40B4-BE49-F238E27FC236}">
                <a16:creationId xmlns:a16="http://schemas.microsoft.com/office/drawing/2014/main" id="{BB80B03D-A40B-9872-C633-1B36E5109E55}"/>
              </a:ext>
            </a:extLst>
          </p:cNvPr>
          <p:cNvSpPr/>
          <p:nvPr/>
        </p:nvSpPr>
        <p:spPr bwMode="auto">
          <a:xfrm>
            <a:off x="0" y="0"/>
            <a:ext cx="360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最近のトラブル事例（４）</a:t>
            </a:r>
          </a:p>
        </p:txBody>
      </p:sp>
      <p:sp>
        <p:nvSpPr>
          <p:cNvPr id="5" name="テキスト ボックス 4">
            <a:extLst>
              <a:ext uri="{FF2B5EF4-FFF2-40B4-BE49-F238E27FC236}">
                <a16:creationId xmlns:a16="http://schemas.microsoft.com/office/drawing/2014/main" id="{3C51B9B5-BF1E-086E-A80F-6442AE34627C}"/>
              </a:ext>
            </a:extLst>
          </p:cNvPr>
          <p:cNvSpPr txBox="1"/>
          <p:nvPr/>
        </p:nvSpPr>
        <p:spPr>
          <a:xfrm>
            <a:off x="0" y="1044000"/>
            <a:ext cx="4860000" cy="5909310"/>
          </a:xfrm>
          <a:prstGeom prst="rect">
            <a:avLst/>
          </a:prstGeom>
          <a:noFill/>
        </p:spPr>
        <p:txBody>
          <a:bodyPr wrap="square">
            <a:spAutoFit/>
          </a:bodyPr>
          <a:lstStyle/>
          <a:p>
            <a:pPr marL="180000" indent="-180000"/>
            <a:r>
              <a:rPr lang="en-US" altLang="ja-JP" u="sng" dirty="0">
                <a:latin typeface="+mn-ea"/>
              </a:rPr>
              <a:t>2.2 </a:t>
            </a:r>
            <a:r>
              <a:rPr lang="ja-JP" altLang="en-US" u="sng" dirty="0">
                <a:latin typeface="+mn-ea"/>
              </a:rPr>
              <a:t>発生原因</a:t>
            </a:r>
          </a:p>
          <a:p>
            <a:pPr marL="180000" indent="-180000"/>
            <a:r>
              <a:rPr lang="ja-JP" altLang="en-US" b="1" dirty="0">
                <a:solidFill>
                  <a:schemeClr val="bg1">
                    <a:lumMod val="50000"/>
                  </a:schemeClr>
                </a:solidFill>
                <a:latin typeface="+mn-ea"/>
              </a:rPr>
              <a:t>（１） メンテナンス作業時の原因</a:t>
            </a:r>
            <a:r>
              <a:rPr lang="ja-JP" altLang="en-US" dirty="0">
                <a:solidFill>
                  <a:schemeClr val="bg1">
                    <a:lumMod val="50000"/>
                  </a:schemeClr>
                </a:solidFill>
                <a:latin typeface="+mn-ea"/>
              </a:rPr>
              <a:t>（直接原因）</a:t>
            </a:r>
          </a:p>
          <a:p>
            <a:pPr marL="180000" indent="-180000"/>
            <a:r>
              <a:rPr lang="ja-JP" altLang="en-US" dirty="0">
                <a:latin typeface="+mn-ea"/>
              </a:rPr>
              <a:t>①作業管理者による</a:t>
            </a:r>
            <a:r>
              <a:rPr lang="ja-JP" altLang="en-US" u="sng" dirty="0">
                <a:solidFill>
                  <a:srgbClr val="FF0000"/>
                </a:solidFill>
                <a:latin typeface="+mn-ea"/>
              </a:rPr>
              <a:t>手順書の指示誤り</a:t>
            </a:r>
            <a:endParaRPr lang="en-US" altLang="ja-JP" u="sng" dirty="0">
              <a:solidFill>
                <a:srgbClr val="FF0000"/>
              </a:solidFill>
              <a:latin typeface="+mn-ea"/>
            </a:endParaRPr>
          </a:p>
          <a:p>
            <a:pPr marL="180000" indent="-180000"/>
            <a:r>
              <a:rPr lang="ja-JP" altLang="en-US" dirty="0">
                <a:latin typeface="+mn-ea"/>
              </a:rPr>
              <a:t>②作業承認者における手順書内容の確認不足</a:t>
            </a:r>
          </a:p>
          <a:p>
            <a:pPr marL="180000" indent="-180000"/>
            <a:r>
              <a:rPr lang="ja-JP" altLang="en-US" dirty="0">
                <a:latin typeface="+mn-ea"/>
              </a:rPr>
              <a:t>③作業実施者によるサービス正常性の確認不足</a:t>
            </a:r>
            <a:endParaRPr lang="en-US" altLang="ja-JP" dirty="0">
              <a:latin typeface="+mn-ea"/>
            </a:endParaRPr>
          </a:p>
          <a:p>
            <a:pPr marL="180000" indent="-180000"/>
            <a:r>
              <a:rPr lang="ja-JP" altLang="en-US" dirty="0">
                <a:latin typeface="+mn-ea"/>
              </a:rPr>
              <a:t>④切戻し時間の考慮不足</a:t>
            </a:r>
            <a:endParaRPr lang="en-US" altLang="ja-JP" dirty="0">
              <a:latin typeface="+mn-ea"/>
            </a:endParaRPr>
          </a:p>
          <a:p>
            <a:pPr marL="180000" indent="-180000"/>
            <a:r>
              <a:rPr lang="ja-JP" altLang="en-US" dirty="0">
                <a:latin typeface="+mn-ea"/>
              </a:rPr>
              <a:t>⑤</a:t>
            </a:r>
            <a:r>
              <a:rPr lang="ja-JP" altLang="en-US" u="sng" dirty="0">
                <a:solidFill>
                  <a:srgbClr val="FF0000"/>
                </a:solidFill>
                <a:latin typeface="+mn-ea"/>
              </a:rPr>
              <a:t>作業承認プロセス</a:t>
            </a:r>
            <a:r>
              <a:rPr lang="ja-JP" altLang="en-US" dirty="0">
                <a:latin typeface="+mn-ea"/>
              </a:rPr>
              <a:t>における問題</a:t>
            </a:r>
          </a:p>
          <a:p>
            <a:pPr marL="180000" indent="-180000"/>
            <a:r>
              <a:rPr lang="ja-JP" altLang="en-US" b="1" dirty="0">
                <a:solidFill>
                  <a:schemeClr val="bg1">
                    <a:lumMod val="50000"/>
                  </a:schemeClr>
                </a:solidFill>
                <a:latin typeface="+mn-ea"/>
              </a:rPr>
              <a:t>（２） 大規模化した原因</a:t>
            </a:r>
          </a:p>
          <a:p>
            <a:pPr marL="180000" indent="-180000"/>
            <a:r>
              <a:rPr lang="ja-JP" altLang="en-US" dirty="0">
                <a:latin typeface="+mn-ea"/>
              </a:rPr>
              <a:t>①</a:t>
            </a:r>
            <a:r>
              <a:rPr lang="ja-JP" altLang="en-US" u="sng" dirty="0">
                <a:solidFill>
                  <a:srgbClr val="FF0000"/>
                </a:solidFill>
                <a:latin typeface="+mn-ea"/>
              </a:rPr>
              <a:t>輻輳制御</a:t>
            </a:r>
            <a:r>
              <a:rPr lang="ja-JP" altLang="en-US" dirty="0">
                <a:latin typeface="+mn-ea"/>
              </a:rPr>
              <a:t>の設計ミス</a:t>
            </a:r>
            <a:endParaRPr lang="en-US" altLang="ja-JP" dirty="0">
              <a:latin typeface="+mn-ea"/>
            </a:endParaRPr>
          </a:p>
          <a:p>
            <a:pPr marL="180000" indent="-180000"/>
            <a:r>
              <a:rPr lang="ja-JP" altLang="en-US" dirty="0">
                <a:latin typeface="+mn-ea"/>
              </a:rPr>
              <a:t>②</a:t>
            </a:r>
            <a:r>
              <a:rPr lang="ja-JP" altLang="en-US" u="sng" dirty="0">
                <a:solidFill>
                  <a:srgbClr val="FF0000"/>
                </a:solidFill>
                <a:latin typeface="+mn-ea"/>
              </a:rPr>
              <a:t>装置の動作に関する想定</a:t>
            </a:r>
            <a:r>
              <a:rPr lang="ja-JP" altLang="en-US" dirty="0">
                <a:latin typeface="+mn-ea"/>
              </a:rPr>
              <a:t>不足</a:t>
            </a:r>
            <a:endParaRPr lang="en-US" altLang="ja-JP" dirty="0">
              <a:latin typeface="+mn-ea"/>
            </a:endParaRPr>
          </a:p>
          <a:p>
            <a:pPr marL="180000" indent="-180000"/>
            <a:r>
              <a:rPr lang="ja-JP" altLang="en-US" dirty="0">
                <a:latin typeface="+mn-ea"/>
              </a:rPr>
              <a:t>③影響が全国へ波及する</a:t>
            </a:r>
            <a:r>
              <a:rPr lang="ja-JP" altLang="en-US" u="sng" dirty="0">
                <a:solidFill>
                  <a:srgbClr val="FF0000"/>
                </a:solidFill>
                <a:latin typeface="+mn-ea"/>
              </a:rPr>
              <a:t>リスクの評価</a:t>
            </a:r>
            <a:r>
              <a:rPr lang="ja-JP" altLang="en-US" dirty="0">
                <a:latin typeface="+mn-ea"/>
              </a:rPr>
              <a:t>不足</a:t>
            </a:r>
            <a:endParaRPr lang="en-US" altLang="ja-JP" dirty="0">
              <a:latin typeface="+mn-ea"/>
            </a:endParaRPr>
          </a:p>
          <a:p>
            <a:pPr marL="180000" indent="-180000"/>
            <a:r>
              <a:rPr lang="ja-JP" altLang="en-US" b="1" dirty="0">
                <a:solidFill>
                  <a:schemeClr val="bg1">
                    <a:lumMod val="50000"/>
                  </a:schemeClr>
                </a:solidFill>
                <a:latin typeface="+mn-ea"/>
              </a:rPr>
              <a:t>（３） 長期化した原因</a:t>
            </a:r>
          </a:p>
          <a:p>
            <a:pPr marL="180000" indent="-180000"/>
            <a:r>
              <a:rPr lang="ja-JP" altLang="en-US" dirty="0">
                <a:latin typeface="+mn-ea"/>
              </a:rPr>
              <a:t>①複雑な輻輳状態における</a:t>
            </a:r>
            <a:r>
              <a:rPr lang="ja-JP" altLang="en-US" u="sng" dirty="0">
                <a:solidFill>
                  <a:srgbClr val="FF0000"/>
                </a:solidFill>
                <a:latin typeface="+mn-ea"/>
              </a:rPr>
              <a:t>復旧手順</a:t>
            </a:r>
            <a:r>
              <a:rPr lang="ja-JP" altLang="en-US" dirty="0">
                <a:latin typeface="+mn-ea"/>
              </a:rPr>
              <a:t>の考慮漏れ</a:t>
            </a:r>
            <a:endParaRPr lang="en-US" altLang="ja-JP" dirty="0">
              <a:latin typeface="+mn-ea"/>
            </a:endParaRPr>
          </a:p>
          <a:p>
            <a:pPr marL="180000" indent="-180000"/>
            <a:r>
              <a:rPr lang="ja-JP" altLang="en-US" dirty="0">
                <a:latin typeface="+mn-ea"/>
              </a:rPr>
              <a:t>②</a:t>
            </a:r>
            <a:r>
              <a:rPr lang="en-US" altLang="ja-JP" dirty="0">
                <a:latin typeface="+mn-ea"/>
              </a:rPr>
              <a:t>VoLTE</a:t>
            </a:r>
            <a:r>
              <a:rPr lang="ja-JP" altLang="en-US" dirty="0">
                <a:latin typeface="+mn-ea"/>
              </a:rPr>
              <a:t>交換機の動作検証及び動作確認不足</a:t>
            </a:r>
          </a:p>
          <a:p>
            <a:pPr marL="180000" indent="-180000"/>
            <a:r>
              <a:rPr lang="ja-JP" altLang="en-US" dirty="0">
                <a:latin typeface="+mn-ea"/>
              </a:rPr>
              <a:t>③</a:t>
            </a:r>
            <a:r>
              <a:rPr lang="ja-JP" altLang="en-US" u="sng" dirty="0">
                <a:solidFill>
                  <a:srgbClr val="FF0000"/>
                </a:solidFill>
                <a:latin typeface="+mn-ea"/>
              </a:rPr>
              <a:t>事故対応訓練</a:t>
            </a:r>
            <a:r>
              <a:rPr lang="ja-JP" altLang="en-US" dirty="0">
                <a:latin typeface="+mn-ea"/>
              </a:rPr>
              <a:t>の不足</a:t>
            </a:r>
          </a:p>
          <a:p>
            <a:pPr marL="180000" indent="-180000"/>
            <a:r>
              <a:rPr lang="ja-JP" altLang="en-US" b="1" dirty="0">
                <a:solidFill>
                  <a:schemeClr val="bg1">
                    <a:lumMod val="50000"/>
                  </a:schemeClr>
                </a:solidFill>
                <a:latin typeface="+mn-ea"/>
              </a:rPr>
              <a:t>（４） 利用者への情報発信が不十分だった原因</a:t>
            </a:r>
          </a:p>
          <a:p>
            <a:pPr marL="180000" indent="-180000"/>
            <a:r>
              <a:rPr lang="ja-JP" altLang="en-US" dirty="0">
                <a:latin typeface="+mn-ea"/>
              </a:rPr>
              <a:t>①利用者が必要とする情報を収集・整理する障害時の社内体制</a:t>
            </a:r>
            <a:endParaRPr lang="en-US" altLang="ja-JP" dirty="0">
              <a:latin typeface="+mn-ea"/>
            </a:endParaRPr>
          </a:p>
          <a:p>
            <a:pPr marL="180000" indent="-180000"/>
            <a:r>
              <a:rPr lang="ja-JP" altLang="en-US" dirty="0">
                <a:latin typeface="+mn-ea"/>
              </a:rPr>
              <a:t>②分かりづらい表現・用語による情報発信</a:t>
            </a:r>
            <a:endParaRPr lang="en-US" altLang="ja-JP" dirty="0">
              <a:latin typeface="+mn-ea"/>
            </a:endParaRPr>
          </a:p>
          <a:p>
            <a:pPr marL="180000" indent="-180000"/>
            <a:endParaRPr lang="ja-JP" altLang="en-US" dirty="0">
              <a:latin typeface="+mn-ea"/>
            </a:endParaRPr>
          </a:p>
        </p:txBody>
      </p:sp>
      <p:sp>
        <p:nvSpPr>
          <p:cNvPr id="7" name="テキスト ボックス 6">
            <a:extLst>
              <a:ext uri="{FF2B5EF4-FFF2-40B4-BE49-F238E27FC236}">
                <a16:creationId xmlns:a16="http://schemas.microsoft.com/office/drawing/2014/main" id="{487EE3A4-92BD-FA7C-3FA7-F1C823DB8099}"/>
              </a:ext>
            </a:extLst>
          </p:cNvPr>
          <p:cNvSpPr txBox="1"/>
          <p:nvPr/>
        </p:nvSpPr>
        <p:spPr>
          <a:xfrm>
            <a:off x="4680000" y="756000"/>
            <a:ext cx="5256000" cy="5868000"/>
          </a:xfrm>
          <a:prstGeom prst="rect">
            <a:avLst/>
          </a:prstGeom>
          <a:noFill/>
        </p:spPr>
        <p:txBody>
          <a:bodyPr wrap="square">
            <a:spAutoFit/>
          </a:bodyPr>
          <a:lstStyle/>
          <a:p>
            <a:pPr marL="360000" indent="-360000"/>
            <a:r>
              <a:rPr lang="en-US" altLang="ja-JP" u="sng" dirty="0">
                <a:latin typeface="+mn-ea"/>
              </a:rPr>
              <a:t>3</a:t>
            </a:r>
            <a:r>
              <a:rPr lang="ja-JP" altLang="en-US" u="sng" dirty="0">
                <a:latin typeface="+mn-ea"/>
              </a:rPr>
              <a:t>．再発防止策</a:t>
            </a:r>
          </a:p>
          <a:p>
            <a:pPr marL="360000" indent="-360000"/>
            <a:r>
              <a:rPr lang="en-US" altLang="ja-JP" b="1" u="sng" dirty="0">
                <a:solidFill>
                  <a:schemeClr val="bg1">
                    <a:lumMod val="50000"/>
                  </a:schemeClr>
                </a:solidFill>
                <a:latin typeface="+mn-ea"/>
              </a:rPr>
              <a:t>3.1 </a:t>
            </a:r>
            <a:r>
              <a:rPr lang="ja-JP" altLang="en-US" u="sng" dirty="0">
                <a:solidFill>
                  <a:schemeClr val="bg1">
                    <a:lumMod val="50000"/>
                  </a:schemeClr>
                </a:solidFill>
                <a:latin typeface="+mn-ea"/>
              </a:rPr>
              <a:t>（当事者から）</a:t>
            </a:r>
            <a:r>
              <a:rPr lang="ja-JP" altLang="en-US" b="1" u="sng" dirty="0">
                <a:solidFill>
                  <a:schemeClr val="bg1">
                    <a:lumMod val="50000"/>
                  </a:schemeClr>
                </a:solidFill>
                <a:latin typeface="+mn-ea"/>
              </a:rPr>
              <a:t>報告のあった主な再発防止策</a:t>
            </a:r>
          </a:p>
          <a:p>
            <a:pPr marL="360000" indent="-360000"/>
            <a:r>
              <a:rPr lang="ja-JP" altLang="en-US" dirty="0">
                <a:latin typeface="+mn-ea"/>
              </a:rPr>
              <a:t>（１） 手順書管理のシステム化と社内ルールの見直し</a:t>
            </a:r>
            <a:endParaRPr lang="en-US" altLang="ja-JP" dirty="0">
              <a:latin typeface="+mn-ea"/>
            </a:endParaRPr>
          </a:p>
          <a:p>
            <a:pPr marL="360000" indent="-360000"/>
            <a:r>
              <a:rPr lang="ja-JP" altLang="en-US" dirty="0">
                <a:latin typeface="+mn-ea"/>
              </a:rPr>
              <a:t>（２） 切り戻し設定時間の基準見直し</a:t>
            </a:r>
            <a:endParaRPr lang="en-US" altLang="ja-JP" dirty="0">
              <a:latin typeface="+mn-ea"/>
            </a:endParaRPr>
          </a:p>
          <a:p>
            <a:pPr marL="360000" indent="-360000"/>
            <a:r>
              <a:rPr lang="ja-JP" altLang="en-US" dirty="0">
                <a:latin typeface="+mn-ea"/>
              </a:rPr>
              <a:t>（３） 輻輳制御の設計見直し</a:t>
            </a:r>
            <a:endParaRPr lang="en-US" altLang="ja-JP" dirty="0">
              <a:latin typeface="+mn-ea"/>
            </a:endParaRPr>
          </a:p>
          <a:p>
            <a:pPr marL="360000" indent="-360000"/>
            <a:r>
              <a:rPr lang="ja-JP" altLang="en-US" dirty="0">
                <a:latin typeface="+mn-ea"/>
              </a:rPr>
              <a:t>（４） 異常設備の検知ツールの開発・導入</a:t>
            </a:r>
            <a:endParaRPr lang="en-US" altLang="ja-JP" dirty="0">
              <a:latin typeface="+mn-ea"/>
            </a:endParaRPr>
          </a:p>
          <a:p>
            <a:pPr marL="360000" indent="-360000"/>
            <a:r>
              <a:rPr lang="ja-JP" altLang="en-US" dirty="0">
                <a:latin typeface="+mn-ea"/>
              </a:rPr>
              <a:t>（５） 復旧対処の自動化</a:t>
            </a:r>
            <a:endParaRPr lang="en-US" altLang="ja-JP" dirty="0">
              <a:latin typeface="+mn-ea"/>
            </a:endParaRPr>
          </a:p>
          <a:p>
            <a:pPr marL="360000" indent="-360000"/>
            <a:r>
              <a:rPr lang="ja-JP" altLang="en-US" dirty="0">
                <a:latin typeface="+mn-ea"/>
              </a:rPr>
              <a:t>（６） 輻輳発生時の復旧手順の見直し</a:t>
            </a:r>
            <a:endParaRPr lang="en-US" altLang="ja-JP" dirty="0">
              <a:latin typeface="+mn-ea"/>
            </a:endParaRPr>
          </a:p>
          <a:p>
            <a:pPr marL="360000" indent="-360000"/>
            <a:r>
              <a:rPr lang="ja-JP" altLang="en-US" dirty="0">
                <a:latin typeface="+mn-ea"/>
              </a:rPr>
              <a:t>（７） 利用者目線での分かり易い情報の定期的発信</a:t>
            </a:r>
            <a:endParaRPr lang="en-US" altLang="ja-JP" dirty="0">
              <a:latin typeface="+mn-ea"/>
            </a:endParaRPr>
          </a:p>
          <a:p>
            <a:pPr marL="360000" indent="-360000"/>
            <a:r>
              <a:rPr lang="ja-JP" altLang="en-US" dirty="0">
                <a:latin typeface="+mn-ea"/>
              </a:rPr>
              <a:t>（８） 大規模障害時における広報部門を中心とした対外情報発信班の新設</a:t>
            </a:r>
            <a:endParaRPr lang="en-US" altLang="ja-JP" dirty="0">
              <a:latin typeface="+mn-ea"/>
            </a:endParaRPr>
          </a:p>
          <a:p>
            <a:pPr marL="360000" indent="-360000"/>
            <a:r>
              <a:rPr lang="en-US" altLang="ja-JP" b="1" u="sng" dirty="0">
                <a:solidFill>
                  <a:schemeClr val="bg1">
                    <a:lumMod val="50000"/>
                  </a:schemeClr>
                </a:solidFill>
                <a:latin typeface="+mn-ea"/>
              </a:rPr>
              <a:t>3.2 </a:t>
            </a:r>
            <a:r>
              <a:rPr lang="ja-JP" altLang="en-US" b="1" u="sng" dirty="0">
                <a:solidFill>
                  <a:schemeClr val="bg1">
                    <a:lumMod val="50000"/>
                  </a:schemeClr>
                </a:solidFill>
                <a:latin typeface="+mn-ea"/>
              </a:rPr>
              <a:t>追加的再発防止策（会議からの提言）</a:t>
            </a:r>
          </a:p>
          <a:p>
            <a:pPr marL="360000" indent="-360000"/>
            <a:r>
              <a:rPr lang="ja-JP" altLang="en-US" dirty="0">
                <a:latin typeface="+mn-ea"/>
              </a:rPr>
              <a:t>（１） 人為的ミス防止する品質管理体制の強化</a:t>
            </a:r>
            <a:endParaRPr lang="en-US" altLang="ja-JP" dirty="0">
              <a:latin typeface="+mn-ea"/>
            </a:endParaRPr>
          </a:p>
          <a:p>
            <a:pPr marL="360000" indent="-360000"/>
            <a:r>
              <a:rPr lang="ja-JP" altLang="en-US" dirty="0">
                <a:latin typeface="+mn-ea"/>
              </a:rPr>
              <a:t>（２） </a:t>
            </a:r>
            <a:r>
              <a:rPr lang="en-US" altLang="ja-JP" dirty="0">
                <a:latin typeface="+mn-ea"/>
              </a:rPr>
              <a:t>VoLTE</a:t>
            </a:r>
            <a:r>
              <a:rPr lang="ja-JP" altLang="en-US" dirty="0">
                <a:latin typeface="+mn-ea"/>
              </a:rPr>
              <a:t>交換機及び加入者データベースの動作検証及びリスク評価の徹底</a:t>
            </a:r>
            <a:endParaRPr lang="en-US" altLang="ja-JP" dirty="0">
              <a:latin typeface="+mn-ea"/>
            </a:endParaRPr>
          </a:p>
          <a:p>
            <a:pPr marL="360000" indent="-360000"/>
            <a:r>
              <a:rPr lang="ja-JP" altLang="en-US" dirty="0">
                <a:latin typeface="+mn-ea"/>
              </a:rPr>
              <a:t>（３） 輻輳の自動制御が機能しない事故への対応訓練</a:t>
            </a:r>
            <a:endParaRPr lang="en-US" altLang="ja-JP" dirty="0">
              <a:latin typeface="+mn-ea"/>
            </a:endParaRPr>
          </a:p>
          <a:p>
            <a:pPr marL="360000" indent="-360000"/>
            <a:r>
              <a:rPr lang="ja-JP" altLang="en-US" dirty="0">
                <a:latin typeface="+mn-ea"/>
              </a:rPr>
              <a:t>（４） 端末仕様の改善に向けた取組み</a:t>
            </a:r>
          </a:p>
          <a:p>
            <a:pPr marL="360000" indent="-360000"/>
            <a:r>
              <a:rPr lang="ja-JP" altLang="en-US" dirty="0">
                <a:latin typeface="+mn-ea"/>
              </a:rPr>
              <a:t>（５） 代替手段の確保</a:t>
            </a:r>
            <a:endParaRPr lang="en-US" altLang="ja-JP" dirty="0">
              <a:latin typeface="+mn-ea"/>
            </a:endParaRPr>
          </a:p>
          <a:p>
            <a:pPr marL="360000" indent="-360000"/>
            <a:r>
              <a:rPr lang="ja-JP" altLang="en-US" dirty="0">
                <a:latin typeface="+mn-ea"/>
              </a:rPr>
              <a:t>（６） 他通信事業者と連携した業界全体の情報発信の改善</a:t>
            </a:r>
          </a:p>
        </p:txBody>
      </p:sp>
    </p:spTree>
    <p:extLst>
      <p:ext uri="{BB962C8B-B14F-4D97-AF65-F5344CB8AC3E}">
        <p14:creationId xmlns:p14="http://schemas.microsoft.com/office/powerpoint/2010/main" val="14758498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p:txBody>
          <a:bodyPr/>
          <a:lstStyle/>
          <a:p>
            <a:r>
              <a:rPr kumimoji="1" lang="ja-JP" altLang="en-US" dirty="0"/>
              <a:t>関連のありそうな教訓リスト（４）</a:t>
            </a:r>
          </a:p>
        </p:txBody>
      </p:sp>
      <p:sp>
        <p:nvSpPr>
          <p:cNvPr id="6" name="テキスト ボックス 5">
            <a:extLst>
              <a:ext uri="{FF2B5EF4-FFF2-40B4-BE49-F238E27FC236}">
                <a16:creationId xmlns:a16="http://schemas.microsoft.com/office/drawing/2014/main" id="{51DC1534-9A37-786E-75EC-208C7031D42D}"/>
              </a:ext>
            </a:extLst>
          </p:cNvPr>
          <p:cNvSpPr txBox="1"/>
          <p:nvPr/>
        </p:nvSpPr>
        <p:spPr>
          <a:xfrm>
            <a:off x="360000" y="828000"/>
            <a:ext cx="7200000" cy="461665"/>
          </a:xfrm>
          <a:prstGeom prst="rect">
            <a:avLst/>
          </a:prstGeom>
          <a:noFill/>
        </p:spPr>
        <p:txBody>
          <a:bodyPr wrap="square">
            <a:spAutoFit/>
          </a:bodyPr>
          <a:lstStyle/>
          <a:p>
            <a:r>
              <a:rPr lang="en-US" altLang="ja-JP" sz="1200" u="sng" dirty="0">
                <a:highlight>
                  <a:srgbClr val="FFFF00"/>
                </a:highlight>
              </a:rPr>
              <a:t>G6</a:t>
            </a:r>
            <a:r>
              <a:rPr lang="ja-JP" altLang="en-US" sz="1200" dirty="0"/>
              <a:t> （既出）　</a:t>
            </a:r>
            <a:r>
              <a:rPr lang="ja-JP" altLang="en-US" sz="1200" i="1" dirty="0">
                <a:solidFill>
                  <a:schemeClr val="bg2"/>
                </a:solidFill>
              </a:rPr>
              <a:t>作業ミス、ルール逸脱の問題に関する教訓</a:t>
            </a:r>
            <a:endParaRPr lang="en-US" altLang="ja-JP" sz="1200" i="1" dirty="0">
              <a:solidFill>
                <a:schemeClr val="bg2"/>
              </a:solidFill>
            </a:endParaRPr>
          </a:p>
          <a:p>
            <a:r>
              <a:rPr lang="ja-JP" altLang="en-US" sz="1200" dirty="0"/>
              <a:t>作業ミスとルール逸脱は、個人の問題でなく、組織の問題！</a:t>
            </a:r>
          </a:p>
        </p:txBody>
      </p:sp>
      <p:sp>
        <p:nvSpPr>
          <p:cNvPr id="8" name="テキスト ボックス 7">
            <a:extLst>
              <a:ext uri="{FF2B5EF4-FFF2-40B4-BE49-F238E27FC236}">
                <a16:creationId xmlns:a16="http://schemas.microsoft.com/office/drawing/2014/main" id="{F1088415-74A7-7ACE-9055-68A3EE55CF86}"/>
              </a:ext>
            </a:extLst>
          </p:cNvPr>
          <p:cNvSpPr txBox="1"/>
          <p:nvPr/>
        </p:nvSpPr>
        <p:spPr>
          <a:xfrm>
            <a:off x="360000" y="1260000"/>
            <a:ext cx="9000000" cy="461665"/>
          </a:xfrm>
          <a:prstGeom prst="rect">
            <a:avLst/>
          </a:prstGeom>
          <a:noFill/>
        </p:spPr>
        <p:txBody>
          <a:bodyPr wrap="square">
            <a:spAutoFit/>
          </a:bodyPr>
          <a:lstStyle/>
          <a:p>
            <a:r>
              <a:rPr lang="en-US" altLang="ja-JP" sz="1200" u="sng" dirty="0">
                <a:highlight>
                  <a:srgbClr val="FFFF00"/>
                </a:highlight>
              </a:rPr>
              <a:t>G15</a:t>
            </a:r>
            <a:r>
              <a:rPr lang="ja-JP" altLang="en-US" sz="1200" dirty="0"/>
              <a:t> （既出）　</a:t>
            </a:r>
            <a:r>
              <a:rPr lang="ja-JP" altLang="en-US" sz="1200" i="1" dirty="0">
                <a:solidFill>
                  <a:schemeClr val="bg2"/>
                </a:solidFill>
              </a:rPr>
              <a:t>保守作業時のリスク管理に関する教訓</a:t>
            </a:r>
            <a:endParaRPr lang="en-US" altLang="ja-JP" sz="1200" i="1" dirty="0">
              <a:solidFill>
                <a:schemeClr val="bg2"/>
              </a:solidFill>
            </a:endParaRPr>
          </a:p>
          <a:p>
            <a:r>
              <a:rPr lang="ja-JP" altLang="en-US" sz="1200" dirty="0"/>
              <a:t>保守作業は「予期せぬ事態の発生」を想定し、サービス継続を最優先として保守作業前への戻しを常に考慮すること</a:t>
            </a:r>
          </a:p>
        </p:txBody>
      </p:sp>
      <p:sp>
        <p:nvSpPr>
          <p:cNvPr id="10" name="テキスト ボックス 9">
            <a:extLst>
              <a:ext uri="{FF2B5EF4-FFF2-40B4-BE49-F238E27FC236}">
                <a16:creationId xmlns:a16="http://schemas.microsoft.com/office/drawing/2014/main" id="{25E216D9-59EE-8786-1A8E-C9B40A55B385}"/>
              </a:ext>
            </a:extLst>
          </p:cNvPr>
          <p:cNvSpPr txBox="1"/>
          <p:nvPr/>
        </p:nvSpPr>
        <p:spPr>
          <a:xfrm>
            <a:off x="360000" y="2124000"/>
            <a:ext cx="7704856" cy="461665"/>
          </a:xfrm>
          <a:prstGeom prst="rect">
            <a:avLst/>
          </a:prstGeom>
          <a:noFill/>
        </p:spPr>
        <p:txBody>
          <a:bodyPr wrap="square">
            <a:spAutoFit/>
          </a:bodyPr>
          <a:lstStyle/>
          <a:p>
            <a:r>
              <a:rPr lang="en-US" altLang="ja-JP" sz="1200" u="sng" dirty="0">
                <a:highlight>
                  <a:srgbClr val="FFFF00"/>
                </a:highlight>
              </a:rPr>
              <a:t>T31</a:t>
            </a:r>
            <a:r>
              <a:rPr lang="ja-JP" altLang="en-US" sz="1200" dirty="0"/>
              <a:t> （既出）　</a:t>
            </a:r>
            <a:r>
              <a:rPr lang="ja-JP" altLang="en-US" sz="1200" i="1" dirty="0">
                <a:solidFill>
                  <a:schemeClr val="bg2"/>
                </a:solidFill>
              </a:rPr>
              <a:t>障害マニュアルに関する教訓</a:t>
            </a:r>
            <a:endParaRPr lang="en-US" altLang="ja-JP" sz="1200" i="1" dirty="0">
              <a:solidFill>
                <a:schemeClr val="bg2"/>
              </a:solidFill>
            </a:endParaRPr>
          </a:p>
          <a:p>
            <a:r>
              <a:rPr lang="ja-JP" altLang="en-US" sz="1200" dirty="0"/>
              <a:t>復旧手順は、システムとその環境の変化に対応させ常に最新に！</a:t>
            </a:r>
          </a:p>
        </p:txBody>
      </p:sp>
      <p:sp>
        <p:nvSpPr>
          <p:cNvPr id="12" name="テキスト ボックス 11">
            <a:extLst>
              <a:ext uri="{FF2B5EF4-FFF2-40B4-BE49-F238E27FC236}">
                <a16:creationId xmlns:a16="http://schemas.microsoft.com/office/drawing/2014/main" id="{5C21F33F-0E19-5EA0-B3C3-518C9E583B19}"/>
              </a:ext>
            </a:extLst>
          </p:cNvPr>
          <p:cNvSpPr txBox="1"/>
          <p:nvPr/>
        </p:nvSpPr>
        <p:spPr>
          <a:xfrm>
            <a:off x="360000" y="1692000"/>
            <a:ext cx="7920880" cy="461665"/>
          </a:xfrm>
          <a:prstGeom prst="rect">
            <a:avLst/>
          </a:prstGeom>
          <a:noFill/>
        </p:spPr>
        <p:txBody>
          <a:bodyPr wrap="square">
            <a:spAutoFit/>
          </a:bodyPr>
          <a:lstStyle/>
          <a:p>
            <a:r>
              <a:rPr lang="en-US" altLang="ja-JP" sz="1200" u="sng" dirty="0">
                <a:highlight>
                  <a:srgbClr val="FFFF00"/>
                </a:highlight>
              </a:rPr>
              <a:t>T21</a:t>
            </a:r>
            <a:r>
              <a:rPr lang="ja-JP" altLang="en-US" sz="1200" dirty="0"/>
              <a:t> （既出）　</a:t>
            </a:r>
            <a:r>
              <a:rPr lang="ja-JP" altLang="en-US" sz="1200" i="1" dirty="0">
                <a:solidFill>
                  <a:schemeClr val="bg2"/>
                </a:solidFill>
              </a:rPr>
              <a:t>運用保守で起きる作業ミスに関する教訓</a:t>
            </a:r>
            <a:endParaRPr lang="en-US" altLang="ja-JP" sz="1200" i="1" dirty="0">
              <a:solidFill>
                <a:schemeClr val="bg2"/>
              </a:solidFill>
            </a:endParaRPr>
          </a:p>
          <a:p>
            <a:r>
              <a:rPr lang="ja-JP" altLang="en-US" sz="1200" dirty="0"/>
              <a:t>作業ミスを減らすためには、作業指示者と作業者の連携で漏れのない対策を！</a:t>
            </a:r>
          </a:p>
        </p:txBody>
      </p:sp>
      <p:sp>
        <p:nvSpPr>
          <p:cNvPr id="4" name="テキスト ボックス 3">
            <a:extLst>
              <a:ext uri="{FF2B5EF4-FFF2-40B4-BE49-F238E27FC236}">
                <a16:creationId xmlns:a16="http://schemas.microsoft.com/office/drawing/2014/main" id="{3829EEA2-1D6F-20C0-7882-477B295095EE}"/>
              </a:ext>
            </a:extLst>
          </p:cNvPr>
          <p:cNvSpPr txBox="1"/>
          <p:nvPr/>
        </p:nvSpPr>
        <p:spPr>
          <a:xfrm>
            <a:off x="360000" y="2592000"/>
            <a:ext cx="9000000" cy="923330"/>
          </a:xfrm>
          <a:prstGeom prst="rect">
            <a:avLst/>
          </a:prstGeom>
          <a:noFill/>
        </p:spPr>
        <p:txBody>
          <a:bodyPr wrap="square">
            <a:spAutoFit/>
          </a:bodyPr>
          <a:lstStyle/>
          <a:p>
            <a:r>
              <a:rPr lang="en-US" altLang="ja-JP" u="sng" dirty="0">
                <a:highlight>
                  <a:srgbClr val="FFFF00"/>
                </a:highlight>
              </a:rPr>
              <a:t>T10</a:t>
            </a:r>
            <a:r>
              <a:rPr lang="ja-JP" altLang="en-US" dirty="0"/>
              <a:t> </a:t>
            </a:r>
            <a:r>
              <a:rPr lang="en-US" altLang="ja-JP" dirty="0"/>
              <a:t>…</a:t>
            </a:r>
            <a:r>
              <a:rPr lang="en-US" altLang="ja-JP" dirty="0">
                <a:solidFill>
                  <a:srgbClr val="3333FF"/>
                </a:solidFill>
                <a:latin typeface="+mn-ea"/>
              </a:rPr>
              <a:t> </a:t>
            </a:r>
            <a:r>
              <a:rPr lang="ja-JP" altLang="en-US" dirty="0">
                <a:solidFill>
                  <a:srgbClr val="3333FF"/>
                </a:solidFill>
                <a:latin typeface="+mn-ea"/>
              </a:rPr>
              <a:t>（２）③</a:t>
            </a:r>
            <a:endParaRPr lang="en-US" altLang="ja-JP" dirty="0">
              <a:solidFill>
                <a:srgbClr val="3333FF"/>
              </a:solidFill>
              <a:latin typeface="+mn-ea"/>
            </a:endParaRPr>
          </a:p>
          <a:p>
            <a:r>
              <a:rPr lang="ja-JP" altLang="en-US" i="1" dirty="0">
                <a:solidFill>
                  <a:schemeClr val="bg2"/>
                </a:solidFill>
              </a:rPr>
              <a:t>共有ディスクのメッシュ接続に関する教訓</a:t>
            </a:r>
            <a:endParaRPr lang="en-US" altLang="ja-JP" i="1" dirty="0">
              <a:solidFill>
                <a:schemeClr val="bg2"/>
              </a:solidFill>
            </a:endParaRPr>
          </a:p>
          <a:p>
            <a:r>
              <a:rPr lang="ja-JP" altLang="en-US" dirty="0"/>
              <a:t>メッシュ構成の範囲は、可用性の確保と、障害の波及リスクのバランスを勘案して決定する</a:t>
            </a:r>
          </a:p>
        </p:txBody>
      </p:sp>
      <p:sp>
        <p:nvSpPr>
          <p:cNvPr id="7" name="テキスト ボックス 6">
            <a:extLst>
              <a:ext uri="{FF2B5EF4-FFF2-40B4-BE49-F238E27FC236}">
                <a16:creationId xmlns:a16="http://schemas.microsoft.com/office/drawing/2014/main" id="{2F33C040-125A-28A4-9C92-206FB9141443}"/>
              </a:ext>
            </a:extLst>
          </p:cNvPr>
          <p:cNvSpPr txBox="1"/>
          <p:nvPr/>
        </p:nvSpPr>
        <p:spPr>
          <a:xfrm>
            <a:off x="360000" y="3492000"/>
            <a:ext cx="7955176" cy="923330"/>
          </a:xfrm>
          <a:prstGeom prst="rect">
            <a:avLst/>
          </a:prstGeom>
          <a:noFill/>
        </p:spPr>
        <p:txBody>
          <a:bodyPr wrap="square">
            <a:spAutoFit/>
          </a:bodyPr>
          <a:lstStyle/>
          <a:p>
            <a:r>
              <a:rPr lang="en-US" altLang="ja-JP" u="sng" dirty="0">
                <a:highlight>
                  <a:srgbClr val="FFFF00"/>
                </a:highlight>
              </a:rPr>
              <a:t>T23</a:t>
            </a:r>
          </a:p>
          <a:p>
            <a:r>
              <a:rPr lang="ja-JP" altLang="en-US" i="1" dirty="0">
                <a:solidFill>
                  <a:schemeClr val="bg2"/>
                </a:solidFill>
              </a:rPr>
              <a:t>障害監視機能のあり方に関する教訓</a:t>
            </a:r>
            <a:endParaRPr lang="en-US" altLang="ja-JP" i="1" dirty="0">
              <a:solidFill>
                <a:schemeClr val="bg2"/>
              </a:solidFill>
            </a:endParaRPr>
          </a:p>
          <a:p>
            <a:r>
              <a:rPr lang="ja-JP" altLang="en-US" dirty="0"/>
              <a:t>障害監視は、複数の観点から実装し、障害の見逃しを防げ！</a:t>
            </a:r>
          </a:p>
        </p:txBody>
      </p:sp>
      <p:sp>
        <p:nvSpPr>
          <p:cNvPr id="3" name="テキスト ボックス 2">
            <a:extLst>
              <a:ext uri="{FF2B5EF4-FFF2-40B4-BE49-F238E27FC236}">
                <a16:creationId xmlns:a16="http://schemas.microsoft.com/office/drawing/2014/main" id="{ED0396A3-E147-4C77-5536-65F2C2780585}"/>
              </a:ext>
            </a:extLst>
          </p:cNvPr>
          <p:cNvSpPr txBox="1"/>
          <p:nvPr/>
        </p:nvSpPr>
        <p:spPr>
          <a:xfrm>
            <a:off x="360000" y="4428000"/>
            <a:ext cx="7955176" cy="923330"/>
          </a:xfrm>
          <a:prstGeom prst="rect">
            <a:avLst/>
          </a:prstGeom>
          <a:noFill/>
        </p:spPr>
        <p:txBody>
          <a:bodyPr wrap="square">
            <a:spAutoFit/>
          </a:bodyPr>
          <a:lstStyle/>
          <a:p>
            <a:r>
              <a:rPr lang="en-US" altLang="ja-JP" u="sng" dirty="0">
                <a:highlight>
                  <a:srgbClr val="FFFF00"/>
                </a:highlight>
              </a:rPr>
              <a:t>G18</a:t>
            </a:r>
          </a:p>
          <a:p>
            <a:r>
              <a:rPr lang="ja-JP" altLang="en-US" i="1" dirty="0">
                <a:solidFill>
                  <a:schemeClr val="bg2"/>
                </a:solidFill>
              </a:rPr>
              <a:t>障害対策を立案する際に利用部門と取り決めるべき事項に関する教訓</a:t>
            </a:r>
            <a:endParaRPr lang="en-US" altLang="ja-JP" i="1" dirty="0">
              <a:solidFill>
                <a:schemeClr val="bg2"/>
              </a:solidFill>
            </a:endParaRPr>
          </a:p>
          <a:p>
            <a:r>
              <a:rPr lang="ja-JP" altLang="en-US" dirty="0"/>
              <a:t>障害対策とは許容時間内の回復や停止中の業務継続まで具体化すること</a:t>
            </a:r>
          </a:p>
        </p:txBody>
      </p:sp>
      <p:sp>
        <p:nvSpPr>
          <p:cNvPr id="5" name="テキスト ボックス 4">
            <a:extLst>
              <a:ext uri="{FF2B5EF4-FFF2-40B4-BE49-F238E27FC236}">
                <a16:creationId xmlns:a16="http://schemas.microsoft.com/office/drawing/2014/main" id="{1EBF33CD-A44E-F632-1CAA-FAE97C94886B}"/>
              </a:ext>
            </a:extLst>
          </p:cNvPr>
          <p:cNvSpPr txBox="1"/>
          <p:nvPr/>
        </p:nvSpPr>
        <p:spPr>
          <a:xfrm>
            <a:off x="360000" y="5364000"/>
            <a:ext cx="9000000" cy="936000"/>
          </a:xfrm>
          <a:prstGeom prst="rect">
            <a:avLst/>
          </a:prstGeom>
          <a:noFill/>
        </p:spPr>
        <p:txBody>
          <a:bodyPr wrap="square">
            <a:spAutoFit/>
          </a:bodyPr>
          <a:lstStyle/>
          <a:p>
            <a:r>
              <a:rPr lang="en-US" altLang="ja-JP" u="sng" dirty="0">
                <a:highlight>
                  <a:srgbClr val="FFFF00"/>
                </a:highlight>
              </a:rPr>
              <a:t>G9</a:t>
            </a:r>
          </a:p>
          <a:p>
            <a:r>
              <a:rPr lang="ja-JP" altLang="en-US" i="1" dirty="0">
                <a:solidFill>
                  <a:schemeClr val="bg2"/>
                </a:solidFill>
              </a:rPr>
              <a:t>非常時代替事務マニュアルに関する教訓</a:t>
            </a:r>
            <a:endParaRPr lang="en-US" altLang="ja-JP" i="1" dirty="0">
              <a:solidFill>
                <a:schemeClr val="bg2"/>
              </a:solidFill>
            </a:endParaRPr>
          </a:p>
          <a:p>
            <a:r>
              <a:rPr lang="ja-JP" altLang="en-US" dirty="0"/>
              <a:t>システム利用不可時の手作業による代替業務マニュアルを作成し定期的な訓練を行うべし</a:t>
            </a:r>
          </a:p>
        </p:txBody>
      </p:sp>
    </p:spTree>
    <p:extLst>
      <p:ext uri="{BB962C8B-B14F-4D97-AF65-F5344CB8AC3E}">
        <p14:creationId xmlns:p14="http://schemas.microsoft.com/office/powerpoint/2010/main" val="342449506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4000" y="72000"/>
            <a:ext cx="1440000" cy="576000"/>
          </a:xfrm>
          <a:solidFill>
            <a:srgbClr val="FFC000"/>
          </a:solidFill>
        </p:spPr>
        <p:txBody>
          <a:bodyPr/>
          <a:lstStyle/>
          <a:p>
            <a:r>
              <a:rPr lang="ja-JP" altLang="en-US" sz="3200" dirty="0">
                <a:latin typeface="HGP創英角ｺﾞｼｯｸUB" panose="020B0900000000000000" pitchFamily="50" charset="-128"/>
                <a:ea typeface="HGP創英角ｺﾞｼｯｸUB" panose="020B0900000000000000" pitchFamily="50" charset="-128"/>
              </a:rPr>
              <a:t>Ｔ１０：</a:t>
            </a:r>
            <a:endParaRPr kumimoji="1" lang="ja-JP" altLang="en-US" sz="3200" dirty="0">
              <a:latin typeface="HGP創英角ｺﾞｼｯｸUB" panose="020B0900000000000000" pitchFamily="50" charset="-128"/>
              <a:ea typeface="HGP創英角ｺﾞｼｯｸUB" panose="020B0900000000000000" pitchFamily="50" charset="-128"/>
            </a:endParaRPr>
          </a:p>
        </p:txBody>
      </p:sp>
      <p:sp>
        <p:nvSpPr>
          <p:cNvPr id="3" name="テキスト プレースホルダー 2"/>
          <p:cNvSpPr>
            <a:spLocks noGrp="1"/>
          </p:cNvSpPr>
          <p:nvPr>
            <p:ph type="body" idx="4294967295"/>
          </p:nvPr>
        </p:nvSpPr>
        <p:spPr>
          <a:xfrm>
            <a:off x="1620000" y="72000"/>
            <a:ext cx="7920000" cy="648000"/>
          </a:xfrm>
        </p:spPr>
        <p:txBody>
          <a:bodyPr wrap="square" lIns="36000" tIns="36000" rIns="36000" bIns="36000" anchor="ctr" anchorCtr="0">
            <a:spAutoFit/>
          </a:bodyPr>
          <a:lstStyle/>
          <a:p>
            <a:pPr marL="0" indent="0">
              <a:spcBef>
                <a:spcPts val="0"/>
              </a:spcBef>
              <a:buNone/>
            </a:pPr>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メッシュ構成の範囲は、可用性の確保と、障害の波及リスクの</a:t>
            </a:r>
            <a:endParaRPr kumimoji="1"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バランスを勘案して決定する</a:t>
            </a:r>
          </a:p>
        </p:txBody>
      </p:sp>
      <p:sp>
        <p:nvSpPr>
          <p:cNvPr id="4" name="テキスト プレースホルダー 2"/>
          <p:cNvSpPr txBox="1">
            <a:spLocks/>
          </p:cNvSpPr>
          <p:nvPr/>
        </p:nvSpPr>
        <p:spPr bwMode="auto">
          <a:xfrm>
            <a:off x="0" y="900000"/>
            <a:ext cx="9720000" cy="62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各サーバが</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ペアの</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NAS</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Network Attached Storage</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）と接続されたフルメッシュ構成のシステムにおいて、ある</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台の</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NAS</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の故障に起因して、全サーバがダウン。</a:t>
            </a:r>
          </a:p>
        </p:txBody>
      </p:sp>
      <p:sp>
        <p:nvSpPr>
          <p:cNvPr id="74" name="テキスト プレースホルダー 2"/>
          <p:cNvSpPr txBox="1">
            <a:spLocks/>
          </p:cNvSpPr>
          <p:nvPr/>
        </p:nvSpPr>
        <p:spPr bwMode="auto">
          <a:xfrm>
            <a:off x="0" y="1728000"/>
            <a:ext cx="4140000" cy="201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】NAS</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制御ファームウェアの不具合により、故障した</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NAS</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の切り離しに失敗し、この局所的な障害が、</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フルメッシュ構成のシステム全体に波及</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。根本には、フルメッシュ構成の</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リスクについての検討不足</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75" name="テキスト プレースホルダー 2"/>
          <p:cNvSpPr txBox="1">
            <a:spLocks/>
          </p:cNvSpPr>
          <p:nvPr/>
        </p:nvSpPr>
        <p:spPr bwMode="auto">
          <a:xfrm>
            <a:off x="0" y="3960000"/>
            <a:ext cx="4140000" cy="230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メッシュ構成を見直し、</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サーバにつき</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ペアの</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NAS</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のみを接続する</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グルーピング</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化</a:t>
            </a:r>
          </a:p>
          <a:p>
            <a:pPr marL="898525" indent="-635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（図の</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赤色</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の接続）し、併せてトランザクションの振分け論理も変更。また、可用性の担保のため、迂回時の性能劣化防止用の</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BCP</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設備を増強。</a:t>
            </a:r>
          </a:p>
        </p:txBody>
      </p:sp>
      <p:grpSp>
        <p:nvGrpSpPr>
          <p:cNvPr id="48" name="グループ化 47"/>
          <p:cNvGrpSpPr/>
          <p:nvPr/>
        </p:nvGrpSpPr>
        <p:grpSpPr>
          <a:xfrm>
            <a:off x="4376936" y="2021488"/>
            <a:ext cx="5402156" cy="4079057"/>
            <a:chOff x="3872880" y="2492895"/>
            <a:chExt cx="5402156" cy="3641865"/>
          </a:xfrm>
        </p:grpSpPr>
        <p:grpSp>
          <p:nvGrpSpPr>
            <p:cNvPr id="80" name="グループ化 79"/>
            <p:cNvGrpSpPr/>
            <p:nvPr/>
          </p:nvGrpSpPr>
          <p:grpSpPr>
            <a:xfrm>
              <a:off x="3872880" y="2919800"/>
              <a:ext cx="5402156" cy="2803004"/>
              <a:chOff x="1480261" y="2919800"/>
              <a:chExt cx="5402156" cy="2803004"/>
            </a:xfrm>
          </p:grpSpPr>
          <p:sp>
            <p:nvSpPr>
              <p:cNvPr id="81" name="テキスト ボックス 80"/>
              <p:cNvSpPr txBox="1"/>
              <p:nvPr/>
            </p:nvSpPr>
            <p:spPr>
              <a:xfrm>
                <a:off x="1480261" y="5434657"/>
                <a:ext cx="580856" cy="288147"/>
              </a:xfrm>
              <a:prstGeom prst="rect">
                <a:avLst/>
              </a:prstGeom>
              <a:noFill/>
            </p:spPr>
            <p:txBody>
              <a:bodyPr wrap="none" lIns="36000" tIns="36000" rIns="36000" bIns="36000" rtlCol="0">
                <a:spAutoFit/>
              </a:bodyPr>
              <a:lstStyle/>
              <a:p>
                <a:r>
                  <a:rPr lang="ja-JP" altLang="en-US" sz="1400" dirty="0">
                    <a:latin typeface="Arial" panose="020B0604020202020204" pitchFamily="34" charset="0"/>
                    <a:ea typeface="ＭＳ Ｐゴシック" panose="020B0600070205080204" pitchFamily="50" charset="-128"/>
                  </a:rPr>
                  <a:t>設備 </a:t>
                </a:r>
                <a:r>
                  <a:rPr lang="en-US" altLang="ja-JP" sz="1400" dirty="0">
                    <a:latin typeface="Arial" panose="020B0604020202020204" pitchFamily="34" charset="0"/>
                    <a:ea typeface="ＭＳ Ｐゴシック" panose="020B0600070205080204" pitchFamily="50" charset="-128"/>
                  </a:rPr>
                  <a:t>2</a:t>
                </a:r>
              </a:p>
            </p:txBody>
          </p:sp>
          <p:sp>
            <p:nvSpPr>
              <p:cNvPr id="82" name="角丸四角形 81"/>
              <p:cNvSpPr/>
              <p:nvPr/>
            </p:nvSpPr>
            <p:spPr>
              <a:xfrm>
                <a:off x="1485245" y="4534657"/>
                <a:ext cx="5397172" cy="900000"/>
              </a:xfrm>
              <a:prstGeom prst="roundRect">
                <a:avLst>
                  <a:gd name="adj" fmla="val 7596"/>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kumimoji="1" lang="ja-JP" altLang="en-US" sz="1000" dirty="0">
                  <a:solidFill>
                    <a:schemeClr val="tx1"/>
                  </a:solidFill>
                  <a:latin typeface="Arial" panose="020B0604020202020204" pitchFamily="34" charset="0"/>
                  <a:ea typeface="ＭＳ Ｐゴシック" panose="020B0600070205080204" pitchFamily="50" charset="-128"/>
                </a:endParaRPr>
              </a:p>
            </p:txBody>
          </p:sp>
          <p:sp>
            <p:nvSpPr>
              <p:cNvPr id="83" name="角丸四角形 82"/>
              <p:cNvSpPr/>
              <p:nvPr/>
            </p:nvSpPr>
            <p:spPr>
              <a:xfrm>
                <a:off x="1485245" y="3184657"/>
                <a:ext cx="5397172" cy="630000"/>
              </a:xfrm>
              <a:prstGeom prst="roundRect">
                <a:avLst>
                  <a:gd name="adj" fmla="val 7596"/>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kumimoji="1" lang="ja-JP" altLang="en-US" sz="1000" dirty="0">
                  <a:solidFill>
                    <a:schemeClr val="tx1"/>
                  </a:solidFill>
                  <a:latin typeface="Arial" panose="020B0604020202020204" pitchFamily="34" charset="0"/>
                  <a:ea typeface="ＭＳ Ｐゴシック" panose="020B0600070205080204" pitchFamily="50" charset="-128"/>
                </a:endParaRPr>
              </a:p>
            </p:txBody>
          </p:sp>
          <p:cxnSp>
            <p:nvCxnSpPr>
              <p:cNvPr id="84" name="直線コネクタ 83"/>
              <p:cNvCxnSpPr>
                <a:stCxn id="125" idx="1"/>
                <a:endCxn id="116" idx="2"/>
              </p:cNvCxnSpPr>
              <p:nvPr/>
            </p:nvCxnSpPr>
            <p:spPr>
              <a:xfrm flipV="1">
                <a:off x="1845245" y="3724657"/>
                <a:ext cx="177186"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a:stCxn id="124" idx="1"/>
                <a:endCxn id="116" idx="2"/>
              </p:cNvCxnSpPr>
              <p:nvPr/>
            </p:nvCxnSpPr>
            <p:spPr>
              <a:xfrm flipH="1" flipV="1">
                <a:off x="2022431" y="3724657"/>
                <a:ext cx="452814"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a:stCxn id="122" idx="1"/>
                <a:endCxn id="116" idx="2"/>
              </p:cNvCxnSpPr>
              <p:nvPr/>
            </p:nvCxnSpPr>
            <p:spPr>
              <a:xfrm flipH="1" flipV="1">
                <a:off x="2022431" y="3724657"/>
                <a:ext cx="1172814"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a:stCxn id="123" idx="1"/>
                <a:endCxn id="116" idx="2"/>
              </p:cNvCxnSpPr>
              <p:nvPr/>
            </p:nvCxnSpPr>
            <p:spPr>
              <a:xfrm flipH="1" flipV="1">
                <a:off x="2022431" y="3724657"/>
                <a:ext cx="1802814"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a:stCxn id="126" idx="1"/>
                <a:endCxn id="116" idx="2"/>
              </p:cNvCxnSpPr>
              <p:nvPr/>
            </p:nvCxnSpPr>
            <p:spPr>
              <a:xfrm flipH="1" flipV="1">
                <a:off x="2022431" y="3724657"/>
                <a:ext cx="2522814"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stCxn id="127" idx="1"/>
                <a:endCxn id="116" idx="2"/>
              </p:cNvCxnSpPr>
              <p:nvPr/>
            </p:nvCxnSpPr>
            <p:spPr>
              <a:xfrm flipH="1" flipV="1">
                <a:off x="2022431" y="3724657"/>
                <a:ext cx="3152814"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stCxn id="128" idx="1"/>
                <a:endCxn id="116" idx="2"/>
              </p:cNvCxnSpPr>
              <p:nvPr/>
            </p:nvCxnSpPr>
            <p:spPr>
              <a:xfrm flipH="1" flipV="1">
                <a:off x="2022431" y="3724657"/>
                <a:ext cx="3872814"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a:stCxn id="129" idx="1"/>
                <a:endCxn id="116" idx="2"/>
              </p:cNvCxnSpPr>
              <p:nvPr/>
            </p:nvCxnSpPr>
            <p:spPr>
              <a:xfrm flipH="1" flipV="1">
                <a:off x="2022431" y="3724657"/>
                <a:ext cx="44999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a:stCxn id="125" idx="1"/>
                <a:endCxn id="117" idx="2"/>
              </p:cNvCxnSpPr>
              <p:nvPr/>
            </p:nvCxnSpPr>
            <p:spPr>
              <a:xfrm flipV="1">
                <a:off x="1845245" y="3724657"/>
                <a:ext cx="12585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a:stCxn id="124" idx="1"/>
                <a:endCxn id="117" idx="2"/>
              </p:cNvCxnSpPr>
              <p:nvPr/>
            </p:nvCxnSpPr>
            <p:spPr>
              <a:xfrm flipV="1">
                <a:off x="2475245" y="3724657"/>
                <a:ext cx="6285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a:stCxn id="122" idx="1"/>
                <a:endCxn id="117" idx="2"/>
              </p:cNvCxnSpPr>
              <p:nvPr/>
            </p:nvCxnSpPr>
            <p:spPr>
              <a:xfrm flipH="1" flipV="1">
                <a:off x="3103831" y="3724657"/>
                <a:ext cx="91414"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a:stCxn id="123" idx="1"/>
                <a:endCxn id="117" idx="2"/>
              </p:cNvCxnSpPr>
              <p:nvPr/>
            </p:nvCxnSpPr>
            <p:spPr>
              <a:xfrm flipH="1" flipV="1">
                <a:off x="3103831" y="3724657"/>
                <a:ext cx="721414"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a:stCxn id="126" idx="1"/>
                <a:endCxn id="117" idx="2"/>
              </p:cNvCxnSpPr>
              <p:nvPr/>
            </p:nvCxnSpPr>
            <p:spPr>
              <a:xfrm flipH="1" flipV="1">
                <a:off x="3103831" y="3724657"/>
                <a:ext cx="1441414"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a:stCxn id="127" idx="1"/>
                <a:endCxn id="117" idx="2"/>
              </p:cNvCxnSpPr>
              <p:nvPr/>
            </p:nvCxnSpPr>
            <p:spPr>
              <a:xfrm flipH="1" flipV="1">
                <a:off x="3103831" y="3724657"/>
                <a:ext cx="2071414"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a:stCxn id="128" idx="1"/>
                <a:endCxn id="117" idx="2"/>
              </p:cNvCxnSpPr>
              <p:nvPr/>
            </p:nvCxnSpPr>
            <p:spPr>
              <a:xfrm flipH="1" flipV="1">
                <a:off x="3103831" y="3724657"/>
                <a:ext cx="2791414"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a:stCxn id="129" idx="1"/>
                <a:endCxn id="117" idx="2"/>
              </p:cNvCxnSpPr>
              <p:nvPr/>
            </p:nvCxnSpPr>
            <p:spPr>
              <a:xfrm flipH="1" flipV="1">
                <a:off x="3103831" y="3724657"/>
                <a:ext cx="34185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a:stCxn id="125" idx="1"/>
                <a:endCxn id="118" idx="2"/>
              </p:cNvCxnSpPr>
              <p:nvPr/>
            </p:nvCxnSpPr>
            <p:spPr>
              <a:xfrm flipV="1">
                <a:off x="1845245" y="3724657"/>
                <a:ext cx="23385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a:stCxn id="124" idx="1"/>
                <a:endCxn id="118" idx="2"/>
              </p:cNvCxnSpPr>
              <p:nvPr/>
            </p:nvCxnSpPr>
            <p:spPr>
              <a:xfrm flipV="1">
                <a:off x="2475245" y="3724657"/>
                <a:ext cx="17085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a:stCxn id="122" idx="1"/>
                <a:endCxn id="118" idx="2"/>
              </p:cNvCxnSpPr>
              <p:nvPr/>
            </p:nvCxnSpPr>
            <p:spPr>
              <a:xfrm flipV="1">
                <a:off x="3195245" y="3724657"/>
                <a:ext cx="9885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a:stCxn id="123" idx="1"/>
                <a:endCxn id="118" idx="2"/>
              </p:cNvCxnSpPr>
              <p:nvPr/>
            </p:nvCxnSpPr>
            <p:spPr>
              <a:xfrm flipV="1">
                <a:off x="3825245" y="3724657"/>
                <a:ext cx="3585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a:stCxn id="126" idx="1"/>
                <a:endCxn id="118" idx="2"/>
              </p:cNvCxnSpPr>
              <p:nvPr/>
            </p:nvCxnSpPr>
            <p:spPr>
              <a:xfrm flipH="1" flipV="1">
                <a:off x="4183831" y="3724657"/>
                <a:ext cx="361414"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127" idx="1"/>
                <a:endCxn id="118" idx="2"/>
              </p:cNvCxnSpPr>
              <p:nvPr/>
            </p:nvCxnSpPr>
            <p:spPr>
              <a:xfrm flipH="1" flipV="1">
                <a:off x="4183831" y="3724657"/>
                <a:ext cx="991414"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a:stCxn id="128" idx="1"/>
                <a:endCxn id="118" idx="2"/>
              </p:cNvCxnSpPr>
              <p:nvPr/>
            </p:nvCxnSpPr>
            <p:spPr>
              <a:xfrm flipH="1" flipV="1">
                <a:off x="4183831" y="3724657"/>
                <a:ext cx="1711414"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a:stCxn id="129" idx="1"/>
                <a:endCxn id="118" idx="2"/>
              </p:cNvCxnSpPr>
              <p:nvPr/>
            </p:nvCxnSpPr>
            <p:spPr>
              <a:xfrm flipH="1" flipV="1">
                <a:off x="4183831" y="3724657"/>
                <a:ext cx="2338586"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a:stCxn id="125" idx="1"/>
                <a:endCxn id="119" idx="2"/>
              </p:cNvCxnSpPr>
              <p:nvPr/>
            </p:nvCxnSpPr>
            <p:spPr>
              <a:xfrm flipV="1">
                <a:off x="1845245" y="3724657"/>
                <a:ext cx="3418586"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a:stCxn id="124" idx="1"/>
                <a:endCxn id="119" idx="2"/>
              </p:cNvCxnSpPr>
              <p:nvPr/>
            </p:nvCxnSpPr>
            <p:spPr>
              <a:xfrm flipV="1">
                <a:off x="2475245" y="3724657"/>
                <a:ext cx="2788586"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a:stCxn id="122" idx="1"/>
                <a:endCxn id="119" idx="2"/>
              </p:cNvCxnSpPr>
              <p:nvPr/>
            </p:nvCxnSpPr>
            <p:spPr>
              <a:xfrm flipV="1">
                <a:off x="3195245" y="3724657"/>
                <a:ext cx="20685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a:stCxn id="123" idx="1"/>
                <a:endCxn id="119" idx="2"/>
              </p:cNvCxnSpPr>
              <p:nvPr/>
            </p:nvCxnSpPr>
            <p:spPr>
              <a:xfrm flipV="1">
                <a:off x="3825245" y="3724657"/>
                <a:ext cx="14385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26" idx="1"/>
                <a:endCxn id="119" idx="2"/>
              </p:cNvCxnSpPr>
              <p:nvPr/>
            </p:nvCxnSpPr>
            <p:spPr>
              <a:xfrm flipV="1">
                <a:off x="4545245" y="3724657"/>
                <a:ext cx="7185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27" idx="1"/>
                <a:endCxn id="119" idx="2"/>
              </p:cNvCxnSpPr>
              <p:nvPr/>
            </p:nvCxnSpPr>
            <p:spPr>
              <a:xfrm flipV="1">
                <a:off x="5175245" y="3724657"/>
                <a:ext cx="88586" cy="90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28" idx="1"/>
                <a:endCxn id="119" idx="2"/>
              </p:cNvCxnSpPr>
              <p:nvPr/>
            </p:nvCxnSpPr>
            <p:spPr>
              <a:xfrm flipH="1" flipV="1">
                <a:off x="5263831" y="3724657"/>
                <a:ext cx="631414"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29" idx="1"/>
                <a:endCxn id="119" idx="2"/>
              </p:cNvCxnSpPr>
              <p:nvPr/>
            </p:nvCxnSpPr>
            <p:spPr>
              <a:xfrm flipH="1" flipV="1">
                <a:off x="5263831" y="3724657"/>
                <a:ext cx="1258586" cy="90000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角丸四角形 115"/>
              <p:cNvSpPr/>
              <p:nvPr/>
            </p:nvSpPr>
            <p:spPr>
              <a:xfrm>
                <a:off x="1617431" y="3274657"/>
                <a:ext cx="810000" cy="450000"/>
              </a:xfrm>
              <a:prstGeom prst="roundRect">
                <a:avLst/>
              </a:prstGeom>
              <a:solidFill>
                <a:srgbClr val="CCE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Arial" panose="020B0604020202020204" pitchFamily="34" charset="0"/>
                    <a:ea typeface="ＭＳ Ｐゴシック" panose="020B0600070205080204" pitchFamily="50" charset="-128"/>
                  </a:rPr>
                  <a:t>サーバ </a:t>
                </a:r>
                <a:r>
                  <a:rPr kumimoji="1" lang="en-US" altLang="ja-JP" sz="1200" dirty="0">
                    <a:solidFill>
                      <a:schemeClr val="tx1"/>
                    </a:solidFill>
                    <a:latin typeface="Arial" panose="020B0604020202020204" pitchFamily="34" charset="0"/>
                    <a:ea typeface="ＭＳ Ｐゴシック" panose="020B0600070205080204" pitchFamily="50" charset="-128"/>
                  </a:rPr>
                  <a:t>#1</a:t>
                </a:r>
                <a:endParaRPr kumimoji="1" lang="ja-JP" altLang="en-US" sz="1200" dirty="0">
                  <a:solidFill>
                    <a:schemeClr val="tx1"/>
                  </a:solidFill>
                  <a:latin typeface="Arial" panose="020B0604020202020204" pitchFamily="34" charset="0"/>
                  <a:ea typeface="ＭＳ Ｐゴシック" panose="020B0600070205080204" pitchFamily="50" charset="-128"/>
                </a:endParaRPr>
              </a:p>
            </p:txBody>
          </p:sp>
          <p:sp>
            <p:nvSpPr>
              <p:cNvPr id="117" name="角丸四角形 116"/>
              <p:cNvSpPr/>
              <p:nvPr/>
            </p:nvSpPr>
            <p:spPr>
              <a:xfrm>
                <a:off x="2698831" y="3274657"/>
                <a:ext cx="810000" cy="450000"/>
              </a:xfrm>
              <a:prstGeom prst="roundRect">
                <a:avLst/>
              </a:prstGeom>
              <a:solidFill>
                <a:srgbClr val="CCE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Arial" panose="020B0604020202020204" pitchFamily="34" charset="0"/>
                    <a:ea typeface="ＭＳ Ｐゴシック" panose="020B0600070205080204" pitchFamily="50" charset="-128"/>
                  </a:rPr>
                  <a:t>サーバ </a:t>
                </a:r>
                <a:r>
                  <a:rPr kumimoji="1" lang="en-US" altLang="ja-JP" sz="1200" dirty="0">
                    <a:solidFill>
                      <a:schemeClr val="tx1"/>
                    </a:solidFill>
                    <a:latin typeface="Arial" panose="020B0604020202020204" pitchFamily="34" charset="0"/>
                    <a:ea typeface="ＭＳ Ｐゴシック" panose="020B0600070205080204" pitchFamily="50" charset="-128"/>
                  </a:rPr>
                  <a:t>#2</a:t>
                </a:r>
                <a:endParaRPr kumimoji="1" lang="ja-JP" altLang="en-US" sz="1200" dirty="0">
                  <a:solidFill>
                    <a:schemeClr val="tx1"/>
                  </a:solidFill>
                  <a:latin typeface="Arial" panose="020B0604020202020204" pitchFamily="34" charset="0"/>
                  <a:ea typeface="ＭＳ Ｐゴシック" panose="020B0600070205080204" pitchFamily="50" charset="-128"/>
                </a:endParaRPr>
              </a:p>
            </p:txBody>
          </p:sp>
          <p:sp>
            <p:nvSpPr>
              <p:cNvPr id="118" name="角丸四角形 117"/>
              <p:cNvSpPr/>
              <p:nvPr/>
            </p:nvSpPr>
            <p:spPr>
              <a:xfrm>
                <a:off x="3778831" y="3274657"/>
                <a:ext cx="810000" cy="450000"/>
              </a:xfrm>
              <a:prstGeom prst="roundRect">
                <a:avLst/>
              </a:prstGeom>
              <a:solidFill>
                <a:srgbClr val="CCE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Arial" panose="020B0604020202020204" pitchFamily="34" charset="0"/>
                    <a:ea typeface="ＭＳ Ｐゴシック" panose="020B0600070205080204" pitchFamily="50" charset="-128"/>
                  </a:rPr>
                  <a:t>サーバ </a:t>
                </a:r>
                <a:r>
                  <a:rPr kumimoji="1" lang="en-US" altLang="ja-JP" sz="1200" dirty="0">
                    <a:solidFill>
                      <a:schemeClr val="tx1"/>
                    </a:solidFill>
                    <a:latin typeface="Arial" panose="020B0604020202020204" pitchFamily="34" charset="0"/>
                    <a:ea typeface="ＭＳ Ｐゴシック" panose="020B0600070205080204" pitchFamily="50" charset="-128"/>
                  </a:rPr>
                  <a:t>#3</a:t>
                </a:r>
                <a:endParaRPr kumimoji="1" lang="ja-JP" altLang="en-US" sz="1200" dirty="0">
                  <a:solidFill>
                    <a:schemeClr val="tx1"/>
                  </a:solidFill>
                  <a:latin typeface="Arial" panose="020B0604020202020204" pitchFamily="34" charset="0"/>
                  <a:ea typeface="ＭＳ Ｐゴシック" panose="020B0600070205080204" pitchFamily="50" charset="-128"/>
                </a:endParaRPr>
              </a:p>
            </p:txBody>
          </p:sp>
          <p:sp>
            <p:nvSpPr>
              <p:cNvPr id="119" name="角丸四角形 118"/>
              <p:cNvSpPr/>
              <p:nvPr/>
            </p:nvSpPr>
            <p:spPr>
              <a:xfrm>
                <a:off x="4858831" y="3274657"/>
                <a:ext cx="810000" cy="450000"/>
              </a:xfrm>
              <a:prstGeom prst="roundRect">
                <a:avLst/>
              </a:prstGeom>
              <a:solidFill>
                <a:srgbClr val="CCE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1200" dirty="0">
                    <a:solidFill>
                      <a:schemeClr val="tx1"/>
                    </a:solidFill>
                    <a:latin typeface="Arial" panose="020B0604020202020204" pitchFamily="34" charset="0"/>
                    <a:ea typeface="ＭＳ Ｐゴシック" panose="020B0600070205080204" pitchFamily="50" charset="-128"/>
                  </a:rPr>
                  <a:t>サーバ </a:t>
                </a:r>
                <a:endParaRPr kumimoji="1" lang="en-US" altLang="ja-JP" sz="1200" dirty="0">
                  <a:solidFill>
                    <a:schemeClr val="tx1"/>
                  </a:solidFill>
                  <a:latin typeface="Arial" panose="020B0604020202020204" pitchFamily="34" charset="0"/>
                  <a:ea typeface="ＭＳ Ｐゴシック" panose="020B0600070205080204" pitchFamily="50" charset="-128"/>
                </a:endParaRPr>
              </a:p>
              <a:p>
                <a:pPr algn="ctr"/>
                <a:r>
                  <a:rPr kumimoji="1" lang="en-US" altLang="ja-JP" sz="1200" dirty="0">
                    <a:solidFill>
                      <a:schemeClr val="tx1"/>
                    </a:solidFill>
                    <a:latin typeface="Arial" panose="020B0604020202020204" pitchFamily="34" charset="0"/>
                    <a:ea typeface="ＭＳ Ｐゴシック" panose="020B0600070205080204" pitchFamily="50" charset="-128"/>
                  </a:rPr>
                  <a:t>#4</a:t>
                </a:r>
                <a:endParaRPr kumimoji="1" lang="ja-JP" altLang="en-US" sz="1200" dirty="0">
                  <a:solidFill>
                    <a:schemeClr val="tx1"/>
                  </a:solidFill>
                  <a:latin typeface="Arial" panose="020B0604020202020204" pitchFamily="34" charset="0"/>
                  <a:ea typeface="ＭＳ Ｐゴシック" panose="020B0600070205080204" pitchFamily="50" charset="-128"/>
                </a:endParaRPr>
              </a:p>
            </p:txBody>
          </p:sp>
          <p:sp>
            <p:nvSpPr>
              <p:cNvPr id="120" name="角丸四角形 119"/>
              <p:cNvSpPr/>
              <p:nvPr/>
            </p:nvSpPr>
            <p:spPr>
              <a:xfrm>
                <a:off x="5668831" y="3274657"/>
                <a:ext cx="1080000" cy="450000"/>
              </a:xfrm>
              <a:prstGeom prst="round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b="1" dirty="0">
                    <a:solidFill>
                      <a:schemeClr val="tx1"/>
                    </a:solidFill>
                    <a:latin typeface="Arial" panose="020B0604020202020204" pitchFamily="34" charset="0"/>
                    <a:ea typeface="ＭＳ Ｐゴシック" panose="020B0600070205080204" pitchFamily="50" charset="-128"/>
                  </a:rPr>
                  <a:t>‥‥‥</a:t>
                </a:r>
                <a:endParaRPr kumimoji="1" lang="ja-JP" altLang="en-US" sz="1000" b="1" dirty="0">
                  <a:solidFill>
                    <a:schemeClr val="tx1"/>
                  </a:solidFill>
                  <a:latin typeface="Arial" panose="020B0604020202020204" pitchFamily="34" charset="0"/>
                  <a:ea typeface="ＭＳ Ｐゴシック" panose="020B0600070205080204" pitchFamily="50" charset="-128"/>
                </a:endParaRPr>
              </a:p>
            </p:txBody>
          </p:sp>
          <p:sp>
            <p:nvSpPr>
              <p:cNvPr id="121" name="テキスト ボックス 120"/>
              <p:cNvSpPr txBox="1"/>
              <p:nvPr/>
            </p:nvSpPr>
            <p:spPr>
              <a:xfrm>
                <a:off x="1480261" y="2919800"/>
                <a:ext cx="580856" cy="288147"/>
              </a:xfrm>
              <a:prstGeom prst="rect">
                <a:avLst/>
              </a:prstGeom>
              <a:noFill/>
            </p:spPr>
            <p:txBody>
              <a:bodyPr wrap="none" lIns="36000" tIns="36000" rIns="36000" bIns="36000" rtlCol="0">
                <a:spAutoFit/>
              </a:bodyPr>
              <a:lstStyle/>
              <a:p>
                <a:r>
                  <a:rPr lang="ja-JP" altLang="en-US" sz="1400" dirty="0">
                    <a:latin typeface="Arial" panose="020B0604020202020204" pitchFamily="34" charset="0"/>
                    <a:ea typeface="ＭＳ Ｐゴシック" panose="020B0600070205080204" pitchFamily="50" charset="-128"/>
                  </a:rPr>
                  <a:t>設備 </a:t>
                </a:r>
                <a:r>
                  <a:rPr lang="en-US" altLang="ja-JP" sz="1400" dirty="0">
                    <a:latin typeface="Arial" panose="020B0604020202020204" pitchFamily="34" charset="0"/>
                    <a:ea typeface="ＭＳ Ｐゴシック" panose="020B0600070205080204" pitchFamily="50" charset="-128"/>
                  </a:rPr>
                  <a:t>1</a:t>
                </a:r>
              </a:p>
            </p:txBody>
          </p:sp>
          <p:sp>
            <p:nvSpPr>
              <p:cNvPr id="122" name="フローチャート : 磁気ディスク 121"/>
              <p:cNvSpPr/>
              <p:nvPr/>
            </p:nvSpPr>
            <p:spPr>
              <a:xfrm>
                <a:off x="2925245" y="4624657"/>
                <a:ext cx="540000" cy="720000"/>
              </a:xfrm>
              <a:prstGeom prst="flowChartMagneticDisk">
                <a:avLst/>
              </a:prstGeom>
              <a:solidFill>
                <a:srgbClr val="CCE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ja-JP" sz="1200" dirty="0">
                    <a:solidFill>
                      <a:schemeClr val="tx1"/>
                    </a:solidFill>
                    <a:latin typeface="Arial" panose="020B0604020202020204" pitchFamily="34" charset="0"/>
                    <a:ea typeface="ＭＳ Ｐゴシック" panose="020B0600070205080204" pitchFamily="50" charset="-128"/>
                  </a:rPr>
                  <a:t>NAS #21</a:t>
                </a:r>
                <a:endParaRPr kumimoji="1" lang="ja-JP" altLang="en-US" sz="1200" dirty="0">
                  <a:solidFill>
                    <a:schemeClr val="tx1"/>
                  </a:solidFill>
                  <a:latin typeface="Arial" panose="020B0604020202020204" pitchFamily="34" charset="0"/>
                  <a:ea typeface="ＭＳ Ｐゴシック" panose="020B0600070205080204" pitchFamily="50" charset="-128"/>
                </a:endParaRPr>
              </a:p>
            </p:txBody>
          </p:sp>
          <p:sp>
            <p:nvSpPr>
              <p:cNvPr id="123" name="フローチャート : 磁気ディスク 122"/>
              <p:cNvSpPr/>
              <p:nvPr/>
            </p:nvSpPr>
            <p:spPr>
              <a:xfrm>
                <a:off x="3555245" y="4624657"/>
                <a:ext cx="540000" cy="720000"/>
              </a:xfrm>
              <a:prstGeom prst="flowChartMagneticDisk">
                <a:avLst/>
              </a:prstGeom>
              <a:solidFill>
                <a:srgbClr val="CCE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ja-JP" sz="1200" dirty="0">
                    <a:solidFill>
                      <a:schemeClr val="tx1"/>
                    </a:solidFill>
                    <a:latin typeface="Arial" panose="020B0604020202020204" pitchFamily="34" charset="0"/>
                    <a:ea typeface="ＭＳ Ｐゴシック" panose="020B0600070205080204" pitchFamily="50" charset="-128"/>
                  </a:rPr>
                  <a:t>NAS #22</a:t>
                </a:r>
                <a:endParaRPr kumimoji="1" lang="ja-JP" altLang="en-US" sz="1200" dirty="0">
                  <a:solidFill>
                    <a:schemeClr val="tx1"/>
                  </a:solidFill>
                  <a:latin typeface="Arial" panose="020B0604020202020204" pitchFamily="34" charset="0"/>
                  <a:ea typeface="ＭＳ Ｐゴシック" panose="020B0600070205080204" pitchFamily="50" charset="-128"/>
                </a:endParaRPr>
              </a:p>
            </p:txBody>
          </p:sp>
          <p:sp>
            <p:nvSpPr>
              <p:cNvPr id="124" name="フローチャート : 磁気ディスク 123"/>
              <p:cNvSpPr/>
              <p:nvPr/>
            </p:nvSpPr>
            <p:spPr>
              <a:xfrm>
                <a:off x="2205245" y="4624657"/>
                <a:ext cx="540000" cy="720000"/>
              </a:xfrm>
              <a:prstGeom prst="flowChartMagneticDisk">
                <a:avLst/>
              </a:prstGeom>
              <a:solidFill>
                <a:srgbClr val="CCE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ja-JP" sz="1200" dirty="0">
                    <a:solidFill>
                      <a:schemeClr val="tx1"/>
                    </a:solidFill>
                    <a:latin typeface="Arial" panose="020B0604020202020204" pitchFamily="34" charset="0"/>
                    <a:ea typeface="ＭＳ Ｐゴシック" panose="020B0600070205080204" pitchFamily="50" charset="-128"/>
                  </a:rPr>
                  <a:t>NAS #12</a:t>
                </a:r>
                <a:endParaRPr kumimoji="1" lang="ja-JP" altLang="en-US" sz="1200" dirty="0">
                  <a:solidFill>
                    <a:schemeClr val="tx1"/>
                  </a:solidFill>
                  <a:latin typeface="Arial" panose="020B0604020202020204" pitchFamily="34" charset="0"/>
                  <a:ea typeface="ＭＳ Ｐゴシック" panose="020B0600070205080204" pitchFamily="50" charset="-128"/>
                </a:endParaRPr>
              </a:p>
            </p:txBody>
          </p:sp>
          <p:sp>
            <p:nvSpPr>
              <p:cNvPr id="125" name="フローチャート : 磁気ディスク 124"/>
              <p:cNvSpPr/>
              <p:nvPr/>
            </p:nvSpPr>
            <p:spPr>
              <a:xfrm>
                <a:off x="1575245" y="4624657"/>
                <a:ext cx="540000" cy="720000"/>
              </a:xfrm>
              <a:prstGeom prst="flowChartMagneticDisk">
                <a:avLst/>
              </a:prstGeom>
              <a:solidFill>
                <a:srgbClr val="CCE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ja-JP" sz="1200" dirty="0">
                    <a:solidFill>
                      <a:schemeClr val="tx1"/>
                    </a:solidFill>
                    <a:latin typeface="Arial" panose="020B0604020202020204" pitchFamily="34" charset="0"/>
                    <a:ea typeface="ＭＳ Ｐゴシック" panose="020B0600070205080204" pitchFamily="50" charset="-128"/>
                  </a:rPr>
                  <a:t>NAS #11</a:t>
                </a:r>
                <a:endParaRPr kumimoji="1" lang="ja-JP" altLang="en-US" sz="1200" dirty="0">
                  <a:solidFill>
                    <a:schemeClr val="tx1"/>
                  </a:solidFill>
                  <a:latin typeface="Arial" panose="020B0604020202020204" pitchFamily="34" charset="0"/>
                  <a:ea typeface="ＭＳ Ｐゴシック" panose="020B0600070205080204" pitchFamily="50" charset="-128"/>
                </a:endParaRPr>
              </a:p>
            </p:txBody>
          </p:sp>
          <p:sp>
            <p:nvSpPr>
              <p:cNvPr id="126" name="フローチャート : 磁気ディスク 125"/>
              <p:cNvSpPr/>
              <p:nvPr/>
            </p:nvSpPr>
            <p:spPr>
              <a:xfrm>
                <a:off x="4275245" y="4624657"/>
                <a:ext cx="540000" cy="720000"/>
              </a:xfrm>
              <a:prstGeom prst="flowChartMagneticDisk">
                <a:avLst/>
              </a:prstGeom>
              <a:solidFill>
                <a:srgbClr val="FFCCFF"/>
              </a:solid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ja-JP" sz="1200" dirty="0">
                    <a:solidFill>
                      <a:schemeClr val="tx1"/>
                    </a:solidFill>
                    <a:latin typeface="Arial" panose="020B0604020202020204" pitchFamily="34" charset="0"/>
                    <a:ea typeface="ＭＳ Ｐゴシック" panose="020B0600070205080204" pitchFamily="50" charset="-128"/>
                  </a:rPr>
                  <a:t>NAS #31</a:t>
                </a:r>
                <a:endParaRPr kumimoji="1" lang="ja-JP" altLang="en-US" sz="1200" dirty="0">
                  <a:solidFill>
                    <a:schemeClr val="tx1"/>
                  </a:solidFill>
                  <a:latin typeface="Arial" panose="020B0604020202020204" pitchFamily="34" charset="0"/>
                  <a:ea typeface="ＭＳ Ｐゴシック" panose="020B0600070205080204" pitchFamily="50" charset="-128"/>
                </a:endParaRPr>
              </a:p>
            </p:txBody>
          </p:sp>
          <p:sp>
            <p:nvSpPr>
              <p:cNvPr id="127" name="フローチャート : 磁気ディスク 126"/>
              <p:cNvSpPr/>
              <p:nvPr/>
            </p:nvSpPr>
            <p:spPr>
              <a:xfrm>
                <a:off x="4905245" y="4624657"/>
                <a:ext cx="540000" cy="720000"/>
              </a:xfrm>
              <a:prstGeom prst="flowChartMagneticDisk">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ja-JP" sz="1200" b="1" dirty="0">
                    <a:solidFill>
                      <a:schemeClr val="bg1"/>
                    </a:solidFill>
                    <a:latin typeface="Arial" panose="020B0604020202020204" pitchFamily="34" charset="0"/>
                    <a:ea typeface="ＭＳ Ｐゴシック" panose="020B0600070205080204" pitchFamily="50" charset="-128"/>
                  </a:rPr>
                  <a:t>NAS #32</a:t>
                </a:r>
                <a:endParaRPr kumimoji="1" lang="ja-JP" altLang="en-US" sz="1200" b="1" dirty="0">
                  <a:solidFill>
                    <a:schemeClr val="bg1"/>
                  </a:solidFill>
                  <a:latin typeface="Arial" panose="020B0604020202020204" pitchFamily="34" charset="0"/>
                  <a:ea typeface="ＭＳ Ｐゴシック" panose="020B0600070205080204" pitchFamily="50" charset="-128"/>
                </a:endParaRPr>
              </a:p>
            </p:txBody>
          </p:sp>
          <p:sp>
            <p:nvSpPr>
              <p:cNvPr id="128" name="フローチャート : 磁気ディスク 127"/>
              <p:cNvSpPr/>
              <p:nvPr/>
            </p:nvSpPr>
            <p:spPr>
              <a:xfrm>
                <a:off x="5625245" y="4624657"/>
                <a:ext cx="540000" cy="720000"/>
              </a:xfrm>
              <a:prstGeom prst="flowChartMagneticDisk">
                <a:avLst/>
              </a:prstGeom>
              <a:solidFill>
                <a:srgbClr val="CCE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ja-JP" sz="1200" dirty="0">
                    <a:solidFill>
                      <a:schemeClr val="tx1"/>
                    </a:solidFill>
                    <a:latin typeface="Arial" panose="020B0604020202020204" pitchFamily="34" charset="0"/>
                    <a:ea typeface="ＭＳ Ｐゴシック" panose="020B0600070205080204" pitchFamily="50" charset="-128"/>
                  </a:rPr>
                  <a:t>NAS #41</a:t>
                </a:r>
                <a:endParaRPr kumimoji="1" lang="ja-JP" altLang="en-US" sz="1200" dirty="0">
                  <a:solidFill>
                    <a:schemeClr val="tx1"/>
                  </a:solidFill>
                  <a:latin typeface="Arial" panose="020B0604020202020204" pitchFamily="34" charset="0"/>
                  <a:ea typeface="ＭＳ Ｐゴシック" panose="020B0600070205080204" pitchFamily="50" charset="-128"/>
                </a:endParaRPr>
              </a:p>
            </p:txBody>
          </p:sp>
          <p:sp>
            <p:nvSpPr>
              <p:cNvPr id="129" name="フローチャート : 磁気ディスク 128"/>
              <p:cNvSpPr/>
              <p:nvPr/>
            </p:nvSpPr>
            <p:spPr>
              <a:xfrm>
                <a:off x="6252417" y="4624657"/>
                <a:ext cx="540000" cy="720000"/>
              </a:xfrm>
              <a:prstGeom prst="flowChartMagneticDisk">
                <a:avLst/>
              </a:prstGeom>
              <a:solidFill>
                <a:srgbClr val="CCE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ja-JP" sz="1200" dirty="0">
                    <a:solidFill>
                      <a:schemeClr val="tx1"/>
                    </a:solidFill>
                    <a:latin typeface="Arial" panose="020B0604020202020204" pitchFamily="34" charset="0"/>
                    <a:ea typeface="ＭＳ Ｐゴシック" panose="020B0600070205080204" pitchFamily="50" charset="-128"/>
                  </a:rPr>
                  <a:t>NAS #42</a:t>
                </a:r>
                <a:endParaRPr kumimoji="1" lang="ja-JP" altLang="en-US" sz="1200" dirty="0">
                  <a:solidFill>
                    <a:schemeClr val="tx1"/>
                  </a:solidFill>
                  <a:latin typeface="Arial" panose="020B0604020202020204" pitchFamily="34" charset="0"/>
                  <a:ea typeface="ＭＳ Ｐゴシック" panose="020B0600070205080204" pitchFamily="50" charset="-128"/>
                </a:endParaRPr>
              </a:p>
            </p:txBody>
          </p:sp>
          <p:cxnSp>
            <p:nvCxnSpPr>
              <p:cNvPr id="130" name="直線コネクタ 129"/>
              <p:cNvCxnSpPr>
                <a:stCxn id="125" idx="4"/>
                <a:endCxn id="124" idx="2"/>
              </p:cNvCxnSpPr>
              <p:nvPr/>
            </p:nvCxnSpPr>
            <p:spPr>
              <a:xfrm>
                <a:off x="2115245" y="4984657"/>
                <a:ext cx="9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a:stCxn id="122" idx="4"/>
                <a:endCxn id="123" idx="2"/>
              </p:cNvCxnSpPr>
              <p:nvPr/>
            </p:nvCxnSpPr>
            <p:spPr>
              <a:xfrm>
                <a:off x="3465245" y="4984657"/>
                <a:ext cx="9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26" idx="4"/>
                <a:endCxn id="127" idx="2"/>
              </p:cNvCxnSpPr>
              <p:nvPr/>
            </p:nvCxnSpPr>
            <p:spPr>
              <a:xfrm>
                <a:off x="4815245" y="4984657"/>
                <a:ext cx="9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a:stCxn id="128" idx="4"/>
                <a:endCxn id="129" idx="2"/>
              </p:cNvCxnSpPr>
              <p:nvPr/>
            </p:nvCxnSpPr>
            <p:spPr>
              <a:xfrm>
                <a:off x="6165245" y="4984657"/>
                <a:ext cx="871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6" name="角丸四角形吹き出し 75"/>
            <p:cNvSpPr/>
            <p:nvPr/>
          </p:nvSpPr>
          <p:spPr>
            <a:xfrm>
              <a:off x="5001457" y="5547951"/>
              <a:ext cx="2068041" cy="586809"/>
            </a:xfrm>
            <a:prstGeom prst="wedgeRoundRectCallout">
              <a:avLst>
                <a:gd name="adj1" fmla="val 41660"/>
                <a:gd name="adj2" fmla="val -78235"/>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marL="180000" indent="-180000"/>
              <a:r>
                <a:rPr kumimoji="1" lang="ja-JP" altLang="en-US" sz="1400" dirty="0">
                  <a:solidFill>
                    <a:schemeClr val="tx1"/>
                  </a:solidFill>
                  <a:latin typeface="Arial" panose="020B0604020202020204" pitchFamily="34" charset="0"/>
                  <a:ea typeface="ＭＳ Ｐゴシック" panose="020B0600070205080204" pitchFamily="50" charset="-128"/>
                </a:rPr>
                <a:t>② </a:t>
              </a:r>
              <a:r>
                <a:rPr kumimoji="1" lang="en-US" altLang="ja-JP" sz="1400" dirty="0">
                  <a:solidFill>
                    <a:schemeClr val="tx1"/>
                  </a:solidFill>
                  <a:latin typeface="Arial" panose="020B0604020202020204" pitchFamily="34" charset="0"/>
                  <a:ea typeface="ＭＳ Ｐゴシック" panose="020B0600070205080204" pitchFamily="50" charset="-128"/>
                </a:rPr>
                <a:t>NAS</a:t>
              </a:r>
              <a:r>
                <a:rPr lang="ja-JP" altLang="en-US" sz="1400" dirty="0">
                  <a:solidFill>
                    <a:schemeClr val="tx1"/>
                  </a:solidFill>
                  <a:latin typeface="Arial" panose="020B0604020202020204" pitchFamily="34" charset="0"/>
                  <a:ea typeface="ＭＳ Ｐゴシック" panose="020B0600070205080204" pitchFamily="50" charset="-128"/>
                </a:rPr>
                <a:t> </a:t>
              </a:r>
              <a:r>
                <a:rPr lang="en-US" altLang="ja-JP" sz="1400" dirty="0">
                  <a:solidFill>
                    <a:schemeClr val="tx1"/>
                  </a:solidFill>
                  <a:latin typeface="Arial" panose="020B0604020202020204" pitchFamily="34" charset="0"/>
                  <a:ea typeface="ＭＳ Ｐゴシック" panose="020B0600070205080204" pitchFamily="50" charset="-128"/>
                </a:rPr>
                <a:t>#32</a:t>
              </a:r>
              <a:r>
                <a:rPr lang="ja-JP" altLang="en-US" sz="1400" dirty="0">
                  <a:solidFill>
                    <a:schemeClr val="tx1"/>
                  </a:solidFill>
                  <a:latin typeface="Arial" panose="020B0604020202020204" pitchFamily="34" charset="0"/>
                  <a:ea typeface="ＭＳ Ｐゴシック" panose="020B0600070205080204" pitchFamily="50" charset="-128"/>
                </a:rPr>
                <a:t>の切離し、</a:t>
              </a:r>
              <a:r>
                <a:rPr lang="en-US" altLang="ja-JP" sz="1400" dirty="0">
                  <a:solidFill>
                    <a:schemeClr val="tx1"/>
                  </a:solidFill>
                  <a:latin typeface="Arial" panose="020B0604020202020204" pitchFamily="34" charset="0"/>
                  <a:ea typeface="ＭＳ Ｐゴシック" panose="020B0600070205080204" pitchFamily="50" charset="-128"/>
                </a:rPr>
                <a:t>NAS #31</a:t>
              </a:r>
              <a:r>
                <a:rPr lang="ja-JP" altLang="en-US" sz="1400" dirty="0" err="1">
                  <a:solidFill>
                    <a:schemeClr val="tx1"/>
                  </a:solidFill>
                  <a:latin typeface="Arial" panose="020B0604020202020204" pitchFamily="34" charset="0"/>
                  <a:ea typeface="ＭＳ Ｐゴシック" panose="020B0600070205080204" pitchFamily="50" charset="-128"/>
                </a:rPr>
                <a:t>への</a:t>
              </a:r>
              <a:r>
                <a:rPr lang="ja-JP" altLang="en-US" sz="1400" dirty="0">
                  <a:solidFill>
                    <a:schemeClr val="tx1"/>
                  </a:solidFill>
                  <a:latin typeface="Arial" panose="020B0604020202020204" pitchFamily="34" charset="0"/>
                  <a:ea typeface="ＭＳ Ｐゴシック" panose="020B0600070205080204" pitchFamily="50" charset="-128"/>
                </a:rPr>
                <a:t>切替えが完了できず</a:t>
              </a:r>
              <a:endParaRPr kumimoji="1" lang="ja-JP" altLang="en-US" sz="1400" dirty="0">
                <a:solidFill>
                  <a:schemeClr val="tx1"/>
                </a:solidFill>
                <a:latin typeface="Arial" panose="020B0604020202020204" pitchFamily="34" charset="0"/>
                <a:ea typeface="ＭＳ Ｐゴシック" panose="020B0600070205080204" pitchFamily="50" charset="-128"/>
              </a:endParaRPr>
            </a:p>
          </p:txBody>
        </p:sp>
        <p:sp>
          <p:nvSpPr>
            <p:cNvPr id="77" name="角丸四角形吹き出し 76"/>
            <p:cNvSpPr/>
            <p:nvPr/>
          </p:nvSpPr>
          <p:spPr>
            <a:xfrm>
              <a:off x="7295703" y="5547951"/>
              <a:ext cx="1517986" cy="586809"/>
            </a:xfrm>
            <a:prstGeom prst="wedgeRoundRectCallout">
              <a:avLst>
                <a:gd name="adj1" fmla="val -25935"/>
                <a:gd name="adj2" fmla="val -83166"/>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marL="180000" indent="-180000"/>
              <a:r>
                <a:rPr kumimoji="1" lang="ja-JP" altLang="en-US" sz="1400" dirty="0">
                  <a:solidFill>
                    <a:schemeClr val="tx1"/>
                  </a:solidFill>
                  <a:latin typeface="Arial" panose="020B0604020202020204" pitchFamily="34" charset="0"/>
                  <a:ea typeface="ＭＳ Ｐゴシック" panose="020B0600070205080204" pitchFamily="50" charset="-128"/>
                </a:rPr>
                <a:t>① </a:t>
              </a:r>
              <a:r>
                <a:rPr kumimoji="1" lang="en-US" altLang="ja-JP" sz="1400" dirty="0">
                  <a:solidFill>
                    <a:schemeClr val="tx1"/>
                  </a:solidFill>
                  <a:latin typeface="Arial" panose="020B0604020202020204" pitchFamily="34" charset="0"/>
                  <a:ea typeface="ＭＳ Ｐゴシック" panose="020B0600070205080204" pitchFamily="50" charset="-128"/>
                </a:rPr>
                <a:t>NAS #32</a:t>
              </a:r>
              <a:r>
                <a:rPr kumimoji="1" lang="ja-JP" altLang="en-US" sz="1400" dirty="0">
                  <a:solidFill>
                    <a:schemeClr val="tx1"/>
                  </a:solidFill>
                  <a:latin typeface="Arial" panose="020B0604020202020204" pitchFamily="34" charset="0"/>
                  <a:ea typeface="ＭＳ Ｐゴシック" panose="020B0600070205080204" pitchFamily="50" charset="-128"/>
                </a:rPr>
                <a:t>に障害が発生</a:t>
              </a:r>
            </a:p>
          </p:txBody>
        </p:sp>
        <p:sp>
          <p:nvSpPr>
            <p:cNvPr id="78" name="角丸四角形吹き出し 77"/>
            <p:cNvSpPr/>
            <p:nvPr/>
          </p:nvSpPr>
          <p:spPr>
            <a:xfrm>
              <a:off x="4501097" y="2492896"/>
              <a:ext cx="2075353" cy="586758"/>
            </a:xfrm>
            <a:prstGeom prst="wedgeRoundRectCallout">
              <a:avLst>
                <a:gd name="adj1" fmla="val 25907"/>
                <a:gd name="adj2" fmla="val 74104"/>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marL="180000" indent="-216000"/>
              <a:r>
                <a:rPr lang="ja-JP" altLang="en-US" sz="1400" dirty="0">
                  <a:solidFill>
                    <a:schemeClr val="tx1"/>
                  </a:solidFill>
                  <a:latin typeface="Arial" panose="020B0604020202020204" pitchFamily="34" charset="0"/>
                  <a:ea typeface="ＭＳ Ｐゴシック" panose="020B0600070205080204" pitchFamily="50" charset="-128"/>
                </a:rPr>
                <a:t>③ 全てのサーバで、</a:t>
              </a:r>
              <a:r>
                <a:rPr lang="en-US" altLang="ja-JP" sz="1400" dirty="0">
                  <a:solidFill>
                    <a:schemeClr val="tx1"/>
                  </a:solidFill>
                  <a:latin typeface="Arial" panose="020B0604020202020204" pitchFamily="34" charset="0"/>
                  <a:ea typeface="ＭＳ Ｐゴシック" panose="020B0600070205080204" pitchFamily="50" charset="-128"/>
                </a:rPr>
                <a:t>NAS</a:t>
              </a:r>
              <a:r>
                <a:rPr lang="ja-JP" altLang="en-US" sz="1400" dirty="0">
                  <a:solidFill>
                    <a:schemeClr val="tx1"/>
                  </a:solidFill>
                  <a:latin typeface="Arial" panose="020B0604020202020204" pitchFamily="34" charset="0"/>
                  <a:ea typeface="ＭＳ Ｐゴシック" panose="020B0600070205080204" pitchFamily="50" charset="-128"/>
                </a:rPr>
                <a:t> </a:t>
              </a:r>
              <a:r>
                <a:rPr lang="en-US" altLang="ja-JP" sz="1400" dirty="0">
                  <a:solidFill>
                    <a:schemeClr val="tx1"/>
                  </a:solidFill>
                  <a:latin typeface="Arial" panose="020B0604020202020204" pitchFamily="34" charset="0"/>
                  <a:ea typeface="ＭＳ Ｐゴシック" panose="020B0600070205080204" pitchFamily="50" charset="-128"/>
                </a:rPr>
                <a:t>#31</a:t>
              </a:r>
              <a:r>
                <a:rPr lang="ja-JP" altLang="en-US" sz="1400" dirty="0">
                  <a:solidFill>
                    <a:schemeClr val="tx1"/>
                  </a:solidFill>
                  <a:latin typeface="Arial" panose="020B0604020202020204" pitchFamily="34" charset="0"/>
                  <a:ea typeface="ＭＳ Ｐゴシック" panose="020B0600070205080204" pitchFamily="50" charset="-128"/>
                </a:rPr>
                <a:t>がアンマウント状態と認識された</a:t>
              </a:r>
              <a:endParaRPr kumimoji="1" lang="ja-JP" altLang="en-US" sz="1400" dirty="0">
                <a:solidFill>
                  <a:schemeClr val="tx1"/>
                </a:solidFill>
                <a:latin typeface="Arial" panose="020B0604020202020204" pitchFamily="34" charset="0"/>
                <a:ea typeface="ＭＳ Ｐゴシック" panose="020B0600070205080204" pitchFamily="50" charset="-128"/>
              </a:endParaRPr>
            </a:p>
          </p:txBody>
        </p:sp>
        <p:sp>
          <p:nvSpPr>
            <p:cNvPr id="79" name="角丸四角形吹き出し 78"/>
            <p:cNvSpPr/>
            <p:nvPr/>
          </p:nvSpPr>
          <p:spPr>
            <a:xfrm>
              <a:off x="7385036" y="2492895"/>
              <a:ext cx="1756414" cy="577621"/>
            </a:xfrm>
            <a:prstGeom prst="wedgeRoundRectCallout">
              <a:avLst>
                <a:gd name="adj1" fmla="val 12975"/>
                <a:gd name="adj2" fmla="val 81173"/>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marL="180000" indent="-180000"/>
              <a:r>
                <a:rPr kumimoji="1" lang="ja-JP" altLang="en-US" sz="1400" dirty="0">
                  <a:solidFill>
                    <a:schemeClr val="tx1"/>
                  </a:solidFill>
                  <a:latin typeface="Arial" panose="020B0604020202020204" pitchFamily="34" charset="0"/>
                  <a:ea typeface="ＭＳ Ｐゴシック" panose="020B0600070205080204" pitchFamily="50" charset="-128"/>
                </a:rPr>
                <a:t>④ そのまま時間が経過し、全サーバがダウンした</a:t>
              </a:r>
            </a:p>
          </p:txBody>
        </p:sp>
      </p:grpSp>
    </p:spTree>
    <p:extLst>
      <p:ext uri="{BB962C8B-B14F-4D97-AF65-F5344CB8AC3E}">
        <p14:creationId xmlns:p14="http://schemas.microsoft.com/office/powerpoint/2010/main" val="2371229700"/>
      </p:ext>
    </p:extLst>
  </p:cSld>
  <p:clrMapOvr>
    <a:masterClrMapping/>
  </p:clrMapOvr>
  <p:transition spd="med" advTm="2889"/>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4000" y="72000"/>
            <a:ext cx="1440000" cy="576000"/>
          </a:xfrm>
          <a:solidFill>
            <a:srgbClr val="FFC000"/>
          </a:solidFill>
        </p:spPr>
        <p:txBody>
          <a:bodyPr/>
          <a:lstStyle/>
          <a:p>
            <a:r>
              <a:rPr lang="ja-JP" altLang="en-US" sz="3200" dirty="0">
                <a:latin typeface="HGP創英角ｺﾞｼｯｸUB" panose="020B0900000000000000" pitchFamily="50" charset="-128"/>
                <a:ea typeface="HGP創英角ｺﾞｼｯｸUB" panose="020B0900000000000000" pitchFamily="50" charset="-128"/>
              </a:rPr>
              <a:t>Ｔ２３：</a:t>
            </a:r>
            <a:endParaRPr kumimoji="1" lang="ja-JP" altLang="en-US" sz="3200" dirty="0">
              <a:latin typeface="HGP創英角ｺﾞｼｯｸUB" panose="020B0900000000000000" pitchFamily="50" charset="-128"/>
              <a:ea typeface="HGP創英角ｺﾞｼｯｸUB" panose="020B0900000000000000" pitchFamily="50" charset="-128"/>
            </a:endParaRPr>
          </a:p>
        </p:txBody>
      </p:sp>
      <p:sp>
        <p:nvSpPr>
          <p:cNvPr id="3" name="テキスト プレースホルダー 2"/>
          <p:cNvSpPr>
            <a:spLocks noGrp="1"/>
          </p:cNvSpPr>
          <p:nvPr>
            <p:ph type="body" idx="4294967295"/>
          </p:nvPr>
        </p:nvSpPr>
        <p:spPr>
          <a:xfrm>
            <a:off x="1620000" y="205760"/>
            <a:ext cx="7200000" cy="380480"/>
          </a:xfrm>
        </p:spPr>
        <p:txBody>
          <a:bodyPr wrap="square" lIns="36000" tIns="36000" rIns="36000" bIns="36000" anchor="ctr" anchorCtr="0">
            <a:spAutoFit/>
          </a:bodyPr>
          <a:lstStyle/>
          <a:p>
            <a:pPr marL="0" indent="0">
              <a:buNone/>
              <a:tabLst>
                <a:tab pos="895350" algn="l"/>
              </a:tabLst>
            </a:pP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障害監視は、複数の観点から実装し、障害の見逃しを防げ！</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プレースホルダー 2"/>
          <p:cNvSpPr txBox="1">
            <a:spLocks/>
          </p:cNvSpPr>
          <p:nvPr/>
        </p:nvSpPr>
        <p:spPr bwMode="auto">
          <a:xfrm>
            <a:off x="144000" y="900000"/>
            <a:ext cx="9540000" cy="62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8525" indent="-898525">
              <a:spcBef>
                <a:spcPts val="100"/>
              </a:spcBef>
              <a:buClr>
                <a:srgbClr val="339966"/>
              </a:buClr>
              <a:buFont typeface="Wingdings" pitchFamily="2" charset="2"/>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それぞれが</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障害監視機能</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を持ち</a:t>
            </a:r>
            <a:r>
              <a:rPr lang="en-US" altLang="ja-JP"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重化</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された</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サーバから成る</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24</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時間</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365</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日稼働の基幹システムにおいて，ある日，</a:t>
            </a:r>
            <a:r>
              <a:rPr lang="en-US" altLang="ja-JP"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サーバ</a:t>
            </a:r>
            <a:r>
              <a:rPr lang="en-US" altLang="ja-JP"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台すべてが順番に停止</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した．</a:t>
            </a:r>
          </a:p>
        </p:txBody>
      </p:sp>
      <p:sp>
        <p:nvSpPr>
          <p:cNvPr id="36" name="テキスト プレースホルダー 2"/>
          <p:cNvSpPr txBox="1">
            <a:spLocks/>
          </p:cNvSpPr>
          <p:nvPr/>
        </p:nvSpPr>
        <p:spPr bwMode="auto">
          <a:xfrm>
            <a:off x="144000" y="4608000"/>
            <a:ext cx="3600000" cy="203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1076325" indent="-1076325">
              <a:spcBef>
                <a:spcPts val="100"/>
              </a:spcBef>
              <a:buClr>
                <a:srgbClr val="339966"/>
              </a:buClr>
              <a:buFont typeface="Wingdings" pitchFamily="2" charset="2"/>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個々の機器の監視を</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複数のツール</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で行う</a:t>
            </a:r>
            <a:endPar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1076325" indent="-1076325">
              <a:spcBef>
                <a:spcPts val="100"/>
              </a:spcBef>
              <a:buClr>
                <a:srgbClr val="339966"/>
              </a:buClr>
              <a:buFont typeface="Wingdings" pitchFamily="2" charset="2"/>
              <a:buNone/>
            </a:pP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複数の監視機能の</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組合せで動作</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に問題がないか確認する</a:t>
            </a:r>
            <a:endPar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1076325" indent="-1076325">
              <a:spcBef>
                <a:spcPts val="100"/>
              </a:spcBef>
              <a:buClr>
                <a:srgbClr val="339966"/>
              </a:buClr>
              <a:buFont typeface="Wingdings" pitchFamily="2" charset="2"/>
              <a:buNone/>
            </a:pP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十分な</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保守時間</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を確保する</a:t>
            </a:r>
            <a:endParaRPr lang="en-US" altLang="ja-JP"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図 6">
            <a:extLst>
              <a:ext uri="{FF2B5EF4-FFF2-40B4-BE49-F238E27FC236}">
                <a16:creationId xmlns:a16="http://schemas.microsoft.com/office/drawing/2014/main" id="{8C263787-A04E-F098-8E61-F812A9D74FAA}"/>
              </a:ext>
            </a:extLst>
          </p:cNvPr>
          <p:cNvPicPr>
            <a:picLocks noChangeAspect="1"/>
          </p:cNvPicPr>
          <p:nvPr/>
        </p:nvPicPr>
        <p:blipFill>
          <a:blip r:embed="rId3"/>
          <a:stretch>
            <a:fillRect/>
          </a:stretch>
        </p:blipFill>
        <p:spPr>
          <a:xfrm>
            <a:off x="3636000" y="2628000"/>
            <a:ext cx="6245924" cy="3960000"/>
          </a:xfrm>
          <a:prstGeom prst="rect">
            <a:avLst/>
          </a:prstGeom>
        </p:spPr>
      </p:pic>
      <p:sp>
        <p:nvSpPr>
          <p:cNvPr id="35" name="テキスト プレースホルダー 2"/>
          <p:cNvSpPr txBox="1">
            <a:spLocks/>
          </p:cNvSpPr>
          <p:nvPr/>
        </p:nvSpPr>
        <p:spPr bwMode="auto">
          <a:xfrm>
            <a:off x="144000" y="1512000"/>
            <a:ext cx="9540000" cy="1193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Clr>
                <a:srgbClr val="339966"/>
              </a:buClr>
              <a:buFont typeface="Wingdings" pitchFamily="2" charset="2"/>
              <a:buNone/>
            </a:pP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直接原因は，</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ネットワークスイッチのキャッシュメモリ故障</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（当該スイッチは，本件に関してエラーメッセージを出力しなかったので障害検知ができなかった．）</a:t>
            </a:r>
            <a:endPar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Clr>
                <a:srgbClr val="339966"/>
              </a:buClr>
              <a:buFont typeface="Wingdings" pitchFamily="2" charset="2"/>
              <a:buNone/>
            </a:pP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根本原因は，ネットワークスイッチを含む</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サーバの</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障害監視が適切でなかった</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こと：</a:t>
            </a:r>
          </a:p>
        </p:txBody>
      </p:sp>
      <p:sp>
        <p:nvSpPr>
          <p:cNvPr id="9" name="テキスト ボックス 8">
            <a:extLst>
              <a:ext uri="{FF2B5EF4-FFF2-40B4-BE49-F238E27FC236}">
                <a16:creationId xmlns:a16="http://schemas.microsoft.com/office/drawing/2014/main" id="{1D617A3C-C8E6-A3A8-C06C-ECC0F59E9F89}"/>
              </a:ext>
            </a:extLst>
          </p:cNvPr>
          <p:cNvSpPr txBox="1"/>
          <p:nvPr/>
        </p:nvSpPr>
        <p:spPr>
          <a:xfrm>
            <a:off x="1008000" y="2628000"/>
            <a:ext cx="2700000" cy="2031325"/>
          </a:xfrm>
          <a:prstGeom prst="rect">
            <a:avLst/>
          </a:prstGeom>
          <a:noFill/>
        </p:spPr>
        <p:txBody>
          <a:bodyPr wrap="square">
            <a:spAutoFit/>
          </a:bodyPr>
          <a:lstStyle/>
          <a:p>
            <a:pPr marL="180000" indent="-180000"/>
            <a:r>
              <a:rPr lang="en-US" altLang="ja-JP"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ネットワークスイッチの死活監視でつかめないエラーの発生</a:t>
            </a:r>
            <a:endPar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180000" indent="-180000"/>
            <a:r>
              <a:rPr lang="en-US" altLang="ja-JP"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サーバの監視機能の不整合</a:t>
            </a:r>
            <a:endParaRPr lang="en-US" altLang="ja-JP"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180000" indent="-180000"/>
            <a:r>
              <a:rPr lang="en-US" altLang="ja-JP"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800"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保守（点検作業）不足</a:t>
            </a:r>
            <a:endParaRPr lang="ja-JP" altLang="en-US" dirty="0"/>
          </a:p>
        </p:txBody>
      </p:sp>
    </p:spTree>
    <p:extLst>
      <p:ext uri="{BB962C8B-B14F-4D97-AF65-F5344CB8AC3E}">
        <p14:creationId xmlns:p14="http://schemas.microsoft.com/office/powerpoint/2010/main" val="4033084788"/>
      </p:ext>
    </p:extLst>
  </p:cSld>
  <p:clrMapOvr>
    <a:masterClrMapping/>
  </p:clrMapOvr>
  <p:transition spd="med" advTm="3838"/>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4000" y="72000"/>
            <a:ext cx="1440000" cy="576000"/>
          </a:xfrm>
          <a:solidFill>
            <a:srgbClr val="FFC000"/>
          </a:solidFill>
        </p:spPr>
        <p:txBody>
          <a:bodyPr/>
          <a:lstStyle/>
          <a:p>
            <a:r>
              <a:rPr kumimoji="1" lang="ja-JP" altLang="en-US" sz="3200" dirty="0">
                <a:latin typeface="HGP創英角ｺﾞｼｯｸUB" pitchFamily="50" charset="-128"/>
                <a:ea typeface="HGP創英角ｺﾞｼｯｸUB" pitchFamily="50" charset="-128"/>
              </a:rPr>
              <a:t>Ｇ１８</a:t>
            </a:r>
            <a:r>
              <a:rPr lang="ja-JP" altLang="en-US" sz="3200" dirty="0">
                <a:latin typeface="HGP創英角ｺﾞｼｯｸUB" pitchFamily="50" charset="-128"/>
                <a:ea typeface="HGP創英角ｺﾞｼｯｸUB" pitchFamily="50" charset="-128"/>
              </a:rPr>
              <a:t>：</a:t>
            </a:r>
            <a:endParaRPr kumimoji="1" lang="ja-JP" altLang="en-US" sz="3200" dirty="0">
              <a:latin typeface="HGP創英角ｺﾞｼｯｸUB" pitchFamily="50" charset="-128"/>
              <a:ea typeface="HGP創英角ｺﾞｼｯｸUB" pitchFamily="50" charset="-128"/>
            </a:endParaRPr>
          </a:p>
        </p:txBody>
      </p:sp>
      <p:sp>
        <p:nvSpPr>
          <p:cNvPr id="3" name="正方形/長方形 2"/>
          <p:cNvSpPr/>
          <p:nvPr/>
        </p:nvSpPr>
        <p:spPr>
          <a:xfrm>
            <a:off x="1620000" y="51872"/>
            <a:ext cx="7200000" cy="688256"/>
          </a:xfrm>
          <a:prstGeom prst="rect">
            <a:avLst/>
          </a:prstGeom>
        </p:spPr>
        <p:txBody>
          <a:bodyPr wrap="square" lIns="36000" tIns="36000" rIns="36000" bIns="36000" anchor="ctr">
            <a:spAutoFit/>
          </a:bodyPr>
          <a:lstStyle/>
          <a:p>
            <a:r>
              <a:rPr lang="ja-JP" altLang="en-US" sz="2000" b="1" dirty="0">
                <a:solidFill>
                  <a:srgbClr val="000000"/>
                </a:solidFill>
                <a:latin typeface="メイリオ" pitchFamily="50" charset="-128"/>
                <a:ea typeface="メイリオ" pitchFamily="50" charset="-128"/>
              </a:rPr>
              <a:t>障害対策とは許容時間内の回復や停止中の業務継続まで</a:t>
            </a:r>
            <a:endParaRPr lang="en-US" altLang="ja-JP" sz="2000" b="1" dirty="0">
              <a:solidFill>
                <a:srgbClr val="000000"/>
              </a:solidFill>
              <a:latin typeface="メイリオ" pitchFamily="50" charset="-128"/>
              <a:ea typeface="メイリオ" pitchFamily="50" charset="-128"/>
            </a:endParaRPr>
          </a:p>
          <a:p>
            <a:r>
              <a:rPr lang="ja-JP" altLang="en-US" sz="2000" b="1" dirty="0">
                <a:solidFill>
                  <a:srgbClr val="000000"/>
                </a:solidFill>
                <a:latin typeface="メイリオ" pitchFamily="50" charset="-128"/>
                <a:ea typeface="メイリオ" pitchFamily="50" charset="-128"/>
              </a:rPr>
              <a:t>具体化すること</a:t>
            </a:r>
          </a:p>
        </p:txBody>
      </p:sp>
      <p:sp>
        <p:nvSpPr>
          <p:cNvPr id="8" name="テキスト プレースホルダー 2">
            <a:extLst>
              <a:ext uri="{FF2B5EF4-FFF2-40B4-BE49-F238E27FC236}">
                <a16:creationId xmlns:a16="http://schemas.microsoft.com/office/drawing/2014/main" id="{08839F8E-995B-9062-4EB6-D97799BF57BD}"/>
              </a:ext>
            </a:extLst>
          </p:cNvPr>
          <p:cNvSpPr txBox="1">
            <a:spLocks/>
          </p:cNvSpPr>
          <p:nvPr/>
        </p:nvSpPr>
        <p:spPr bwMode="auto">
          <a:xfrm>
            <a:off x="0" y="828000"/>
            <a:ext cx="4860000" cy="173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業務の中核を担うサービスを提供するシステムについて，サービスの一時的停止による業務への甚大な影響を考慮し，障害発生時に</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早期にシステムを回復</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し，システム停止中でも</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最低限の業務を継続</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できる施策の検討を開始</a:t>
            </a:r>
          </a:p>
        </p:txBody>
      </p:sp>
      <p:sp>
        <p:nvSpPr>
          <p:cNvPr id="58" name="テキスト プレースホルダー 2">
            <a:extLst>
              <a:ext uri="{FF2B5EF4-FFF2-40B4-BE49-F238E27FC236}">
                <a16:creationId xmlns:a16="http://schemas.microsoft.com/office/drawing/2014/main" id="{82C1DD06-9EEF-7449-B84C-EE80A2B3CC04}"/>
              </a:ext>
            </a:extLst>
          </p:cNvPr>
          <p:cNvSpPr txBox="1">
            <a:spLocks/>
          </p:cNvSpPr>
          <p:nvPr/>
        </p:nvSpPr>
        <p:spPr bwMode="auto">
          <a:xfrm>
            <a:off x="0" y="2592000"/>
            <a:ext cx="4860000" cy="91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当該システムは稼働後</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年間に</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回の障害を経験し，都度適切に対応</a:t>
            </a:r>
            <a:endPar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　　　　さらに影響の縮小化を目指す</a:t>
            </a:r>
          </a:p>
        </p:txBody>
      </p:sp>
      <p:sp>
        <p:nvSpPr>
          <p:cNvPr id="59" name="テキスト プレースホルダー 2">
            <a:extLst>
              <a:ext uri="{FF2B5EF4-FFF2-40B4-BE49-F238E27FC236}">
                <a16:creationId xmlns:a16="http://schemas.microsoft.com/office/drawing/2014/main" id="{EFEA3148-F727-5BFF-1DED-115C379E7DB8}"/>
              </a:ext>
            </a:extLst>
          </p:cNvPr>
          <p:cNvSpPr txBox="1">
            <a:spLocks/>
          </p:cNvSpPr>
          <p:nvPr/>
        </p:nvSpPr>
        <p:spPr bwMode="auto">
          <a:xfrm>
            <a:off x="0" y="3600000"/>
            <a:ext cx="4824000" cy="230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1165225" indent="-1165225">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・システムの早期回復策：業務システムの</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二重化と常時並行稼働</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（第二本番系での並行処理）によるシステム切替えの迅速化</a:t>
            </a:r>
          </a:p>
          <a:p>
            <a:pPr marL="1165225" indent="-27305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・業務を停止させないための対策：障害時</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対応をサービス利用者と明確化</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復旧許容時間</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の設定と，復旧不可時の</a:t>
            </a:r>
            <a:r>
              <a:rPr lang="ja-JP" altLang="en-US" sz="18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業務側代替策</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の策定）</a:t>
            </a:r>
          </a:p>
        </p:txBody>
      </p:sp>
      <p:pic>
        <p:nvPicPr>
          <p:cNvPr id="5" name="図 4">
            <a:extLst>
              <a:ext uri="{FF2B5EF4-FFF2-40B4-BE49-F238E27FC236}">
                <a16:creationId xmlns:a16="http://schemas.microsoft.com/office/drawing/2014/main" id="{EAB6D8A6-953E-962C-979D-441A09F35474}"/>
              </a:ext>
            </a:extLst>
          </p:cNvPr>
          <p:cNvPicPr>
            <a:picLocks noChangeAspect="1"/>
          </p:cNvPicPr>
          <p:nvPr/>
        </p:nvPicPr>
        <p:blipFill>
          <a:blip r:embed="rId2"/>
          <a:stretch>
            <a:fillRect/>
          </a:stretch>
        </p:blipFill>
        <p:spPr>
          <a:xfrm>
            <a:off x="4824000" y="828000"/>
            <a:ext cx="5101508" cy="3600000"/>
          </a:xfrm>
          <a:prstGeom prst="rect">
            <a:avLst/>
          </a:prstGeom>
        </p:spPr>
      </p:pic>
      <p:pic>
        <p:nvPicPr>
          <p:cNvPr id="9" name="図 8">
            <a:extLst>
              <a:ext uri="{FF2B5EF4-FFF2-40B4-BE49-F238E27FC236}">
                <a16:creationId xmlns:a16="http://schemas.microsoft.com/office/drawing/2014/main" id="{F430B870-9526-5DBA-B5AF-A00353FE5C21}"/>
              </a:ext>
            </a:extLst>
          </p:cNvPr>
          <p:cNvPicPr>
            <a:picLocks noChangeAspect="1"/>
          </p:cNvPicPr>
          <p:nvPr/>
        </p:nvPicPr>
        <p:blipFill>
          <a:blip r:embed="rId3"/>
          <a:stretch>
            <a:fillRect/>
          </a:stretch>
        </p:blipFill>
        <p:spPr>
          <a:xfrm>
            <a:off x="4860000" y="2988000"/>
            <a:ext cx="5074370" cy="3600000"/>
          </a:xfrm>
          <a:prstGeom prst="rect">
            <a:avLst/>
          </a:prstGeom>
        </p:spPr>
      </p:pic>
    </p:spTree>
    <p:extLst>
      <p:ext uri="{BB962C8B-B14F-4D97-AF65-F5344CB8AC3E}">
        <p14:creationId xmlns:p14="http://schemas.microsoft.com/office/powerpoint/2010/main" val="1295444686"/>
      </p:ext>
    </p:extLst>
  </p:cSld>
  <p:clrMapOvr>
    <a:masterClrMapping/>
  </p:clrMapOvr>
  <p:transition spd="med" advTm="2986"/>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内　容</a:t>
            </a:r>
          </a:p>
        </p:txBody>
      </p:sp>
      <p:sp>
        <p:nvSpPr>
          <p:cNvPr id="4" name="正方形/長方形 3"/>
          <p:cNvSpPr/>
          <p:nvPr/>
        </p:nvSpPr>
        <p:spPr>
          <a:xfrm>
            <a:off x="540000" y="1080000"/>
            <a:ext cx="9000000" cy="4478149"/>
          </a:xfrm>
          <a:prstGeom prst="rect">
            <a:avLst/>
          </a:prstGeom>
        </p:spPr>
        <p:txBody>
          <a:bodyPr wrap="square">
            <a:spAutoFit/>
          </a:bodyPr>
          <a:lstStyle/>
          <a:p>
            <a:pPr marL="360000" indent="-360000">
              <a:spcBef>
                <a:spcPts val="600"/>
              </a:spcBef>
              <a:buFont typeface="+mj-lt"/>
              <a:buAutoNum type="arabicPeriod"/>
            </a:pPr>
            <a:r>
              <a:rPr lang="ja-JP" altLang="en-US" sz="2400" b="1" dirty="0">
                <a:latin typeface="メイリオ" panose="020B0604030504040204" pitchFamily="50" charset="-128"/>
                <a:ea typeface="メイリオ" panose="020B0604030504040204" pitchFamily="50" charset="-128"/>
              </a:rPr>
              <a:t> 背景</a:t>
            </a:r>
          </a:p>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最近の障害事例と関連“教訓”</a:t>
            </a: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マイナンバー関連システム</a:t>
            </a: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交通，通信，金融分野の各重要インフラシステム</a:t>
            </a:r>
          </a:p>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障害事例の分析から見える傾向の考察</a:t>
            </a:r>
            <a:endParaRPr lang="en-US" altLang="ja-JP" sz="2400" dirty="0">
              <a:solidFill>
                <a:schemeClr val="bg2"/>
              </a:solidFill>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ルール化の境目</a:t>
            </a:r>
            <a:endParaRPr lang="en-US" altLang="ja-JP" sz="2400" dirty="0">
              <a:solidFill>
                <a:schemeClr val="bg2"/>
              </a:solidFill>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レジリエンスエンジニアリング</a:t>
            </a: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ヒューマンエラーの問題と対策</a:t>
            </a:r>
            <a:endParaRPr lang="en-US" altLang="ja-JP" sz="2400" dirty="0">
              <a:solidFill>
                <a:schemeClr val="bg2"/>
              </a:solidFill>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システムの高負荷／過負荷に関する問題と対策</a:t>
            </a:r>
          </a:p>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まとめ</a:t>
            </a:r>
          </a:p>
        </p:txBody>
      </p:sp>
    </p:spTree>
    <p:extLst>
      <p:ext uri="{BB962C8B-B14F-4D97-AF65-F5344CB8AC3E}">
        <p14:creationId xmlns:p14="http://schemas.microsoft.com/office/powerpoint/2010/main" val="63751938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4294967295"/>
          </p:nvPr>
        </p:nvSpPr>
        <p:spPr>
          <a:xfrm>
            <a:off x="1620000" y="72000"/>
            <a:ext cx="7920000" cy="648000"/>
          </a:xfrm>
        </p:spPr>
        <p:txBody>
          <a:bodyPr wrap="square" lIns="36000" tIns="36000" rIns="36000" bIns="36000">
            <a:spAutoFit/>
          </a:bodyPr>
          <a:lstStyle/>
          <a:p>
            <a:pPr marL="0" indent="0">
              <a:spcBef>
                <a:spcPts val="0"/>
              </a:spcBef>
              <a:buNone/>
            </a:pP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システム利用不可時の手作業による代替業務マニュアルを作成し</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定期的な訓練を行うべし</a:t>
            </a:r>
            <a:endPar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プレースホルダー 2"/>
          <p:cNvSpPr txBox="1">
            <a:spLocks/>
          </p:cNvSpPr>
          <p:nvPr/>
        </p:nvSpPr>
        <p:spPr bwMode="auto">
          <a:xfrm>
            <a:off x="0" y="900000"/>
            <a:ext cx="9540000" cy="63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8525" indent="-898525">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システム停止時の顧客対応</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が十分にできなかった</a:t>
            </a:r>
            <a:endPar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endParaRPr>
          </a:p>
          <a:p>
            <a:pPr marL="898525" indent="-898525">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（窓口に来た顧客に帰っていただく対応となった）</a:t>
            </a:r>
          </a:p>
        </p:txBody>
      </p:sp>
      <p:sp>
        <p:nvSpPr>
          <p:cNvPr id="35" name="テキスト プレースホルダー 2"/>
          <p:cNvSpPr txBox="1">
            <a:spLocks/>
          </p:cNvSpPr>
          <p:nvPr/>
        </p:nvSpPr>
        <p:spPr bwMode="auto">
          <a:xfrm>
            <a:off x="0" y="1620000"/>
            <a:ext cx="9540000" cy="682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0" indent="0">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原因</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過去にシステム障害が発生したことがなく、</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システムが利用できない前提での</a:t>
            </a:r>
            <a:endParaRPr lang="en-US" altLang="ja-JP"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業務マニュアル</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がなかった</a:t>
            </a:r>
          </a:p>
        </p:txBody>
      </p:sp>
      <p:sp>
        <p:nvSpPr>
          <p:cNvPr id="36" name="テキスト プレースホルダー 2"/>
          <p:cNvSpPr txBox="1">
            <a:spLocks/>
          </p:cNvSpPr>
          <p:nvPr/>
        </p:nvSpPr>
        <p:spPr bwMode="auto">
          <a:xfrm>
            <a:off x="0" y="2520000"/>
            <a:ext cx="2808000" cy="149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18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システム利用</a:t>
            </a:r>
            <a:endParaRPr lang="en-US" altLang="ja-JP"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不可時の代替</a:t>
            </a:r>
            <a:endParaRPr lang="en-US" altLang="ja-JP"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業務マニュアル</a:t>
            </a: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の作成</a:t>
            </a:r>
          </a:p>
          <a:p>
            <a:pPr marL="900000" indent="-900000">
              <a:spcBef>
                <a:spcPts val="100"/>
              </a:spcBef>
              <a:buNone/>
            </a:pPr>
            <a:r>
              <a:rPr lang="ja-JP" altLang="en-US" sz="1800" kern="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(IT-BCP)</a:t>
            </a:r>
            <a:endParaRPr lang="ja-JP" altLang="en-US" sz="18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193" name="Picture 1"/>
          <p:cNvPicPr>
            <a:picLocks noChangeAspect="1" noChangeArrowheads="1"/>
          </p:cNvPicPr>
          <p:nvPr/>
        </p:nvPicPr>
        <p:blipFill>
          <a:blip r:embed="rId2" cstate="print"/>
          <a:srcRect/>
          <a:stretch>
            <a:fillRect/>
          </a:stretch>
        </p:blipFill>
        <p:spPr bwMode="auto">
          <a:xfrm>
            <a:off x="2700000" y="2340000"/>
            <a:ext cx="7200000" cy="4114283"/>
          </a:xfrm>
          <a:prstGeom prst="rect">
            <a:avLst/>
          </a:prstGeom>
          <a:solidFill>
            <a:srgbClr val="FFFFCC"/>
          </a:solidFill>
          <a:ln w="9525">
            <a:noFill/>
            <a:miter lim="800000"/>
            <a:headEnd/>
            <a:tailEnd/>
          </a:ln>
          <a:effectLst/>
        </p:spPr>
      </p:pic>
      <p:sp>
        <p:nvSpPr>
          <p:cNvPr id="9" name="タイトル 1"/>
          <p:cNvSpPr>
            <a:spLocks noGrp="1"/>
          </p:cNvSpPr>
          <p:nvPr>
            <p:ph type="title"/>
          </p:nvPr>
        </p:nvSpPr>
        <p:spPr>
          <a:xfrm>
            <a:off x="144000" y="72000"/>
            <a:ext cx="1440000" cy="576000"/>
          </a:xfrm>
          <a:solidFill>
            <a:srgbClr val="FFC000"/>
          </a:solidFill>
        </p:spPr>
        <p:txBody>
          <a:bodyPr/>
          <a:lstStyle/>
          <a:p>
            <a:r>
              <a:rPr lang="ja-JP" altLang="en-US" sz="3200" dirty="0">
                <a:latin typeface="HGP創英角ｺﾞｼｯｸUB" panose="020B0900000000000000" pitchFamily="50" charset="-128"/>
                <a:ea typeface="HGP創英角ｺﾞｼｯｸUB" panose="020B0900000000000000" pitchFamily="50" charset="-128"/>
              </a:rPr>
              <a:t>Ｇ９：</a:t>
            </a:r>
            <a:endParaRPr kumimoji="1" lang="ja-JP" altLang="en-US" sz="3200"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519648956"/>
      </p:ext>
    </p:extLst>
  </p:cSld>
  <p:clrMapOvr>
    <a:masterClrMapping/>
  </p:clrMapOvr>
  <p:transition spd="med" advTm="3096"/>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37CAE362-E52D-982D-FAFA-115855F02204}"/>
              </a:ext>
            </a:extLst>
          </p:cNvPr>
          <p:cNvPicPr>
            <a:picLocks noChangeAspect="1"/>
          </p:cNvPicPr>
          <p:nvPr/>
        </p:nvPicPr>
        <p:blipFill>
          <a:blip r:embed="rId2"/>
          <a:stretch>
            <a:fillRect/>
          </a:stretch>
        </p:blipFill>
        <p:spPr>
          <a:xfrm>
            <a:off x="0" y="828018"/>
            <a:ext cx="6685823" cy="5760000"/>
          </a:xfrm>
          <a:prstGeom prst="rect">
            <a:avLst/>
          </a:prstGeom>
          <a:ln w="12700">
            <a:solidFill>
              <a:schemeClr val="tx1">
                <a:lumMod val="50000"/>
                <a:lumOff val="50000"/>
                <a:alpha val="50000"/>
              </a:schemeClr>
            </a:solidFill>
          </a:ln>
        </p:spPr>
      </p:pic>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a:xfrm>
            <a:off x="360000" y="252000"/>
            <a:ext cx="9000000" cy="576000"/>
          </a:xfrm>
        </p:spPr>
        <p:txBody>
          <a:bodyPr/>
          <a:lstStyle/>
          <a:p>
            <a:r>
              <a:rPr kumimoji="1" lang="ja-JP" altLang="en-US" dirty="0"/>
              <a:t>金融機関のシステム障害［分析レポートから］</a:t>
            </a:r>
          </a:p>
        </p:txBody>
      </p:sp>
      <p:sp>
        <p:nvSpPr>
          <p:cNvPr id="8" name="テキスト ボックス 7">
            <a:hlinkClick r:id="rId3"/>
            <a:extLst>
              <a:ext uri="{FF2B5EF4-FFF2-40B4-BE49-F238E27FC236}">
                <a16:creationId xmlns:a16="http://schemas.microsoft.com/office/drawing/2014/main" id="{64001C30-5BFB-70EA-C761-6833A0C42D48}"/>
              </a:ext>
            </a:extLst>
          </p:cNvPr>
          <p:cNvSpPr txBox="1"/>
          <p:nvPr/>
        </p:nvSpPr>
        <p:spPr>
          <a:xfrm>
            <a:off x="72000" y="1440000"/>
            <a:ext cx="6300000" cy="338554"/>
          </a:xfrm>
          <a:prstGeom prst="rect">
            <a:avLst/>
          </a:prstGeom>
          <a:noFill/>
        </p:spPr>
        <p:txBody>
          <a:bodyPr wrap="square">
            <a:spAutoFit/>
          </a:bodyPr>
          <a:lstStyle/>
          <a:p>
            <a:r>
              <a:rPr lang="en-US" altLang="ja-JP" sz="1600" i="1" dirty="0">
                <a:solidFill>
                  <a:srgbClr val="3333FF"/>
                </a:solidFill>
                <a:latin typeface="Arial" panose="020B0604020202020204" pitchFamily="34" charset="0"/>
                <a:cs typeface="Arial" panose="020B0604020202020204" pitchFamily="34" charset="0"/>
              </a:rPr>
              <a:t>https://www.fsa.go.jp/news/r4/sonota/20230630-2/20230630-2.html</a:t>
            </a:r>
            <a:endParaRPr lang="ja-JP" altLang="en-US" sz="1600" i="1" dirty="0">
              <a:solidFill>
                <a:srgbClr val="3333FF"/>
              </a:solidFill>
              <a:latin typeface="Arial" panose="020B0604020202020204" pitchFamily="34" charset="0"/>
              <a:cs typeface="Arial" panose="020B0604020202020204" pitchFamily="34" charset="0"/>
            </a:endParaRPr>
          </a:p>
        </p:txBody>
      </p:sp>
      <p:sp>
        <p:nvSpPr>
          <p:cNvPr id="3" name="フローチャート : 代替処理 6">
            <a:extLst>
              <a:ext uri="{FF2B5EF4-FFF2-40B4-BE49-F238E27FC236}">
                <a16:creationId xmlns:a16="http://schemas.microsoft.com/office/drawing/2014/main" id="{E1A3B1F7-8BA5-D18C-6733-A85471105FE0}"/>
              </a:ext>
            </a:extLst>
          </p:cNvPr>
          <p:cNvSpPr/>
          <p:nvPr/>
        </p:nvSpPr>
        <p:spPr bwMode="auto">
          <a:xfrm>
            <a:off x="0" y="0"/>
            <a:ext cx="360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最近のトラブル事例（５）</a:t>
            </a:r>
          </a:p>
        </p:txBody>
      </p:sp>
      <p:pic>
        <p:nvPicPr>
          <p:cNvPr id="7" name="図 6">
            <a:extLst>
              <a:ext uri="{FF2B5EF4-FFF2-40B4-BE49-F238E27FC236}">
                <a16:creationId xmlns:a16="http://schemas.microsoft.com/office/drawing/2014/main" id="{A3F1EA68-BC4E-7365-EB3F-BB73A78FA171}"/>
              </a:ext>
            </a:extLst>
          </p:cNvPr>
          <p:cNvPicPr>
            <a:picLocks noChangeAspect="1"/>
          </p:cNvPicPr>
          <p:nvPr/>
        </p:nvPicPr>
        <p:blipFill>
          <a:blip r:embed="rId4"/>
          <a:stretch>
            <a:fillRect/>
          </a:stretch>
        </p:blipFill>
        <p:spPr>
          <a:xfrm>
            <a:off x="6696000" y="1872000"/>
            <a:ext cx="3181134" cy="4680000"/>
          </a:xfrm>
          <a:prstGeom prst="rect">
            <a:avLst/>
          </a:prstGeom>
          <a:ln w="12700">
            <a:solidFill>
              <a:schemeClr val="tx1">
                <a:lumMod val="50000"/>
                <a:lumOff val="50000"/>
                <a:alpha val="50000"/>
              </a:schemeClr>
            </a:solidFill>
          </a:ln>
        </p:spPr>
      </p:pic>
      <p:sp>
        <p:nvSpPr>
          <p:cNvPr id="14" name="テキスト ボックス 13">
            <a:extLst>
              <a:ext uri="{FF2B5EF4-FFF2-40B4-BE49-F238E27FC236}">
                <a16:creationId xmlns:a16="http://schemas.microsoft.com/office/drawing/2014/main" id="{CF77C2DD-EAC8-2476-28C1-ED10792085C2}"/>
              </a:ext>
            </a:extLst>
          </p:cNvPr>
          <p:cNvSpPr txBox="1"/>
          <p:nvPr/>
        </p:nvSpPr>
        <p:spPr>
          <a:xfrm>
            <a:off x="7200000" y="1440000"/>
            <a:ext cx="2520000" cy="360000"/>
          </a:xfrm>
          <a:prstGeom prst="rect">
            <a:avLst/>
          </a:prstGeom>
          <a:noFill/>
        </p:spPr>
        <p:txBody>
          <a:bodyPr wrap="none" rtlCol="0">
            <a:spAutoFit/>
          </a:bodyPr>
          <a:lstStyle/>
          <a:p>
            <a:r>
              <a:rPr kumimoji="1" lang="en-US" altLang="ja-JP" dirty="0">
                <a:solidFill>
                  <a:srgbClr val="3333FF"/>
                </a:solidFill>
              </a:rPr>
              <a:t>2021</a:t>
            </a:r>
            <a:r>
              <a:rPr kumimoji="1" lang="ja-JP" altLang="en-US" dirty="0">
                <a:solidFill>
                  <a:srgbClr val="3333FF"/>
                </a:solidFill>
              </a:rPr>
              <a:t>年度から毎年公表</a:t>
            </a:r>
          </a:p>
        </p:txBody>
      </p:sp>
      <p:sp>
        <p:nvSpPr>
          <p:cNvPr id="16" name="テキスト ボックス 15">
            <a:extLst>
              <a:ext uri="{FF2B5EF4-FFF2-40B4-BE49-F238E27FC236}">
                <a16:creationId xmlns:a16="http://schemas.microsoft.com/office/drawing/2014/main" id="{9554C1F8-3884-5FA4-D59C-5B61E23A9FB6}"/>
              </a:ext>
            </a:extLst>
          </p:cNvPr>
          <p:cNvSpPr txBox="1"/>
          <p:nvPr/>
        </p:nvSpPr>
        <p:spPr>
          <a:xfrm>
            <a:off x="180000" y="2880000"/>
            <a:ext cx="5400000" cy="720000"/>
          </a:xfrm>
          <a:prstGeom prst="rect">
            <a:avLst/>
          </a:prstGeom>
          <a:noFill/>
        </p:spPr>
        <p:txBody>
          <a:bodyPr wrap="square">
            <a:spAutoFit/>
          </a:bodyPr>
          <a:lstStyle/>
          <a:p>
            <a:r>
              <a:rPr lang="ja-JP" altLang="en-US" sz="2000" dirty="0">
                <a:solidFill>
                  <a:srgbClr val="FF0000"/>
                </a:solidFill>
              </a:rPr>
              <a:t>金融機関からのシステム障害の報告等に基づき、システム障害の傾向、原因及び対策を分析</a:t>
            </a:r>
          </a:p>
        </p:txBody>
      </p:sp>
    </p:spTree>
    <p:extLst>
      <p:ext uri="{BB962C8B-B14F-4D97-AF65-F5344CB8AC3E}">
        <p14:creationId xmlns:p14="http://schemas.microsoft.com/office/powerpoint/2010/main" val="51290714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3F1EA68-BC4E-7365-EB3F-BB73A78FA171}"/>
              </a:ext>
            </a:extLst>
          </p:cNvPr>
          <p:cNvPicPr>
            <a:picLocks noChangeAspect="1"/>
          </p:cNvPicPr>
          <p:nvPr/>
        </p:nvPicPr>
        <p:blipFill>
          <a:blip r:embed="rId2"/>
          <a:stretch>
            <a:fillRect/>
          </a:stretch>
        </p:blipFill>
        <p:spPr>
          <a:xfrm>
            <a:off x="6696000" y="1872000"/>
            <a:ext cx="3181134" cy="4680000"/>
          </a:xfrm>
          <a:prstGeom prst="rect">
            <a:avLst/>
          </a:prstGeom>
          <a:ln w="12700">
            <a:solidFill>
              <a:schemeClr val="tx1">
                <a:lumMod val="50000"/>
                <a:lumOff val="50000"/>
                <a:alpha val="50000"/>
              </a:schemeClr>
            </a:solidFill>
          </a:ln>
        </p:spPr>
      </p:pic>
      <p:pic>
        <p:nvPicPr>
          <p:cNvPr id="9" name="図 8">
            <a:extLst>
              <a:ext uri="{FF2B5EF4-FFF2-40B4-BE49-F238E27FC236}">
                <a16:creationId xmlns:a16="http://schemas.microsoft.com/office/drawing/2014/main" id="{97775FA9-4075-3E7B-C5C8-ADD11BC5398B}"/>
              </a:ext>
            </a:extLst>
          </p:cNvPr>
          <p:cNvPicPr>
            <a:picLocks noChangeAspect="1"/>
          </p:cNvPicPr>
          <p:nvPr/>
        </p:nvPicPr>
        <p:blipFill>
          <a:blip r:embed="rId3"/>
          <a:stretch>
            <a:fillRect/>
          </a:stretch>
        </p:blipFill>
        <p:spPr>
          <a:xfrm>
            <a:off x="1800000" y="3708000"/>
            <a:ext cx="4837149" cy="2880000"/>
          </a:xfrm>
          <a:prstGeom prst="rect">
            <a:avLst/>
          </a:prstGeom>
        </p:spPr>
      </p:pic>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a:xfrm>
            <a:off x="360000" y="252000"/>
            <a:ext cx="9000000" cy="576000"/>
          </a:xfrm>
        </p:spPr>
        <p:txBody>
          <a:bodyPr/>
          <a:lstStyle/>
          <a:p>
            <a:r>
              <a:rPr kumimoji="1" lang="ja-JP" altLang="en-US" dirty="0"/>
              <a:t>金融機関のシステム障害［分析レポートから］</a:t>
            </a:r>
          </a:p>
        </p:txBody>
      </p:sp>
      <p:sp>
        <p:nvSpPr>
          <p:cNvPr id="3" name="フローチャート : 代替処理 6">
            <a:extLst>
              <a:ext uri="{FF2B5EF4-FFF2-40B4-BE49-F238E27FC236}">
                <a16:creationId xmlns:a16="http://schemas.microsoft.com/office/drawing/2014/main" id="{E1A3B1F7-8BA5-D18C-6733-A85471105FE0}"/>
              </a:ext>
            </a:extLst>
          </p:cNvPr>
          <p:cNvSpPr/>
          <p:nvPr/>
        </p:nvSpPr>
        <p:spPr bwMode="auto">
          <a:xfrm>
            <a:off x="0" y="0"/>
            <a:ext cx="360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最近のトラブル事例（５）</a:t>
            </a:r>
          </a:p>
        </p:txBody>
      </p:sp>
      <p:sp>
        <p:nvSpPr>
          <p:cNvPr id="5" name="テキスト ボックス 4">
            <a:extLst>
              <a:ext uri="{FF2B5EF4-FFF2-40B4-BE49-F238E27FC236}">
                <a16:creationId xmlns:a16="http://schemas.microsoft.com/office/drawing/2014/main" id="{061C6596-4853-9FDE-B72A-5EBE36E60748}"/>
              </a:ext>
            </a:extLst>
          </p:cNvPr>
          <p:cNvSpPr txBox="1"/>
          <p:nvPr/>
        </p:nvSpPr>
        <p:spPr>
          <a:xfrm>
            <a:off x="0" y="900000"/>
            <a:ext cx="7560000" cy="3139321"/>
          </a:xfrm>
          <a:prstGeom prst="rect">
            <a:avLst/>
          </a:prstGeom>
          <a:noFill/>
        </p:spPr>
        <p:txBody>
          <a:bodyPr wrap="square">
            <a:spAutoFit/>
          </a:bodyPr>
          <a:lstStyle/>
          <a:p>
            <a:r>
              <a:rPr lang="ja-JP" altLang="en-US" u="sng" dirty="0">
                <a:latin typeface="+mn-ea"/>
              </a:rPr>
              <a:t>第２章 主な障害傾向</a:t>
            </a:r>
            <a:endParaRPr lang="en-US" altLang="ja-JP" u="sng" dirty="0">
              <a:latin typeface="+mn-ea"/>
            </a:endParaRPr>
          </a:p>
          <a:p>
            <a:r>
              <a:rPr lang="ja-JP" altLang="en-US" b="1" dirty="0">
                <a:solidFill>
                  <a:schemeClr val="bg1">
                    <a:lumMod val="50000"/>
                  </a:schemeClr>
                </a:solidFill>
                <a:latin typeface="+mn-ea"/>
              </a:rPr>
              <a:t>第１節 サイバー攻撃・不正アクセス等の意図的なもの</a:t>
            </a:r>
            <a:endParaRPr lang="en-US" altLang="ja-JP" b="1" dirty="0">
              <a:solidFill>
                <a:schemeClr val="bg1">
                  <a:lumMod val="50000"/>
                </a:schemeClr>
              </a:solidFill>
              <a:latin typeface="+mn-ea"/>
            </a:endParaRPr>
          </a:p>
          <a:p>
            <a:r>
              <a:rPr lang="en-US" altLang="ja-JP" dirty="0">
                <a:latin typeface="+mn-ea"/>
              </a:rPr>
              <a:t>  Ⅰ </a:t>
            </a:r>
            <a:r>
              <a:rPr lang="ja-JP" altLang="en-US" dirty="0">
                <a:latin typeface="+mn-ea"/>
              </a:rPr>
              <a:t>外部 委託先への不正アクセスによる情報漏えいに係る事案</a:t>
            </a:r>
            <a:endParaRPr lang="en-US" altLang="ja-JP" dirty="0">
              <a:latin typeface="+mn-ea"/>
            </a:endParaRPr>
          </a:p>
          <a:p>
            <a:r>
              <a:rPr lang="en-US" altLang="ja-JP" dirty="0">
                <a:latin typeface="+mn-ea"/>
              </a:rPr>
              <a:t>  Ⅱ </a:t>
            </a:r>
            <a:r>
              <a:rPr lang="ja-JP" altLang="en-US" dirty="0">
                <a:latin typeface="+mn-ea"/>
              </a:rPr>
              <a:t>マルウェア感染に係る事案</a:t>
            </a:r>
            <a:endParaRPr lang="en-US" altLang="ja-JP" dirty="0">
              <a:latin typeface="+mn-ea"/>
            </a:endParaRPr>
          </a:p>
          <a:p>
            <a:r>
              <a:rPr lang="en-US" altLang="ja-JP" dirty="0">
                <a:latin typeface="+mn-ea"/>
              </a:rPr>
              <a:t>  Ⅲ DDoS </a:t>
            </a:r>
            <a:r>
              <a:rPr lang="ja-JP" altLang="en-US" dirty="0">
                <a:latin typeface="+mn-ea"/>
              </a:rPr>
              <a:t>攻撃に係る事案</a:t>
            </a:r>
            <a:endParaRPr lang="en-US" altLang="ja-JP" dirty="0">
              <a:latin typeface="+mn-ea"/>
            </a:endParaRPr>
          </a:p>
          <a:p>
            <a:r>
              <a:rPr lang="ja-JP" altLang="en-US" b="1" dirty="0">
                <a:solidFill>
                  <a:schemeClr val="bg1">
                    <a:lumMod val="50000"/>
                  </a:schemeClr>
                </a:solidFill>
                <a:latin typeface="+mn-ea"/>
              </a:rPr>
              <a:t>第２節 日常の運用・保守等の過程の中で発生したシステム障害</a:t>
            </a:r>
            <a:endParaRPr lang="en-US" altLang="ja-JP" b="1" dirty="0">
              <a:solidFill>
                <a:schemeClr val="bg1">
                  <a:lumMod val="50000"/>
                </a:schemeClr>
              </a:solidFill>
              <a:latin typeface="+mn-ea"/>
            </a:endParaRPr>
          </a:p>
          <a:p>
            <a:r>
              <a:rPr lang="en-US" altLang="ja-JP" dirty="0">
                <a:latin typeface="+mn-ea"/>
              </a:rPr>
              <a:t>  Ⅰ </a:t>
            </a:r>
            <a:r>
              <a:rPr lang="ja-JP" altLang="en-US" u="sng" dirty="0">
                <a:solidFill>
                  <a:srgbClr val="FF0000"/>
                </a:solidFill>
                <a:latin typeface="+mn-ea"/>
              </a:rPr>
              <a:t>冗長構成が機能しない</a:t>
            </a:r>
            <a:r>
              <a:rPr lang="ja-JP" altLang="en-US" dirty="0">
                <a:latin typeface="+mn-ea"/>
              </a:rPr>
              <a:t>等の障害</a:t>
            </a:r>
            <a:endParaRPr lang="en-US" altLang="ja-JP" dirty="0">
              <a:latin typeface="+mn-ea"/>
            </a:endParaRPr>
          </a:p>
          <a:p>
            <a:r>
              <a:rPr lang="en-US" altLang="ja-JP" dirty="0">
                <a:latin typeface="+mn-ea"/>
              </a:rPr>
              <a:t>  Ⅱ </a:t>
            </a:r>
            <a:r>
              <a:rPr lang="ja-JP" altLang="en-US" dirty="0">
                <a:latin typeface="+mn-ea"/>
              </a:rPr>
              <a:t>システム障害発生時の復旧に関する不芳事案</a:t>
            </a:r>
            <a:endParaRPr lang="en-US" altLang="ja-JP" dirty="0">
              <a:latin typeface="+mn-ea"/>
            </a:endParaRPr>
          </a:p>
          <a:p>
            <a:r>
              <a:rPr lang="ja-JP" altLang="en-US" b="1" dirty="0">
                <a:solidFill>
                  <a:schemeClr val="bg1">
                    <a:lumMod val="50000"/>
                  </a:schemeClr>
                </a:solidFill>
                <a:latin typeface="+mn-ea"/>
              </a:rPr>
              <a:t>第３節 システム統合・更改等に伴って発生したシステム障害</a:t>
            </a:r>
            <a:endParaRPr lang="en-US" altLang="ja-JP" b="1" dirty="0">
              <a:solidFill>
                <a:schemeClr val="bg1">
                  <a:lumMod val="50000"/>
                </a:schemeClr>
              </a:solidFill>
              <a:latin typeface="+mn-ea"/>
            </a:endParaRPr>
          </a:p>
          <a:p>
            <a:r>
              <a:rPr lang="ja-JP" altLang="en-US" b="1" dirty="0">
                <a:solidFill>
                  <a:schemeClr val="bg1">
                    <a:lumMod val="50000"/>
                  </a:schemeClr>
                </a:solidFill>
                <a:latin typeface="+mn-ea"/>
              </a:rPr>
              <a:t>第４節 プログラム更新、普段と異なる特殊作業等から発生したシステム障害</a:t>
            </a:r>
            <a:endParaRPr lang="en-US" altLang="ja-JP" b="1" dirty="0">
              <a:solidFill>
                <a:schemeClr val="bg1">
                  <a:lumMod val="50000"/>
                </a:schemeClr>
              </a:solidFill>
              <a:latin typeface="+mn-ea"/>
            </a:endParaRPr>
          </a:p>
          <a:p>
            <a:r>
              <a:rPr lang="en-US" altLang="ja-JP" dirty="0">
                <a:latin typeface="+mn-ea"/>
              </a:rPr>
              <a:t>  Ⅰ </a:t>
            </a:r>
            <a:r>
              <a:rPr lang="ja-JP" altLang="en-US" dirty="0">
                <a:latin typeface="+mn-ea"/>
              </a:rPr>
              <a:t>設定ミス・作業の誤り</a:t>
            </a:r>
          </a:p>
        </p:txBody>
      </p:sp>
    </p:spTree>
    <p:extLst>
      <p:ext uri="{BB962C8B-B14F-4D97-AF65-F5344CB8AC3E}">
        <p14:creationId xmlns:p14="http://schemas.microsoft.com/office/powerpoint/2010/main" val="196584413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24AC12-50E1-64C9-E01C-79D5FB9AD893}"/>
              </a:ext>
            </a:extLst>
          </p:cNvPr>
          <p:cNvSpPr>
            <a:spLocks noGrp="1"/>
          </p:cNvSpPr>
          <p:nvPr>
            <p:ph type="title"/>
          </p:nvPr>
        </p:nvSpPr>
        <p:spPr/>
        <p:txBody>
          <a:bodyPr/>
          <a:lstStyle/>
          <a:p>
            <a:r>
              <a:rPr kumimoji="1" lang="ja-JP" altLang="en-US" dirty="0"/>
              <a:t>注目すべき教訓</a:t>
            </a:r>
          </a:p>
        </p:txBody>
      </p:sp>
      <p:sp>
        <p:nvSpPr>
          <p:cNvPr id="4" name="テキスト ボックス 3">
            <a:extLst>
              <a:ext uri="{FF2B5EF4-FFF2-40B4-BE49-F238E27FC236}">
                <a16:creationId xmlns:a16="http://schemas.microsoft.com/office/drawing/2014/main" id="{1815814D-5811-6AAC-E1B2-C3F15A66A189}"/>
              </a:ext>
            </a:extLst>
          </p:cNvPr>
          <p:cNvSpPr txBox="1"/>
          <p:nvPr/>
        </p:nvSpPr>
        <p:spPr>
          <a:xfrm>
            <a:off x="360000" y="828000"/>
            <a:ext cx="5357248" cy="923330"/>
          </a:xfrm>
          <a:prstGeom prst="rect">
            <a:avLst/>
          </a:prstGeom>
          <a:noFill/>
        </p:spPr>
        <p:txBody>
          <a:bodyPr wrap="square">
            <a:spAutoFit/>
          </a:bodyPr>
          <a:lstStyle/>
          <a:p>
            <a:r>
              <a:rPr lang="en-US" altLang="ja-JP" u="sng" dirty="0">
                <a:highlight>
                  <a:srgbClr val="FFFF00"/>
                </a:highlight>
              </a:rPr>
              <a:t>T7</a:t>
            </a:r>
          </a:p>
          <a:p>
            <a:r>
              <a:rPr lang="ja-JP" altLang="en-US" i="1" dirty="0">
                <a:solidFill>
                  <a:schemeClr val="bg2"/>
                </a:solidFill>
              </a:rPr>
              <a:t>バックアップ切替え失敗に関する教訓	</a:t>
            </a:r>
            <a:endParaRPr lang="en-US" altLang="ja-JP" i="1" dirty="0">
              <a:solidFill>
                <a:schemeClr val="bg2"/>
              </a:solidFill>
            </a:endParaRPr>
          </a:p>
          <a:p>
            <a:r>
              <a:rPr lang="ja-JP" altLang="en-US" dirty="0"/>
              <a:t>バックアップ切替えが失敗する場合を考慮すべし</a:t>
            </a:r>
          </a:p>
        </p:txBody>
      </p:sp>
      <p:sp>
        <p:nvSpPr>
          <p:cNvPr id="6" name="テキスト ボックス 5">
            <a:extLst>
              <a:ext uri="{FF2B5EF4-FFF2-40B4-BE49-F238E27FC236}">
                <a16:creationId xmlns:a16="http://schemas.microsoft.com/office/drawing/2014/main" id="{874367AE-6016-5A68-611E-504CE2BF1C3D}"/>
              </a:ext>
            </a:extLst>
          </p:cNvPr>
          <p:cNvSpPr txBox="1"/>
          <p:nvPr/>
        </p:nvSpPr>
        <p:spPr>
          <a:xfrm>
            <a:off x="360000" y="2160000"/>
            <a:ext cx="6996215" cy="369332"/>
          </a:xfrm>
          <a:prstGeom prst="rect">
            <a:avLst/>
          </a:prstGeom>
          <a:noFill/>
        </p:spPr>
        <p:txBody>
          <a:bodyPr wrap="square">
            <a:spAutoFit/>
          </a:bodyPr>
          <a:lstStyle/>
          <a:p>
            <a:r>
              <a:rPr lang="en-US" altLang="ja-JP" dirty="0"/>
              <a:t>4.2 </a:t>
            </a:r>
            <a:r>
              <a:rPr lang="ja-JP" altLang="en-US" dirty="0"/>
              <a:t>バックアップ切替え失敗の問題と対策（詳細説明）</a:t>
            </a:r>
          </a:p>
        </p:txBody>
      </p:sp>
      <p:sp>
        <p:nvSpPr>
          <p:cNvPr id="3" name="正方形/長方形 2">
            <a:extLst>
              <a:ext uri="{FF2B5EF4-FFF2-40B4-BE49-F238E27FC236}">
                <a16:creationId xmlns:a16="http://schemas.microsoft.com/office/drawing/2014/main" id="{1649868E-D8CF-88F2-AD30-53D74A13251D}"/>
              </a:ext>
            </a:extLst>
          </p:cNvPr>
          <p:cNvSpPr/>
          <p:nvPr/>
        </p:nvSpPr>
        <p:spPr>
          <a:xfrm>
            <a:off x="900000" y="2520000"/>
            <a:ext cx="7200000" cy="400110"/>
          </a:xfrm>
          <a:prstGeom prst="rect">
            <a:avLst/>
          </a:prstGeom>
        </p:spPr>
        <p:txBody>
          <a:bodyPr wrap="square">
            <a:spAutoFit/>
          </a:bodyPr>
          <a:lstStyle/>
          <a:p>
            <a:r>
              <a:rPr lang="ja-JP" altLang="en-US" sz="2000" dirty="0">
                <a:solidFill>
                  <a:srgbClr val="3333FF"/>
                </a:solidFill>
                <a:latin typeface="+mn-ea"/>
              </a:rPr>
              <a:t>情報処理システム高信頼化教訓集（</a:t>
            </a:r>
            <a:r>
              <a:rPr lang="en-US" altLang="ja-JP" sz="2000" dirty="0">
                <a:solidFill>
                  <a:srgbClr val="3333FF"/>
                </a:solidFill>
                <a:latin typeface="+mn-ea"/>
              </a:rPr>
              <a:t>IT</a:t>
            </a:r>
            <a:r>
              <a:rPr lang="ja-JP" altLang="en-US" sz="2000" dirty="0">
                <a:solidFill>
                  <a:srgbClr val="3333FF"/>
                </a:solidFill>
                <a:latin typeface="+mn-ea"/>
              </a:rPr>
              <a:t>サービス編</a:t>
            </a:r>
            <a:r>
              <a:rPr lang="ja-JP" altLang="en-US" sz="2000" dirty="0">
                <a:solidFill>
                  <a:srgbClr val="3333FF"/>
                </a:solidFill>
                <a:latin typeface="+mn-ea"/>
                <a:cs typeface="Arial" panose="020B0604020202020204" pitchFamily="34" charset="0"/>
              </a:rPr>
              <a:t>） </a:t>
            </a:r>
            <a:r>
              <a:rPr lang="en-US" altLang="ja-JP" sz="2000" dirty="0">
                <a:solidFill>
                  <a:srgbClr val="3333FF"/>
                </a:solidFill>
                <a:latin typeface="+mn-ea"/>
              </a:rPr>
              <a:t>4.2</a:t>
            </a:r>
            <a:r>
              <a:rPr lang="ja-JP" altLang="en-US" sz="2000" dirty="0">
                <a:solidFill>
                  <a:srgbClr val="3333FF"/>
                </a:solidFill>
                <a:latin typeface="+mn-ea"/>
              </a:rPr>
              <a:t>節</a:t>
            </a:r>
            <a:endParaRPr lang="en-US" altLang="ja-JP" sz="2000" dirty="0">
              <a:solidFill>
                <a:srgbClr val="3333FF"/>
              </a:solidFill>
              <a:latin typeface="+mn-ea"/>
            </a:endParaRPr>
          </a:p>
        </p:txBody>
      </p:sp>
    </p:spTree>
    <p:extLst>
      <p:ext uri="{BB962C8B-B14F-4D97-AF65-F5344CB8AC3E}">
        <p14:creationId xmlns:p14="http://schemas.microsoft.com/office/powerpoint/2010/main" val="414454868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93079" y="237376"/>
            <a:ext cx="8391928" cy="380480"/>
          </a:xfrm>
          <a:prstGeom prst="rect">
            <a:avLst/>
          </a:prstGeom>
        </p:spPr>
        <p:txBody>
          <a:bodyPr wrap="square" lIns="36000" tIns="36000" rIns="36000" bIns="36000">
            <a:spAutoFit/>
          </a:bodyPr>
          <a:lstStyle/>
          <a:p>
            <a:r>
              <a:rPr lang="ja-JP" altLang="ja-JP" sz="2000" b="1" dirty="0">
                <a:solidFill>
                  <a:srgbClr val="000000"/>
                </a:solidFill>
                <a:latin typeface="メイリオ" pitchFamily="50" charset="-128"/>
                <a:ea typeface="メイリオ" pitchFamily="50" charset="-128"/>
              </a:rPr>
              <a:t>バックアップ切替えが失敗する場合を考慮すべし</a:t>
            </a:r>
            <a:endParaRPr lang="ja-JP" altLang="en-US" sz="2000" b="1" dirty="0">
              <a:solidFill>
                <a:srgbClr val="000000"/>
              </a:solidFill>
              <a:latin typeface="メイリオ" pitchFamily="50" charset="-128"/>
              <a:ea typeface="メイリオ" pitchFamily="50" charset="-128"/>
            </a:endParaRPr>
          </a:p>
        </p:txBody>
      </p:sp>
      <p:sp>
        <p:nvSpPr>
          <p:cNvPr id="4" name="正方形/長方形 3"/>
          <p:cNvSpPr/>
          <p:nvPr/>
        </p:nvSpPr>
        <p:spPr>
          <a:xfrm>
            <a:off x="309504" y="923559"/>
            <a:ext cx="9180000" cy="1200329"/>
          </a:xfrm>
          <a:prstGeom prst="rect">
            <a:avLst/>
          </a:prstGeom>
        </p:spPr>
        <p:txBody>
          <a:bodyPr wrap="square">
            <a:spAutoFit/>
          </a:bodyPr>
          <a:lstStyle/>
          <a:p>
            <a:r>
              <a:rPr lang="ja-JP" altLang="en-US" dirty="0">
                <a:solidFill>
                  <a:srgbClr val="000000"/>
                </a:solidFill>
                <a:latin typeface="メイリオ" pitchFamily="50" charset="-128"/>
                <a:ea typeface="メイリオ" pitchFamily="50" charset="-128"/>
              </a:rPr>
              <a:t>　冗長構成を取っているにも関わらず、バックアップ切替えが失敗しシステム障害となるケースが多い。下</a:t>
            </a:r>
            <a:r>
              <a:rPr lang="ja-JP" altLang="ja-JP" dirty="0">
                <a:solidFill>
                  <a:srgbClr val="000000"/>
                </a:solidFill>
                <a:latin typeface="メイリオ" pitchFamily="50" charset="-128"/>
                <a:ea typeface="メイリオ" pitchFamily="50" charset="-128"/>
              </a:rPr>
              <a:t>図に示される</a:t>
            </a:r>
            <a:r>
              <a:rPr lang="ja-JP" altLang="ja-JP" u="sng" dirty="0">
                <a:solidFill>
                  <a:srgbClr val="FF0000"/>
                </a:solidFill>
                <a:latin typeface="メイリオ" pitchFamily="50" charset="-128"/>
                <a:ea typeface="メイリオ" pitchFamily="50" charset="-128"/>
              </a:rPr>
              <a:t>さまざまな失敗原因にあらかじめ配慮</a:t>
            </a:r>
            <a:r>
              <a:rPr lang="ja-JP" altLang="ja-JP" dirty="0">
                <a:solidFill>
                  <a:srgbClr val="000000"/>
                </a:solidFill>
                <a:latin typeface="メイリオ" pitchFamily="50" charset="-128"/>
                <a:ea typeface="メイリオ" pitchFamily="50" charset="-128"/>
              </a:rPr>
              <a:t>してシステムの開発・運用を行うことにより、過去に発生した障害と類似の障害の発生を防ぐことができ</a:t>
            </a:r>
            <a:r>
              <a:rPr lang="ja-JP" altLang="en-US" dirty="0">
                <a:solidFill>
                  <a:srgbClr val="000000"/>
                </a:solidFill>
                <a:latin typeface="メイリオ" pitchFamily="50" charset="-128"/>
                <a:ea typeface="メイリオ" pitchFamily="50" charset="-128"/>
              </a:rPr>
              <a:t>る</a:t>
            </a:r>
            <a:r>
              <a:rPr lang="ja-JP" altLang="ja-JP" dirty="0">
                <a:solidFill>
                  <a:srgbClr val="000000"/>
                </a:solidFill>
                <a:latin typeface="メイリオ" pitchFamily="50" charset="-128"/>
                <a:ea typeface="メイリオ" pitchFamily="50" charset="-128"/>
              </a:rPr>
              <a:t>。</a:t>
            </a:r>
            <a:endParaRPr lang="ja-JP" altLang="en-US" dirty="0">
              <a:solidFill>
                <a:srgbClr val="000000"/>
              </a:solidFill>
              <a:latin typeface="メイリオ" pitchFamily="50" charset="-128"/>
              <a:ea typeface="メイリオ" pitchFamily="50" charset="-128"/>
            </a:endParaRPr>
          </a:p>
        </p:txBody>
      </p:sp>
      <p:pic>
        <p:nvPicPr>
          <p:cNvPr id="3074" name="Picture 2"/>
          <p:cNvPicPr>
            <a:picLocks noChangeAspect="1" noChangeArrowheads="1"/>
          </p:cNvPicPr>
          <p:nvPr/>
        </p:nvPicPr>
        <p:blipFill>
          <a:blip r:embed="rId2" cstate="print"/>
          <a:srcRect/>
          <a:stretch>
            <a:fillRect/>
          </a:stretch>
        </p:blipFill>
        <p:spPr bwMode="auto">
          <a:xfrm>
            <a:off x="1352600" y="1988840"/>
            <a:ext cx="7272808" cy="4273877"/>
          </a:xfrm>
          <a:prstGeom prst="rect">
            <a:avLst/>
          </a:prstGeom>
          <a:noFill/>
          <a:ln w="9525">
            <a:noFill/>
            <a:miter lim="800000"/>
            <a:headEnd/>
            <a:tailEnd/>
          </a:ln>
          <a:effectLst/>
        </p:spPr>
      </p:pic>
      <p:sp>
        <p:nvSpPr>
          <p:cNvPr id="2" name="タイトル 1"/>
          <p:cNvSpPr>
            <a:spLocks noGrp="1"/>
          </p:cNvSpPr>
          <p:nvPr>
            <p:ph type="title"/>
          </p:nvPr>
        </p:nvSpPr>
        <p:spPr>
          <a:xfrm>
            <a:off x="128464" y="116632"/>
            <a:ext cx="1064615" cy="576000"/>
          </a:xfrm>
          <a:solidFill>
            <a:srgbClr val="FFC000"/>
          </a:solidFill>
        </p:spPr>
        <p:txBody>
          <a:bodyPr/>
          <a:lstStyle/>
          <a:p>
            <a:r>
              <a:rPr kumimoji="1" lang="ja-JP" altLang="en-US" sz="3200" dirty="0">
                <a:latin typeface="HGP創英角ｺﾞｼｯｸUB" pitchFamily="50" charset="-128"/>
                <a:ea typeface="HGP創英角ｺﾞｼｯｸUB" pitchFamily="50" charset="-128"/>
              </a:rPr>
              <a:t>Ｔ７</a:t>
            </a:r>
            <a:r>
              <a:rPr lang="ja-JP" altLang="en-US" sz="3200" dirty="0">
                <a:latin typeface="HGP創英角ｺﾞｼｯｸUB" pitchFamily="50" charset="-128"/>
                <a:ea typeface="HGP創英角ｺﾞｼｯｸUB" pitchFamily="50" charset="-128"/>
              </a:rPr>
              <a:t>：</a:t>
            </a:r>
            <a:endParaRPr kumimoji="1" lang="ja-JP" altLang="en-US" sz="3200" dirty="0">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971538918"/>
      </p:ext>
    </p:extLst>
  </p:cSld>
  <p:clrMapOvr>
    <a:masterClrMapping/>
  </p:clrMapOvr>
  <p:transition spd="med" advTm="3306"/>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4EAACD-F475-4585-912A-EF1965E1D62F}"/>
              </a:ext>
            </a:extLst>
          </p:cNvPr>
          <p:cNvSpPr>
            <a:spLocks noGrp="1"/>
          </p:cNvSpPr>
          <p:nvPr>
            <p:ph type="title"/>
          </p:nvPr>
        </p:nvSpPr>
        <p:spPr>
          <a:xfrm>
            <a:off x="432000" y="108000"/>
            <a:ext cx="9000000" cy="576000"/>
          </a:xfrm>
          <a:noFill/>
        </p:spPr>
        <p:txBody>
          <a:bodyPr/>
          <a:lstStyle/>
          <a:p>
            <a:r>
              <a:rPr kumimoji="1" lang="ja-JP" altLang="en-US" dirty="0"/>
              <a:t>バックアップ切替え失敗の「問題と対策」一覧（１）</a:t>
            </a:r>
          </a:p>
        </p:txBody>
      </p:sp>
      <p:pic>
        <p:nvPicPr>
          <p:cNvPr id="7" name="図 6">
            <a:extLst>
              <a:ext uri="{FF2B5EF4-FFF2-40B4-BE49-F238E27FC236}">
                <a16:creationId xmlns:a16="http://schemas.microsoft.com/office/drawing/2014/main" id="{1214517D-5D1E-0F4D-9878-29867BE9011B}"/>
              </a:ext>
            </a:extLst>
          </p:cNvPr>
          <p:cNvPicPr>
            <a:picLocks noChangeAspect="1"/>
          </p:cNvPicPr>
          <p:nvPr/>
        </p:nvPicPr>
        <p:blipFill>
          <a:blip r:embed="rId2"/>
          <a:stretch>
            <a:fillRect/>
          </a:stretch>
        </p:blipFill>
        <p:spPr>
          <a:xfrm>
            <a:off x="360000" y="900000"/>
            <a:ext cx="7886700" cy="5524500"/>
          </a:xfrm>
          <a:prstGeom prst="rect">
            <a:avLst/>
          </a:prstGeom>
        </p:spPr>
      </p:pic>
    </p:spTree>
    <p:extLst>
      <p:ext uri="{BB962C8B-B14F-4D97-AF65-F5344CB8AC3E}">
        <p14:creationId xmlns:p14="http://schemas.microsoft.com/office/powerpoint/2010/main" val="255629541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4EAACD-F475-4585-912A-EF1965E1D62F}"/>
              </a:ext>
            </a:extLst>
          </p:cNvPr>
          <p:cNvSpPr>
            <a:spLocks noGrp="1"/>
          </p:cNvSpPr>
          <p:nvPr>
            <p:ph type="title"/>
          </p:nvPr>
        </p:nvSpPr>
        <p:spPr>
          <a:xfrm>
            <a:off x="432000" y="108000"/>
            <a:ext cx="9000000" cy="576000"/>
          </a:xfrm>
          <a:noFill/>
        </p:spPr>
        <p:txBody>
          <a:bodyPr/>
          <a:lstStyle/>
          <a:p>
            <a:r>
              <a:rPr kumimoji="1" lang="ja-JP" altLang="en-US" dirty="0"/>
              <a:t>バックアップ切替え失敗の「問題と対策」一覧（２）</a:t>
            </a:r>
          </a:p>
        </p:txBody>
      </p:sp>
      <p:pic>
        <p:nvPicPr>
          <p:cNvPr id="7" name="図 6">
            <a:extLst>
              <a:ext uri="{FF2B5EF4-FFF2-40B4-BE49-F238E27FC236}">
                <a16:creationId xmlns:a16="http://schemas.microsoft.com/office/drawing/2014/main" id="{8529EE15-653D-DC06-C5C2-D21D6687BF6F}"/>
              </a:ext>
            </a:extLst>
          </p:cNvPr>
          <p:cNvPicPr>
            <a:picLocks noChangeAspect="1"/>
          </p:cNvPicPr>
          <p:nvPr/>
        </p:nvPicPr>
        <p:blipFill>
          <a:blip r:embed="rId2"/>
          <a:stretch>
            <a:fillRect/>
          </a:stretch>
        </p:blipFill>
        <p:spPr>
          <a:xfrm>
            <a:off x="360000" y="1260000"/>
            <a:ext cx="7924800" cy="5143500"/>
          </a:xfrm>
          <a:prstGeom prst="rect">
            <a:avLst/>
          </a:prstGeom>
        </p:spPr>
      </p:pic>
      <p:sp>
        <p:nvSpPr>
          <p:cNvPr id="3" name="正方形/長方形 2">
            <a:extLst>
              <a:ext uri="{FF2B5EF4-FFF2-40B4-BE49-F238E27FC236}">
                <a16:creationId xmlns:a16="http://schemas.microsoft.com/office/drawing/2014/main" id="{46682F29-7E15-39FD-C277-82EB206F6CBF}"/>
              </a:ext>
            </a:extLst>
          </p:cNvPr>
          <p:cNvSpPr>
            <a:spLocks/>
          </p:cNvSpPr>
          <p:nvPr/>
        </p:nvSpPr>
        <p:spPr>
          <a:xfrm rot="20700000">
            <a:off x="6015554" y="540000"/>
            <a:ext cx="3262432" cy="584775"/>
          </a:xfrm>
          <a:prstGeom prst="rect">
            <a:avLst/>
          </a:prstGeom>
          <a:noFill/>
          <a:ln>
            <a:noFill/>
          </a:ln>
        </p:spPr>
        <p:txBody>
          <a:bodyPr wrap="none" anchor="ctr">
            <a:spAutoFit/>
          </a:bodyPr>
          <a:lstStyle/>
          <a:p>
            <a:r>
              <a:rPr lang="ja-JP" altLang="en-US" sz="3200" dirty="0">
                <a:solidFill>
                  <a:srgbClr val="00B050">
                    <a:alpha val="50000"/>
                  </a:srgbClr>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仮説：形式的検証</a:t>
            </a:r>
          </a:p>
        </p:txBody>
      </p:sp>
    </p:spTree>
    <p:extLst>
      <p:ext uri="{BB962C8B-B14F-4D97-AF65-F5344CB8AC3E}">
        <p14:creationId xmlns:p14="http://schemas.microsoft.com/office/powerpoint/2010/main" val="33639233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48089CB-E8F1-9500-FF65-980952A4A6D7}"/>
              </a:ext>
            </a:extLst>
          </p:cNvPr>
          <p:cNvSpPr>
            <a:spLocks noGrp="1"/>
          </p:cNvSpPr>
          <p:nvPr>
            <p:ph type="title"/>
          </p:nvPr>
        </p:nvSpPr>
        <p:spPr>
          <a:xfrm>
            <a:off x="432001" y="108000"/>
            <a:ext cx="9057503" cy="576000"/>
          </a:xfrm>
        </p:spPr>
        <p:txBody>
          <a:bodyPr/>
          <a:lstStyle/>
          <a:p>
            <a:r>
              <a:rPr lang="ja-JP" altLang="en-US" dirty="0"/>
              <a:t>システム障害事例の分析に基づく教訓の共有</a:t>
            </a:r>
          </a:p>
        </p:txBody>
      </p:sp>
      <p:sp>
        <p:nvSpPr>
          <p:cNvPr id="4" name="テキスト ボックス 3">
            <a:extLst>
              <a:ext uri="{FF2B5EF4-FFF2-40B4-BE49-F238E27FC236}">
                <a16:creationId xmlns:a16="http://schemas.microsoft.com/office/drawing/2014/main" id="{E42ACD3D-BA42-D5C5-0D70-6FA466032F25}"/>
              </a:ext>
            </a:extLst>
          </p:cNvPr>
          <p:cNvSpPr txBox="1"/>
          <p:nvPr/>
        </p:nvSpPr>
        <p:spPr>
          <a:xfrm>
            <a:off x="720000" y="1080000"/>
            <a:ext cx="8640000" cy="1113766"/>
          </a:xfrm>
          <a:prstGeom prst="rect">
            <a:avLst/>
          </a:prstGeom>
          <a:noFill/>
        </p:spPr>
        <p:txBody>
          <a:bodyPr wrap="square" rtlCol="0">
            <a:spAutoFit/>
          </a:bodyPr>
          <a:lstStyle/>
          <a:p>
            <a:pPr>
              <a:lnSpc>
                <a:spcPct val="150000"/>
              </a:lnSpc>
            </a:pPr>
            <a:r>
              <a:rPr kumimoji="1" lang="en-US" altLang="ja-JP" sz="2400" dirty="0">
                <a:latin typeface="+mn-ea"/>
              </a:rPr>
              <a:t>IPA</a:t>
            </a:r>
            <a:r>
              <a:rPr kumimoji="1" lang="ja-JP" altLang="en-US" sz="2400" dirty="0">
                <a:latin typeface="+mn-ea"/>
              </a:rPr>
              <a:t>の教訓に基づいて対策を講じていれば</a:t>
            </a:r>
          </a:p>
          <a:p>
            <a:pPr>
              <a:lnSpc>
                <a:spcPct val="150000"/>
              </a:lnSpc>
            </a:pPr>
            <a:r>
              <a:rPr kumimoji="1" lang="ja-JP" altLang="en-US" sz="2400" dirty="0">
                <a:latin typeface="+mn-ea"/>
              </a:rPr>
              <a:t>システム障害は発生しなかった／影響範囲を縮小できた</a:t>
            </a:r>
          </a:p>
        </p:txBody>
      </p:sp>
      <p:sp>
        <p:nvSpPr>
          <p:cNvPr id="6" name="テキスト ボックス 5">
            <a:extLst>
              <a:ext uri="{FF2B5EF4-FFF2-40B4-BE49-F238E27FC236}">
                <a16:creationId xmlns:a16="http://schemas.microsoft.com/office/drawing/2014/main" id="{4F8D6027-BB48-95F5-359B-E6AD9EAF878B}"/>
              </a:ext>
            </a:extLst>
          </p:cNvPr>
          <p:cNvSpPr txBox="1"/>
          <p:nvPr/>
        </p:nvSpPr>
        <p:spPr>
          <a:xfrm>
            <a:off x="720000" y="2520000"/>
            <a:ext cx="4952144" cy="559769"/>
          </a:xfrm>
          <a:prstGeom prst="rect">
            <a:avLst/>
          </a:prstGeom>
          <a:noFill/>
        </p:spPr>
        <p:txBody>
          <a:bodyPr wrap="square">
            <a:spAutoFit/>
          </a:bodyPr>
          <a:lstStyle/>
          <a:p>
            <a:pPr>
              <a:lnSpc>
                <a:spcPct val="150000"/>
              </a:lnSpc>
            </a:pPr>
            <a:r>
              <a:rPr lang="ja-JP" altLang="en-US" sz="2400" dirty="0">
                <a:solidFill>
                  <a:srgbClr val="3333FF"/>
                </a:solidFill>
                <a:latin typeface="+mn-ea"/>
              </a:rPr>
              <a:t>ということを言っている訳ではない</a:t>
            </a:r>
            <a:endParaRPr kumimoji="1" lang="ja-JP" altLang="en-US" sz="2400" dirty="0">
              <a:solidFill>
                <a:srgbClr val="3333FF"/>
              </a:solidFill>
              <a:latin typeface="+mn-ea"/>
            </a:endParaRPr>
          </a:p>
        </p:txBody>
      </p:sp>
      <p:sp>
        <p:nvSpPr>
          <p:cNvPr id="7" name="テキスト ボックス 6">
            <a:extLst>
              <a:ext uri="{FF2B5EF4-FFF2-40B4-BE49-F238E27FC236}">
                <a16:creationId xmlns:a16="http://schemas.microsoft.com/office/drawing/2014/main" id="{A282560E-7650-D54B-C301-51CCDA485172}"/>
              </a:ext>
            </a:extLst>
          </p:cNvPr>
          <p:cNvSpPr txBox="1"/>
          <p:nvPr/>
        </p:nvSpPr>
        <p:spPr>
          <a:xfrm>
            <a:off x="719999" y="3600000"/>
            <a:ext cx="7896714" cy="1930337"/>
          </a:xfrm>
          <a:prstGeom prst="rect">
            <a:avLst/>
          </a:prstGeom>
          <a:noFill/>
        </p:spPr>
        <p:txBody>
          <a:bodyPr wrap="none" rtlCol="0">
            <a:spAutoFit/>
          </a:bodyPr>
          <a:lstStyle/>
          <a:p>
            <a:pPr>
              <a:lnSpc>
                <a:spcPct val="150000"/>
              </a:lnSpc>
            </a:pPr>
            <a:r>
              <a:rPr kumimoji="1" lang="ja-JP" altLang="en-US" sz="2800" dirty="0"/>
              <a:t>過去のシステム障害に類似する障害は少なくない</a:t>
            </a:r>
          </a:p>
          <a:p>
            <a:pPr>
              <a:lnSpc>
                <a:spcPct val="150000"/>
              </a:lnSpc>
            </a:pPr>
            <a:r>
              <a:rPr lang="ja-JP" altLang="en-US" sz="2800" u="sng" dirty="0">
                <a:solidFill>
                  <a:srgbClr val="FF0000"/>
                </a:solidFill>
                <a:latin typeface="HGP創英角ﾎﾟｯﾌﾟ体" panose="040B0A00000000000000" pitchFamily="50" charset="-128"/>
                <a:ea typeface="HGP創英角ﾎﾟｯﾌﾟ体" panose="040B0A00000000000000" pitchFamily="50" charset="-128"/>
              </a:rPr>
              <a:t>障害</a:t>
            </a:r>
            <a:r>
              <a:rPr kumimoji="1" lang="ja-JP" altLang="en-US" sz="2800" u="sng" dirty="0">
                <a:solidFill>
                  <a:srgbClr val="FF0000"/>
                </a:solidFill>
                <a:latin typeface="HGP創英角ﾎﾟｯﾌﾟ体" panose="040B0A00000000000000" pitchFamily="50" charset="-128"/>
                <a:ea typeface="HGP創英角ﾎﾟｯﾌﾟ体" panose="040B0A00000000000000" pitchFamily="50" charset="-128"/>
              </a:rPr>
              <a:t>事例の教訓をもとに対策を講じることは重要</a:t>
            </a:r>
          </a:p>
          <a:p>
            <a:pPr>
              <a:lnSpc>
                <a:spcPct val="150000"/>
              </a:lnSpc>
            </a:pPr>
            <a:r>
              <a:rPr lang="ja-JP" altLang="en-US" sz="2800" dirty="0"/>
              <a:t>さらに，教訓の</a:t>
            </a:r>
            <a:r>
              <a:rPr lang="ja-JP" altLang="en-US" sz="2800" u="sng" dirty="0">
                <a:solidFill>
                  <a:srgbClr val="FF0000"/>
                </a:solidFill>
              </a:rPr>
              <a:t>共有</a:t>
            </a:r>
            <a:r>
              <a:rPr lang="ja-JP" altLang="en-US" sz="2800" dirty="0"/>
              <a:t>が効果を高める</a:t>
            </a:r>
            <a:endParaRPr kumimoji="1" lang="ja-JP" altLang="en-US" sz="2800" dirty="0"/>
          </a:p>
        </p:txBody>
      </p:sp>
    </p:spTree>
    <p:extLst>
      <p:ext uri="{BB962C8B-B14F-4D97-AF65-F5344CB8AC3E}">
        <p14:creationId xmlns:p14="http://schemas.microsoft.com/office/powerpoint/2010/main" val="37129783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 presetClass="exit"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内　容</a:t>
            </a:r>
          </a:p>
        </p:txBody>
      </p:sp>
      <p:sp>
        <p:nvSpPr>
          <p:cNvPr id="4" name="正方形/長方形 3"/>
          <p:cNvSpPr/>
          <p:nvPr/>
        </p:nvSpPr>
        <p:spPr>
          <a:xfrm>
            <a:off x="540000" y="1080000"/>
            <a:ext cx="9000000" cy="4478149"/>
          </a:xfrm>
          <a:prstGeom prst="rect">
            <a:avLst/>
          </a:prstGeom>
        </p:spPr>
        <p:txBody>
          <a:bodyPr wrap="square">
            <a:spAutoFit/>
          </a:bodyPr>
          <a:lstStyle/>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背景</a:t>
            </a:r>
          </a:p>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最近の障害事例と関連“教訓”</a:t>
            </a: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マイナンバー関連システム</a:t>
            </a: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交通，通信，金融分野の各重要インフラシステム</a:t>
            </a:r>
          </a:p>
          <a:p>
            <a:pPr marL="360000" indent="-360000">
              <a:spcBef>
                <a:spcPts val="600"/>
              </a:spcBef>
              <a:buFont typeface="+mj-lt"/>
              <a:buAutoNum type="arabicPeriod"/>
            </a:pPr>
            <a:r>
              <a:rPr lang="ja-JP" altLang="en-US" sz="2400" b="1" dirty="0">
                <a:latin typeface="メイリオ" panose="020B0604030504040204" pitchFamily="50" charset="-128"/>
                <a:ea typeface="メイリオ" panose="020B0604030504040204" pitchFamily="50" charset="-128"/>
              </a:rPr>
              <a:t> 障害事例の分析から見える傾向の考察</a:t>
            </a:r>
            <a:endParaRPr lang="en-US" altLang="ja-JP" sz="2400" b="1" dirty="0">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b="1" dirty="0">
                <a:latin typeface="メイリオ" panose="020B0604030504040204" pitchFamily="50" charset="-128"/>
                <a:ea typeface="メイリオ" panose="020B0604030504040204" pitchFamily="50" charset="-128"/>
              </a:rPr>
              <a:t> ルール化の境目</a:t>
            </a:r>
            <a:endParaRPr lang="en-US" altLang="ja-JP" sz="2400" b="1" dirty="0">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b="1" dirty="0">
                <a:latin typeface="メイリオ" panose="020B0604030504040204" pitchFamily="50" charset="-128"/>
                <a:ea typeface="メイリオ" panose="020B0604030504040204" pitchFamily="50" charset="-128"/>
              </a:rPr>
              <a:t> レジリエンスエンジニアリング</a:t>
            </a:r>
          </a:p>
          <a:p>
            <a:pPr marL="817200" lvl="2" indent="-360000">
              <a:spcBef>
                <a:spcPts val="600"/>
              </a:spcBef>
              <a:buFont typeface="Wingdings" panose="05000000000000000000" pitchFamily="2" charset="2"/>
              <a:buChar char="Ø"/>
            </a:pPr>
            <a:r>
              <a:rPr lang="ja-JP" altLang="en-US" sz="2400" b="1" dirty="0">
                <a:latin typeface="メイリオ" panose="020B0604030504040204" pitchFamily="50" charset="-128"/>
                <a:ea typeface="メイリオ" panose="020B0604030504040204" pitchFamily="50" charset="-128"/>
              </a:rPr>
              <a:t> ヒューマンエラーの問題と対策</a:t>
            </a:r>
            <a:endParaRPr lang="en-US" altLang="ja-JP" sz="2400" b="1" dirty="0">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b="1" dirty="0">
                <a:latin typeface="メイリオ" panose="020B0604030504040204" pitchFamily="50" charset="-128"/>
                <a:ea typeface="メイリオ" panose="020B0604030504040204" pitchFamily="50" charset="-128"/>
              </a:rPr>
              <a:t> システムの高負荷／過負荷に関する問題と対策</a:t>
            </a:r>
          </a:p>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まとめ</a:t>
            </a:r>
          </a:p>
        </p:txBody>
      </p:sp>
    </p:spTree>
    <p:extLst>
      <p:ext uri="{BB962C8B-B14F-4D97-AF65-F5344CB8AC3E}">
        <p14:creationId xmlns:p14="http://schemas.microsoft.com/office/powerpoint/2010/main" val="188938017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60000"/>
            <a:ext cx="7560001" cy="576000"/>
          </a:xfrm>
        </p:spPr>
        <p:txBody>
          <a:bodyPr/>
          <a:lstStyle/>
          <a:p>
            <a:r>
              <a:rPr kumimoji="1" lang="ja-JP" altLang="en-US" sz="3200" dirty="0">
                <a:latin typeface="HGP創英角ﾎﾟｯﾌﾟ体" panose="040B0A00000000000000" pitchFamily="50" charset="-128"/>
                <a:ea typeface="HGP創英角ﾎﾟｯﾌﾟ体" panose="040B0A00000000000000" pitchFamily="50" charset="-128"/>
              </a:rPr>
              <a:t>ルール化の境目</a:t>
            </a:r>
          </a:p>
        </p:txBody>
      </p:sp>
      <p:sp>
        <p:nvSpPr>
          <p:cNvPr id="3" name="フローチャート : 代替処理 7"/>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トピックス（１）</a:t>
            </a:r>
          </a:p>
        </p:txBody>
      </p:sp>
    </p:spTree>
    <p:extLst>
      <p:ext uri="{BB962C8B-B14F-4D97-AF65-F5344CB8AC3E}">
        <p14:creationId xmlns:p14="http://schemas.microsoft.com/office/powerpoint/2010/main" val="163357527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背景</a:t>
            </a:r>
            <a:endParaRPr kumimoji="1" lang="ja-JP" altLang="en-US" dirty="0"/>
          </a:p>
        </p:txBody>
      </p:sp>
      <p:sp>
        <p:nvSpPr>
          <p:cNvPr id="3" name="正方形/長方形 2"/>
          <p:cNvSpPr/>
          <p:nvPr/>
        </p:nvSpPr>
        <p:spPr>
          <a:xfrm>
            <a:off x="432000" y="900000"/>
            <a:ext cx="9000000" cy="5459956"/>
          </a:xfrm>
          <a:prstGeom prst="rect">
            <a:avLst/>
          </a:prstGeom>
        </p:spPr>
        <p:txBody>
          <a:bodyPr wrap="square">
            <a:spAutoFit/>
          </a:bodyPr>
          <a:lstStyle/>
          <a:p>
            <a:pPr>
              <a:lnSpc>
                <a:spcPct val="110000"/>
              </a:lnSpc>
              <a:spcBef>
                <a:spcPts val="1200"/>
              </a:spcBef>
            </a:pPr>
            <a:r>
              <a:rPr lang="ja-JP" altLang="en-US" sz="2200" dirty="0">
                <a:latin typeface="メイリオ" pitchFamily="50" charset="-128"/>
                <a:ea typeface="メイリオ" pitchFamily="50" charset="-128"/>
              </a:rPr>
              <a:t>　情報システムの障害は，サイバー攻撃等の情報セキュリティ事案と比べ，一般に，発生頻度は低いものの，ひとたび発生するとその影響範囲は広く，深刻度も高い．これまでの状況を見てみると，障害発生防止のための対策が講じられていても，思わぬ状況や原因により障害は発生している．これを減らすためには，あらかじめすべてのリスク要因を想定することはほぼ不可能なため，他所で発生した障害を自システムでは発生しないように対応することが有効であり，そのためには，</a:t>
            </a:r>
            <a:r>
              <a:rPr lang="ja-JP" altLang="en-US" sz="2200" u="sng" dirty="0">
                <a:solidFill>
                  <a:srgbClr val="FF0000"/>
                </a:solidFill>
                <a:latin typeface="メイリオ" pitchFamily="50" charset="-128"/>
                <a:ea typeface="メイリオ" pitchFamily="50" charset="-128"/>
              </a:rPr>
              <a:t>障害事例情報の共有</a:t>
            </a:r>
            <a:r>
              <a:rPr lang="ja-JP" altLang="en-US" sz="2200" dirty="0">
                <a:latin typeface="メイリオ" pitchFamily="50" charset="-128"/>
                <a:ea typeface="メイリオ" pitchFamily="50" charset="-128"/>
              </a:rPr>
              <a:t>が必要である．</a:t>
            </a:r>
          </a:p>
          <a:p>
            <a:pPr>
              <a:lnSpc>
                <a:spcPct val="110000"/>
              </a:lnSpc>
              <a:spcBef>
                <a:spcPts val="1200"/>
              </a:spcBef>
            </a:pPr>
            <a:r>
              <a:rPr lang="ja-JP" altLang="en-US" sz="2200" dirty="0">
                <a:latin typeface="メイリオ" pitchFamily="50" charset="-128"/>
                <a:ea typeface="メイリオ" pitchFamily="50" charset="-128"/>
              </a:rPr>
              <a:t>　</a:t>
            </a:r>
            <a:r>
              <a:rPr lang="en-US" altLang="ja-JP" sz="2200" dirty="0">
                <a:latin typeface="メイリオ" pitchFamily="50" charset="-128"/>
                <a:ea typeface="メイリオ" pitchFamily="50" charset="-128"/>
              </a:rPr>
              <a:t>IPA</a:t>
            </a:r>
            <a:r>
              <a:rPr lang="ja-JP" altLang="en-US" sz="2200" dirty="0">
                <a:latin typeface="メイリオ" pitchFamily="50" charset="-128"/>
                <a:ea typeface="メイリオ" pitchFamily="50" charset="-128"/>
              </a:rPr>
              <a:t>では，</a:t>
            </a:r>
            <a:r>
              <a:rPr lang="en-US" altLang="ja-JP" sz="2200" dirty="0">
                <a:latin typeface="メイリオ" pitchFamily="50" charset="-128"/>
                <a:ea typeface="メイリオ" pitchFamily="50" charset="-128"/>
              </a:rPr>
              <a:t>2013</a:t>
            </a:r>
            <a:r>
              <a:rPr lang="ja-JP" altLang="en-US" sz="2200" dirty="0">
                <a:latin typeface="メイリオ" pitchFamily="50" charset="-128"/>
                <a:ea typeface="メイリオ" pitchFamily="50" charset="-128"/>
              </a:rPr>
              <a:t>年度から</a:t>
            </a:r>
            <a:r>
              <a:rPr lang="en-US" altLang="ja-JP" sz="2200" dirty="0">
                <a:latin typeface="メイリオ" pitchFamily="50" charset="-128"/>
                <a:ea typeface="メイリオ" pitchFamily="50" charset="-128"/>
              </a:rPr>
              <a:t>2019</a:t>
            </a:r>
            <a:r>
              <a:rPr lang="ja-JP" altLang="en-US" sz="2200" dirty="0">
                <a:latin typeface="メイリオ" pitchFamily="50" charset="-128"/>
                <a:ea typeface="メイリオ" pitchFamily="50" charset="-128"/>
              </a:rPr>
              <a:t>年度にかけて，</a:t>
            </a:r>
            <a:r>
              <a:rPr lang="en-US" altLang="ja-JP" sz="2200" dirty="0">
                <a:latin typeface="メイリオ" pitchFamily="50" charset="-128"/>
                <a:ea typeface="メイリオ" pitchFamily="50" charset="-128"/>
              </a:rPr>
              <a:t>10</a:t>
            </a:r>
            <a:r>
              <a:rPr lang="ja-JP" altLang="en-US" sz="2200" dirty="0">
                <a:latin typeface="メイリオ" pitchFamily="50" charset="-128"/>
                <a:ea typeface="メイリオ" pitchFamily="50" charset="-128"/>
              </a:rPr>
              <a:t>程度の重要インフラ分野の事業者の</a:t>
            </a:r>
            <a:r>
              <a:rPr lang="en-US" altLang="ja-JP" sz="2200" dirty="0">
                <a:latin typeface="メイリオ" pitchFamily="50" charset="-128"/>
                <a:ea typeface="メイリオ" pitchFamily="50" charset="-128"/>
              </a:rPr>
              <a:t>IT</a:t>
            </a:r>
            <a:r>
              <a:rPr lang="ja-JP" altLang="en-US" sz="2200" dirty="0">
                <a:latin typeface="メイリオ" pitchFamily="50" charset="-128"/>
                <a:ea typeface="メイリオ" pitchFamily="50" charset="-128"/>
              </a:rPr>
              <a:t>部門からお集まり頂く委員会において，一定の守秘義務の下に，各社の障害事例を紹介して頂き，その根本原因と再発防止策等について多方面から議論した．その結果は，抽象化・普遍化してまとめた，</a:t>
            </a:r>
            <a:r>
              <a:rPr lang="ja-JP" altLang="en-US" sz="2200" u="sng" dirty="0">
                <a:solidFill>
                  <a:srgbClr val="FF0000"/>
                </a:solidFill>
                <a:latin typeface="メイリオ" pitchFamily="50" charset="-128"/>
                <a:ea typeface="メイリオ" pitchFamily="50" charset="-128"/>
              </a:rPr>
              <a:t>「教訓（集）」として公開</a:t>
            </a:r>
            <a:r>
              <a:rPr lang="ja-JP" altLang="en-US" sz="2200" dirty="0">
                <a:latin typeface="メイリオ" pitchFamily="50" charset="-128"/>
                <a:ea typeface="メイリオ" pitchFamily="50" charset="-128"/>
              </a:rPr>
              <a:t>している．また，各分野での情報共有の仕組み構築を促す活動を行った．</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ルール化の境目</a:t>
            </a:r>
            <a:r>
              <a:rPr lang="en-US" altLang="ja-JP" dirty="0">
                <a:latin typeface="+mj-ea"/>
              </a:rPr>
              <a:t>(</a:t>
            </a:r>
            <a:r>
              <a:rPr lang="ja-JP" altLang="en-US" dirty="0">
                <a:latin typeface="+mj-ea"/>
              </a:rPr>
              <a:t>関連事例より</a:t>
            </a:r>
            <a:r>
              <a:rPr lang="en-US" altLang="ja-JP" dirty="0">
                <a:latin typeface="+mj-ea"/>
              </a:rPr>
              <a:t>)</a:t>
            </a:r>
            <a:endParaRPr kumimoji="1" lang="ja-JP" altLang="en-US" dirty="0">
              <a:latin typeface="+mj-ea"/>
            </a:endParaRPr>
          </a:p>
        </p:txBody>
      </p:sp>
      <p:sp>
        <p:nvSpPr>
          <p:cNvPr id="3" name="テキスト プレースホルダー 2"/>
          <p:cNvSpPr txBox="1">
            <a:spLocks/>
          </p:cNvSpPr>
          <p:nvPr/>
        </p:nvSpPr>
        <p:spPr bwMode="auto">
          <a:xfrm>
            <a:off x="360000" y="900000"/>
            <a:ext cx="9360000" cy="166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hlinkClick r:id="" action="ppaction://noaction"/>
              </a:rPr>
              <a:t>G6</a:t>
            </a:r>
            <a:endPar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繁忙時対応要求を受け入れたが，作業のやり方に不備があり，トラブル</a:t>
            </a:r>
            <a:endPar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・作業を受ける場合のリスクを考慮した</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受諾の判断基準</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作成</a:t>
            </a:r>
          </a:p>
          <a:p>
            <a:pPr marL="1080000" indent="-252000">
              <a:spcBef>
                <a:spcPts val="100"/>
              </a:spcBef>
              <a:buNone/>
            </a:pP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  ・複数名体制での作業実施等、ルールを逸脱しない</a:t>
            </a:r>
            <a:r>
              <a:rPr lang="ja-JP" altLang="en-US" sz="20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作業規定</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の作成</a:t>
            </a:r>
          </a:p>
          <a:p>
            <a:pPr marL="1080000" indent="-252000">
              <a:spcBef>
                <a:spcPts val="100"/>
              </a:spcBef>
              <a:buNone/>
            </a:pP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  ・普段のチーム内の</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コミュニケーション</a:t>
            </a:r>
          </a:p>
        </p:txBody>
      </p:sp>
      <p:sp>
        <p:nvSpPr>
          <p:cNvPr id="4" name="テキスト プレースホルダー 2"/>
          <p:cNvSpPr txBox="1">
            <a:spLocks/>
          </p:cNvSpPr>
          <p:nvPr/>
        </p:nvSpPr>
        <p:spPr bwMode="auto">
          <a:xfrm>
            <a:off x="360000" y="4500000"/>
            <a:ext cx="9180000" cy="163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hlinkClick r:id="" action="ppaction://noaction"/>
              </a:rPr>
              <a:t>T15</a:t>
            </a:r>
            <a:endPar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緊急時対応要求を受け入れたが，作業手順を誤り，トラブル</a:t>
            </a:r>
            <a:endPar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982663" indent="-982663">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緊急時対応の影響範囲を見極め</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、対応結果が平常時のシステム運用の流れに確実に繰り込まれるよう、特に意識するよう周知すると共に、</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作業ルール・手順書を</a:t>
            </a:r>
            <a:r>
              <a:rPr lang="ja-JP" altLang="en-US" sz="20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明確</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化</a:t>
            </a:r>
            <a:endPar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2"/>
          <p:cNvSpPr txBox="1">
            <a:spLocks/>
          </p:cNvSpPr>
          <p:nvPr/>
        </p:nvSpPr>
        <p:spPr bwMode="auto">
          <a:xfrm>
            <a:off x="360000" y="2700000"/>
            <a:ext cx="9360000" cy="1650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hlinkClick r:id="" action="ppaction://noaction"/>
              </a:rPr>
              <a:t>G16</a:t>
            </a:r>
            <a:endPar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運用改善の工夫を試みたが，作業の手順・方法に不備があり，トラブル</a:t>
            </a:r>
            <a:endPar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管理会議</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での作業承認手続きを明確化・厳格化</a:t>
            </a:r>
          </a:p>
          <a:p>
            <a:pPr marL="1169988" indent="-341313">
              <a:spcBef>
                <a:spcPts val="100"/>
              </a:spcBef>
              <a:buNone/>
            </a:pP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作業計画</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の策定と手順書の整備，事前確認，リスク評価と対策を</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ルール化</a:t>
            </a:r>
          </a:p>
        </p:txBody>
      </p:sp>
    </p:spTree>
    <p:extLst>
      <p:ext uri="{BB962C8B-B14F-4D97-AF65-F5344CB8AC3E}">
        <p14:creationId xmlns:p14="http://schemas.microsoft.com/office/powerpoint/2010/main" val="63386855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ルール強化に伴う問題の</a:t>
            </a:r>
            <a:r>
              <a:rPr lang="ja-JP" altLang="en-US" dirty="0"/>
              <a:t>分析</a:t>
            </a:r>
            <a:endParaRPr kumimoji="1" lang="ja-JP" altLang="en-US" dirty="0"/>
          </a:p>
        </p:txBody>
      </p:sp>
      <p:sp>
        <p:nvSpPr>
          <p:cNvPr id="3" name="テキスト ボックス 2"/>
          <p:cNvSpPr txBox="1"/>
          <p:nvPr/>
        </p:nvSpPr>
        <p:spPr>
          <a:xfrm>
            <a:off x="360000" y="900000"/>
            <a:ext cx="9703297" cy="1354217"/>
          </a:xfrm>
          <a:prstGeom prst="rect">
            <a:avLst/>
          </a:prstGeom>
          <a:noFill/>
        </p:spPr>
        <p:txBody>
          <a:bodyPr wrap="none" rtlCol="0">
            <a:spAutoFit/>
          </a:bodyPr>
          <a:lstStyle/>
          <a:p>
            <a:pPr>
              <a:spcBef>
                <a:spcPts val="600"/>
              </a:spcBef>
            </a:pPr>
            <a:r>
              <a:rPr kumimoji="1" lang="ja-JP" altLang="en-US" sz="2400" dirty="0"/>
              <a:t>失敗に学ぶ対策の考え方：</a:t>
            </a:r>
          </a:p>
          <a:p>
            <a:pPr>
              <a:spcBef>
                <a:spcPts val="600"/>
              </a:spcBef>
            </a:pPr>
            <a:r>
              <a:rPr kumimoji="1" lang="ja-JP" altLang="en-US" sz="2400" dirty="0"/>
              <a:t>　失敗の（根本）原因を分析し，それを取り除くようにする．</a:t>
            </a:r>
          </a:p>
          <a:p>
            <a:pPr>
              <a:spcBef>
                <a:spcPts val="600"/>
              </a:spcBef>
            </a:pPr>
            <a:r>
              <a:rPr lang="ja-JP" altLang="en-US" sz="2400" dirty="0"/>
              <a:t>　多くの場合，ルールの厳格化．　例：「○○の禁止」，「○○の手順に従う」</a:t>
            </a:r>
            <a:endParaRPr kumimoji="1" lang="ja-JP" altLang="en-US" sz="2400" dirty="0"/>
          </a:p>
        </p:txBody>
      </p:sp>
      <p:sp>
        <p:nvSpPr>
          <p:cNvPr id="4" name="テキスト ボックス 3"/>
          <p:cNvSpPr txBox="1"/>
          <p:nvPr/>
        </p:nvSpPr>
        <p:spPr>
          <a:xfrm>
            <a:off x="360000" y="2520000"/>
            <a:ext cx="9180000" cy="4016484"/>
          </a:xfrm>
          <a:prstGeom prst="rect">
            <a:avLst/>
          </a:prstGeom>
          <a:noFill/>
        </p:spPr>
        <p:txBody>
          <a:bodyPr wrap="square" rtlCol="0">
            <a:spAutoFit/>
          </a:bodyPr>
          <a:lstStyle/>
          <a:p>
            <a:pPr>
              <a:spcBef>
                <a:spcPts val="600"/>
              </a:spcBef>
            </a:pPr>
            <a:r>
              <a:rPr lang="ja-JP" altLang="en-US" sz="2400" dirty="0"/>
              <a:t>ルールの厳格化に伴う</a:t>
            </a:r>
            <a:r>
              <a:rPr lang="ja-JP" altLang="en-US" sz="2400" u="sng" dirty="0">
                <a:solidFill>
                  <a:srgbClr val="FF0000"/>
                </a:solidFill>
              </a:rPr>
              <a:t>デメリット</a:t>
            </a:r>
            <a:r>
              <a:rPr lang="ja-JP" altLang="en-US" sz="2400" dirty="0"/>
              <a:t>はないか？</a:t>
            </a:r>
            <a:endParaRPr lang="en-US" altLang="ja-JP" sz="2400" dirty="0"/>
          </a:p>
          <a:p>
            <a:pPr marL="342900" indent="-342900">
              <a:spcBef>
                <a:spcPts val="600"/>
              </a:spcBef>
              <a:buFont typeface="Wingdings" panose="05000000000000000000" pitchFamily="2" charset="2"/>
              <a:buChar char="Ø"/>
            </a:pPr>
            <a:r>
              <a:rPr lang="ja-JP" altLang="en-US" sz="2400" dirty="0">
                <a:solidFill>
                  <a:schemeClr val="tx1">
                    <a:lumMod val="50000"/>
                    <a:lumOff val="50000"/>
                  </a:schemeClr>
                </a:solidFill>
              </a:rPr>
              <a:t>繁忙時にも依頼作業が受け入れられていたから，ビジネスが順調に進行していた．</a:t>
            </a:r>
            <a:r>
              <a:rPr lang="ja-JP" altLang="en-US" sz="2400" u="sng" dirty="0">
                <a:solidFill>
                  <a:srgbClr val="FF0000"/>
                </a:solidFill>
              </a:rPr>
              <a:t>作業完了の遅延</a:t>
            </a:r>
            <a:r>
              <a:rPr lang="ja-JP" altLang="en-US" sz="2400" dirty="0">
                <a:solidFill>
                  <a:schemeClr val="tx1">
                    <a:lumMod val="50000"/>
                    <a:lumOff val="50000"/>
                  </a:schemeClr>
                </a:solidFill>
              </a:rPr>
              <a:t>により，ビジネスに支障が出る可能性がある．</a:t>
            </a:r>
          </a:p>
          <a:p>
            <a:pPr marL="342900" indent="-342900">
              <a:spcBef>
                <a:spcPts val="600"/>
              </a:spcBef>
              <a:buFont typeface="Wingdings" panose="05000000000000000000" pitchFamily="2" charset="2"/>
              <a:buChar char="Ø"/>
            </a:pPr>
            <a:r>
              <a:rPr lang="ja-JP" altLang="en-US" sz="2400" dirty="0">
                <a:solidFill>
                  <a:schemeClr val="tx1">
                    <a:lumMod val="50000"/>
                    <a:lumOff val="50000"/>
                  </a:schemeClr>
                </a:solidFill>
              </a:rPr>
              <a:t>柔軟に作業できたから，作業効率向上に関する提案を積極的に行い，実現してきた．手続きが面倒になることにより，提案する</a:t>
            </a:r>
            <a:r>
              <a:rPr lang="ja-JP" altLang="en-US" sz="2400" u="sng" dirty="0">
                <a:solidFill>
                  <a:srgbClr val="FF0000"/>
                </a:solidFill>
              </a:rPr>
              <a:t>意欲が低下</a:t>
            </a:r>
            <a:r>
              <a:rPr lang="ja-JP" altLang="en-US" sz="2400" dirty="0">
                <a:solidFill>
                  <a:schemeClr val="tx1">
                    <a:lumMod val="50000"/>
                    <a:lumOff val="50000"/>
                  </a:schemeClr>
                </a:solidFill>
              </a:rPr>
              <a:t>する可能性がある．（萎縮効果）</a:t>
            </a:r>
            <a:endParaRPr lang="en-US" altLang="ja-JP" sz="2400" dirty="0">
              <a:solidFill>
                <a:schemeClr val="tx1">
                  <a:lumMod val="50000"/>
                  <a:lumOff val="50000"/>
                </a:schemeClr>
              </a:solidFill>
            </a:endParaRPr>
          </a:p>
          <a:p>
            <a:pPr marL="342900" indent="-342900">
              <a:spcBef>
                <a:spcPts val="600"/>
              </a:spcBef>
              <a:buFont typeface="Wingdings" panose="05000000000000000000" pitchFamily="2" charset="2"/>
              <a:buChar char="Ø"/>
            </a:pPr>
            <a:r>
              <a:rPr lang="ja-JP" altLang="en-US" sz="2400" dirty="0">
                <a:solidFill>
                  <a:schemeClr val="tx1">
                    <a:lumMod val="50000"/>
                    <a:lumOff val="50000"/>
                  </a:schemeClr>
                </a:solidFill>
              </a:rPr>
              <a:t>緊急時にも依頼作業が受け入れられていたから，顧客に喜んでもらえていた．処理が翌日回しになることにより，</a:t>
            </a:r>
            <a:r>
              <a:rPr lang="ja-JP" altLang="en-US" sz="2400" u="sng" dirty="0">
                <a:solidFill>
                  <a:srgbClr val="FF0000"/>
                </a:solidFill>
              </a:rPr>
              <a:t>顧客サービスの低下</a:t>
            </a:r>
            <a:r>
              <a:rPr lang="ja-JP" altLang="en-US" sz="2400" dirty="0">
                <a:solidFill>
                  <a:schemeClr val="tx1">
                    <a:lumMod val="50000"/>
                    <a:lumOff val="50000"/>
                  </a:schemeClr>
                </a:solidFill>
              </a:rPr>
              <a:t>になる可能性がある．</a:t>
            </a:r>
            <a:endParaRPr lang="en-US" altLang="ja-JP" sz="2400" dirty="0">
              <a:solidFill>
                <a:schemeClr val="tx1">
                  <a:lumMod val="50000"/>
                  <a:lumOff val="50000"/>
                </a:schemeClr>
              </a:solidFill>
            </a:endParaRPr>
          </a:p>
        </p:txBody>
      </p:sp>
    </p:spTree>
    <p:extLst>
      <p:ext uri="{BB962C8B-B14F-4D97-AF65-F5344CB8AC3E}">
        <p14:creationId xmlns:p14="http://schemas.microsoft.com/office/powerpoint/2010/main" val="228992311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2000" y="108000"/>
            <a:ext cx="8280000" cy="576000"/>
          </a:xfrm>
        </p:spPr>
        <p:txBody>
          <a:bodyPr/>
          <a:lstStyle/>
          <a:p>
            <a:r>
              <a:rPr kumimoji="1" lang="ja-JP" altLang="en-US" dirty="0"/>
              <a:t>論点：ヒューマンエラーに関する議論</a:t>
            </a:r>
          </a:p>
        </p:txBody>
      </p:sp>
      <p:sp>
        <p:nvSpPr>
          <p:cNvPr id="4" name="テキスト ボックス 3"/>
          <p:cNvSpPr txBox="1"/>
          <p:nvPr/>
        </p:nvSpPr>
        <p:spPr>
          <a:xfrm>
            <a:off x="360000" y="1079999"/>
            <a:ext cx="6790642" cy="461665"/>
          </a:xfrm>
          <a:prstGeom prst="rect">
            <a:avLst/>
          </a:prstGeom>
          <a:noFill/>
        </p:spPr>
        <p:txBody>
          <a:bodyPr wrap="none" rtlCol="0">
            <a:spAutoFit/>
          </a:bodyPr>
          <a:lstStyle/>
          <a:p>
            <a:pPr>
              <a:spcBef>
                <a:spcPts val="600"/>
              </a:spcBef>
            </a:pPr>
            <a:r>
              <a:rPr lang="ja-JP" altLang="en-US" sz="2400" dirty="0"/>
              <a:t>失敗（ヒューマンエラー）は個人ではなく組織の問題</a:t>
            </a:r>
            <a:endParaRPr kumimoji="1" lang="ja-JP" altLang="en-US" sz="2400" dirty="0"/>
          </a:p>
        </p:txBody>
      </p:sp>
      <p:sp>
        <p:nvSpPr>
          <p:cNvPr id="5" name="テキスト ボックス 4"/>
          <p:cNvSpPr txBox="1"/>
          <p:nvPr/>
        </p:nvSpPr>
        <p:spPr>
          <a:xfrm>
            <a:off x="360000" y="3960000"/>
            <a:ext cx="9360000" cy="1354217"/>
          </a:xfrm>
          <a:prstGeom prst="rect">
            <a:avLst/>
          </a:prstGeom>
          <a:noFill/>
        </p:spPr>
        <p:txBody>
          <a:bodyPr wrap="square" rtlCol="0">
            <a:spAutoFit/>
          </a:bodyPr>
          <a:lstStyle/>
          <a:p>
            <a:pPr>
              <a:spcBef>
                <a:spcPts val="600"/>
              </a:spcBef>
            </a:pPr>
            <a:r>
              <a:rPr kumimoji="1" lang="ja-JP" altLang="en-US" sz="2400" u="sng" dirty="0">
                <a:solidFill>
                  <a:srgbClr val="3333FF"/>
                </a:solidFill>
              </a:rPr>
              <a:t>＜ポイント＞</a:t>
            </a:r>
          </a:p>
          <a:p>
            <a:pPr marL="342900" indent="-342900">
              <a:spcBef>
                <a:spcPts val="600"/>
              </a:spcBef>
              <a:buFont typeface="Wingdings" panose="05000000000000000000" pitchFamily="2" charset="2"/>
              <a:buChar char="p"/>
            </a:pPr>
            <a:r>
              <a:rPr kumimoji="1" lang="ja-JP" altLang="en-US" sz="2400" dirty="0"/>
              <a:t>エラーを起こし</a:t>
            </a:r>
            <a:r>
              <a:rPr kumimoji="1" lang="ja-JP" altLang="en-US" sz="2400" u="sng" dirty="0">
                <a:solidFill>
                  <a:srgbClr val="3333FF"/>
                </a:solidFill>
              </a:rPr>
              <a:t>やすい</a:t>
            </a:r>
            <a:r>
              <a:rPr kumimoji="1" lang="ja-JP" altLang="en-US" sz="2400" dirty="0"/>
              <a:t>状況を作らない</a:t>
            </a:r>
          </a:p>
          <a:p>
            <a:pPr marL="342900" indent="-342900">
              <a:spcBef>
                <a:spcPts val="600"/>
              </a:spcBef>
              <a:buFont typeface="Wingdings" panose="05000000000000000000" pitchFamily="2" charset="2"/>
              <a:buChar char="p"/>
            </a:pPr>
            <a:r>
              <a:rPr lang="ja-JP" altLang="en-US" sz="2400" dirty="0"/>
              <a:t>エラーの発生を食い止める</a:t>
            </a:r>
            <a:r>
              <a:rPr lang="ja-JP" altLang="en-US" sz="2400" u="sng" dirty="0">
                <a:solidFill>
                  <a:srgbClr val="3333FF"/>
                </a:solidFill>
              </a:rPr>
              <a:t>防御手段</a:t>
            </a:r>
            <a:r>
              <a:rPr lang="ja-JP" altLang="en-US" sz="2400" dirty="0"/>
              <a:t>を設ける</a:t>
            </a:r>
            <a:endParaRPr kumimoji="1" lang="ja-JP" altLang="en-US" sz="2400" dirty="0"/>
          </a:p>
        </p:txBody>
      </p:sp>
      <p:sp>
        <p:nvSpPr>
          <p:cNvPr id="7" name="テキスト プレースホルダー 2"/>
          <p:cNvSpPr txBox="1">
            <a:spLocks/>
          </p:cNvSpPr>
          <p:nvPr/>
        </p:nvSpPr>
        <p:spPr bwMode="auto">
          <a:xfrm>
            <a:off x="360000" y="1800000"/>
            <a:ext cx="9360000" cy="166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hlinkClick r:id="" action="ppaction://noaction"/>
              </a:rPr>
              <a:t>G6</a:t>
            </a:r>
            <a:endPar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繁忙時対応要求を受け入れたが，作業のやり方に不備があり，トラブル</a:t>
            </a:r>
            <a:endPar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・作業を受ける場合のリスクを考慮した</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受諾の判断基準</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作成</a:t>
            </a:r>
          </a:p>
          <a:p>
            <a:pPr marL="1080000" indent="-252000">
              <a:spcBef>
                <a:spcPts val="100"/>
              </a:spcBef>
              <a:buNone/>
            </a:pP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  ・複数名体制での作業実施等、ルールを逸脱しない</a:t>
            </a:r>
            <a:r>
              <a:rPr lang="ja-JP" altLang="en-US" sz="20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作業規定</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の作成</a:t>
            </a:r>
          </a:p>
          <a:p>
            <a:pPr marL="1080000" indent="-252000">
              <a:spcBef>
                <a:spcPts val="100"/>
              </a:spcBef>
              <a:buNone/>
            </a:pP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  ・普段のチーム内の</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コミュニケーション</a:t>
            </a:r>
          </a:p>
        </p:txBody>
      </p:sp>
    </p:spTree>
    <p:extLst>
      <p:ext uri="{BB962C8B-B14F-4D97-AF65-F5344CB8AC3E}">
        <p14:creationId xmlns:p14="http://schemas.microsoft.com/office/powerpoint/2010/main" val="414202997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論点：ルール化に関する議論（１）</a:t>
            </a:r>
          </a:p>
        </p:txBody>
      </p:sp>
      <p:sp>
        <p:nvSpPr>
          <p:cNvPr id="4" name="テキスト ボックス 3"/>
          <p:cNvSpPr txBox="1"/>
          <p:nvPr/>
        </p:nvSpPr>
        <p:spPr>
          <a:xfrm>
            <a:off x="360000" y="1079999"/>
            <a:ext cx="7928774" cy="907941"/>
          </a:xfrm>
          <a:prstGeom prst="rect">
            <a:avLst/>
          </a:prstGeom>
          <a:noFill/>
        </p:spPr>
        <p:txBody>
          <a:bodyPr wrap="none" rtlCol="0">
            <a:spAutoFit/>
          </a:bodyPr>
          <a:lstStyle/>
          <a:p>
            <a:pPr>
              <a:spcBef>
                <a:spcPts val="600"/>
              </a:spcBef>
            </a:pPr>
            <a:r>
              <a:rPr lang="ja-JP" altLang="en-US" sz="2400" dirty="0"/>
              <a:t>（向上</a:t>
            </a:r>
            <a:r>
              <a:rPr lang="en-US" altLang="ja-JP" sz="2400" dirty="0"/>
              <a:t>/</a:t>
            </a:r>
            <a:r>
              <a:rPr lang="ja-JP" altLang="en-US" sz="2400" dirty="0"/>
              <a:t>改善）モチベーションを低下させない対策はないか？</a:t>
            </a:r>
          </a:p>
          <a:p>
            <a:pPr>
              <a:spcBef>
                <a:spcPts val="600"/>
              </a:spcBef>
            </a:pPr>
            <a:endParaRPr kumimoji="1" lang="ja-JP" altLang="en-US" sz="2400" dirty="0"/>
          </a:p>
        </p:txBody>
      </p:sp>
      <p:sp>
        <p:nvSpPr>
          <p:cNvPr id="5" name="テキスト ボックス 4"/>
          <p:cNvSpPr txBox="1"/>
          <p:nvPr/>
        </p:nvSpPr>
        <p:spPr>
          <a:xfrm>
            <a:off x="360000" y="3960000"/>
            <a:ext cx="9360000" cy="1646605"/>
          </a:xfrm>
          <a:prstGeom prst="rect">
            <a:avLst/>
          </a:prstGeom>
          <a:noFill/>
        </p:spPr>
        <p:txBody>
          <a:bodyPr wrap="square" rtlCol="0">
            <a:spAutoFit/>
          </a:bodyPr>
          <a:lstStyle/>
          <a:p>
            <a:pPr>
              <a:spcBef>
                <a:spcPts val="600"/>
              </a:spcBef>
            </a:pPr>
            <a:r>
              <a:rPr kumimoji="1" lang="ja-JP" altLang="en-US" sz="2400" u="sng" dirty="0">
                <a:solidFill>
                  <a:srgbClr val="3333FF"/>
                </a:solidFill>
              </a:rPr>
              <a:t>＜ポイント＞</a:t>
            </a:r>
          </a:p>
          <a:p>
            <a:pPr marL="342900" indent="-342900">
              <a:spcBef>
                <a:spcPts val="600"/>
              </a:spcBef>
              <a:buFont typeface="Wingdings" panose="05000000000000000000" pitchFamily="2" charset="2"/>
              <a:buChar char="p"/>
            </a:pPr>
            <a:r>
              <a:rPr lang="ja-JP" altLang="en-US" sz="2400" dirty="0"/>
              <a:t>今回の問題</a:t>
            </a:r>
            <a:r>
              <a:rPr lang="ja-JP" altLang="en-US" sz="2400" u="sng" dirty="0">
                <a:solidFill>
                  <a:srgbClr val="FF0000"/>
                </a:solidFill>
              </a:rPr>
              <a:t>だけ</a:t>
            </a:r>
            <a:r>
              <a:rPr lang="ja-JP" altLang="en-US" sz="2400" dirty="0"/>
              <a:t>を契機に管理を厳しくするあまり、現場の改善意欲を委縮させることは好ましくない。再発防止施策の</a:t>
            </a:r>
            <a:r>
              <a:rPr lang="ja-JP" altLang="en-US" sz="2400" u="sng" dirty="0">
                <a:solidFill>
                  <a:srgbClr val="3333FF"/>
                </a:solidFill>
              </a:rPr>
              <a:t>バランス</a:t>
            </a:r>
            <a:r>
              <a:rPr lang="ja-JP" altLang="en-US" sz="2400" dirty="0"/>
              <a:t>についての配慮も重要。</a:t>
            </a:r>
            <a:endParaRPr kumimoji="1" lang="ja-JP" altLang="en-US" sz="2400" dirty="0"/>
          </a:p>
        </p:txBody>
      </p:sp>
      <p:sp>
        <p:nvSpPr>
          <p:cNvPr id="7" name="テキスト プレースホルダー 2"/>
          <p:cNvSpPr txBox="1">
            <a:spLocks/>
          </p:cNvSpPr>
          <p:nvPr/>
        </p:nvSpPr>
        <p:spPr bwMode="auto">
          <a:xfrm>
            <a:off x="360000" y="1800000"/>
            <a:ext cx="9360000" cy="1650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hlinkClick r:id="" action="ppaction://noaction"/>
              </a:rPr>
              <a:t>G16</a:t>
            </a:r>
            <a:endPar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運用改善の工夫を試みたが，作業の手順・方法に不備があり，トラブル</a:t>
            </a:r>
            <a:endPar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898525" indent="-898525">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管理会議</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での作業承認手続きを明確化・厳格化</a:t>
            </a:r>
          </a:p>
          <a:p>
            <a:pPr marL="1169988" indent="-341313">
              <a:spcBef>
                <a:spcPts val="100"/>
              </a:spcBef>
              <a:buNone/>
            </a:pP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u="sng" kern="0" dirty="0">
                <a:solidFill>
                  <a:srgbClr val="3333FF"/>
                </a:solidFill>
                <a:latin typeface="メイリオ" panose="020B0604030504040204" pitchFamily="50" charset="-128"/>
                <a:ea typeface="メイリオ" panose="020B0604030504040204" pitchFamily="50" charset="-128"/>
                <a:cs typeface="メイリオ" panose="020B0604030504040204" pitchFamily="50" charset="-128"/>
              </a:rPr>
              <a:t>作業計画</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の策定と手順書の整備，事前確認，リスク評価と対策を</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ルール化</a:t>
            </a:r>
          </a:p>
        </p:txBody>
      </p:sp>
    </p:spTree>
    <p:extLst>
      <p:ext uri="{BB962C8B-B14F-4D97-AF65-F5344CB8AC3E}">
        <p14:creationId xmlns:p14="http://schemas.microsoft.com/office/powerpoint/2010/main" val="178376520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論点：ルール化に関する議論（２）</a:t>
            </a:r>
          </a:p>
        </p:txBody>
      </p:sp>
      <p:sp>
        <p:nvSpPr>
          <p:cNvPr id="4" name="テキスト ボックス 3"/>
          <p:cNvSpPr txBox="1"/>
          <p:nvPr/>
        </p:nvSpPr>
        <p:spPr>
          <a:xfrm>
            <a:off x="360000" y="1079999"/>
            <a:ext cx="7789312" cy="461665"/>
          </a:xfrm>
          <a:prstGeom prst="rect">
            <a:avLst/>
          </a:prstGeom>
          <a:noFill/>
        </p:spPr>
        <p:txBody>
          <a:bodyPr wrap="none" rtlCol="0">
            <a:spAutoFit/>
          </a:bodyPr>
          <a:lstStyle/>
          <a:p>
            <a:pPr>
              <a:spcBef>
                <a:spcPts val="600"/>
              </a:spcBef>
            </a:pPr>
            <a:r>
              <a:rPr lang="ja-JP" altLang="en-US" sz="2400" dirty="0"/>
              <a:t>（サービス低下の）デメリットを生じさせない対策はないか？</a:t>
            </a:r>
            <a:endParaRPr kumimoji="1" lang="ja-JP" altLang="en-US" sz="2400" dirty="0"/>
          </a:p>
        </p:txBody>
      </p:sp>
      <p:sp>
        <p:nvSpPr>
          <p:cNvPr id="5" name="テキスト ボックス 4"/>
          <p:cNvSpPr txBox="1"/>
          <p:nvPr/>
        </p:nvSpPr>
        <p:spPr>
          <a:xfrm>
            <a:off x="360000" y="3960000"/>
            <a:ext cx="9360000" cy="2169825"/>
          </a:xfrm>
          <a:prstGeom prst="rect">
            <a:avLst/>
          </a:prstGeom>
          <a:noFill/>
        </p:spPr>
        <p:txBody>
          <a:bodyPr wrap="square" rtlCol="0">
            <a:spAutoFit/>
          </a:bodyPr>
          <a:lstStyle/>
          <a:p>
            <a:pPr>
              <a:spcBef>
                <a:spcPts val="600"/>
              </a:spcBef>
            </a:pPr>
            <a:r>
              <a:rPr kumimoji="1" lang="ja-JP" altLang="en-US" sz="2400" u="sng" dirty="0">
                <a:solidFill>
                  <a:srgbClr val="3333FF"/>
                </a:solidFill>
              </a:rPr>
              <a:t>＜ポイント＞</a:t>
            </a:r>
          </a:p>
          <a:p>
            <a:pPr marL="342900" indent="-342900">
              <a:spcBef>
                <a:spcPts val="600"/>
              </a:spcBef>
              <a:buFont typeface="Wingdings" panose="05000000000000000000" pitchFamily="2" charset="2"/>
              <a:buChar char="p"/>
            </a:pPr>
            <a:r>
              <a:rPr lang="ja-JP" altLang="en-US" sz="2400" dirty="0"/>
              <a:t>リスク評価に基づき，ルール厳格化対象を</a:t>
            </a:r>
            <a:r>
              <a:rPr lang="ja-JP" altLang="en-US" sz="2400" u="sng" dirty="0">
                <a:solidFill>
                  <a:srgbClr val="3333FF"/>
                </a:solidFill>
              </a:rPr>
              <a:t>分別</a:t>
            </a:r>
            <a:endParaRPr lang="en-US" altLang="ja-JP" sz="2400" u="sng" dirty="0">
              <a:solidFill>
                <a:srgbClr val="3333FF"/>
              </a:solidFill>
            </a:endParaRPr>
          </a:p>
          <a:p>
            <a:pPr marL="342900" indent="-342900">
              <a:spcBef>
                <a:spcPts val="600"/>
              </a:spcBef>
              <a:buFont typeface="Wingdings" panose="05000000000000000000" pitchFamily="2" charset="2"/>
              <a:buChar char="p"/>
            </a:pPr>
            <a:r>
              <a:rPr lang="ja-JP" altLang="en-US" sz="2400" dirty="0"/>
              <a:t>柔軟なルールを適用する</a:t>
            </a:r>
            <a:r>
              <a:rPr lang="ja-JP" altLang="en-US" sz="2400" u="sng" dirty="0">
                <a:solidFill>
                  <a:srgbClr val="3333FF"/>
                </a:solidFill>
              </a:rPr>
              <a:t>範囲</a:t>
            </a:r>
            <a:r>
              <a:rPr lang="ja-JP" altLang="en-US" sz="2400" dirty="0"/>
              <a:t>について，運用手順等を明確化，意識づけ，など</a:t>
            </a:r>
          </a:p>
          <a:p>
            <a:pPr marL="342900" indent="-342900">
              <a:spcBef>
                <a:spcPts val="600"/>
              </a:spcBef>
              <a:buFont typeface="Wingdings" panose="05000000000000000000" pitchFamily="2" charset="2"/>
              <a:buChar char="p"/>
            </a:pPr>
            <a:endParaRPr kumimoji="1" lang="ja-JP" altLang="en-US" sz="2400" dirty="0"/>
          </a:p>
        </p:txBody>
      </p:sp>
      <p:sp>
        <p:nvSpPr>
          <p:cNvPr id="6" name="テキスト プレースホルダー 2"/>
          <p:cNvSpPr txBox="1">
            <a:spLocks/>
          </p:cNvSpPr>
          <p:nvPr/>
        </p:nvSpPr>
        <p:spPr bwMode="auto">
          <a:xfrm>
            <a:off x="360000" y="1800000"/>
            <a:ext cx="9180000" cy="163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hlink"/>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0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ＭＳ Ｐゴシック" pitchFamily="50" charset="-128"/>
              <a:buChar char="-"/>
              <a:defRPr kumimoji="1">
                <a:solidFill>
                  <a:schemeClr val="tx1"/>
                </a:solidFill>
                <a:latin typeface="+mn-lt"/>
                <a:ea typeface="+mn-ea"/>
              </a:defRPr>
            </a:lvl4pPr>
            <a:lvl5pPr marL="1828800" indent="0" algn="l" rtl="0" eaLnBrk="0" fontAlgn="base" hangingPunct="0">
              <a:spcBef>
                <a:spcPct val="20000"/>
              </a:spcBef>
              <a:spcAft>
                <a:spcPct val="0"/>
              </a:spcAft>
              <a:buClr>
                <a:schemeClr val="hlink"/>
              </a:buClr>
              <a:buFont typeface="Arial" charset="0"/>
              <a:buNone/>
              <a:defRPr kumimoji="1" lang="en-US" altLang="ja-JP" sz="8400" b="0" i="0" u="none" strike="noStrike" baseline="0" smtClean="0">
                <a:solidFill>
                  <a:schemeClr val="tx1"/>
                </a:solidFill>
                <a:latin typeface="+mn-lt"/>
                <a:ea typeface="+mn-ea"/>
              </a:defRPr>
            </a:lvl5pPr>
            <a:lvl6pPr marL="25146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6pPr>
            <a:lvl7pPr marL="29718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7pPr>
            <a:lvl8pPr marL="34290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8pPr>
            <a:lvl9pPr marL="3886200" indent="-228600" algn="l" rtl="0" fontAlgn="base">
              <a:spcBef>
                <a:spcPct val="20000"/>
              </a:spcBef>
              <a:spcAft>
                <a:spcPct val="0"/>
              </a:spcAft>
              <a:buClr>
                <a:schemeClr val="hlink"/>
              </a:buClr>
              <a:buFont typeface="Arial" charset="0"/>
              <a:buChar char="•"/>
              <a:defRPr kumimoji="1" sz="1600">
                <a:solidFill>
                  <a:schemeClr val="tx1"/>
                </a:solidFill>
                <a:latin typeface="+mn-lt"/>
                <a:ea typeface="+mn-ea"/>
              </a:defRPr>
            </a:lvl9pPr>
          </a:lstStyle>
          <a:p>
            <a:pPr marL="900000" indent="-900000">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hlinkClick r:id="" action="ppaction://noaction"/>
              </a:rPr>
              <a:t>T15</a:t>
            </a:r>
            <a:endPar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900000" indent="-900000">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問題</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緊急時対応要求を受け入れたが，作業手順を誤り，トラブル</a:t>
            </a:r>
            <a:endPar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endParaRPr>
          </a:p>
          <a:p>
            <a:pPr marL="982663" indent="-982663">
              <a:spcBef>
                <a:spcPts val="100"/>
              </a:spcBef>
              <a:buNone/>
            </a:pP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対策</a:t>
            </a:r>
            <a:r>
              <a:rPr lang="en-US" altLang="ja-JP" sz="2000" kern="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緊急時対応の影響範囲を見極め</a:t>
            </a:r>
            <a:r>
              <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rPr>
              <a:t>、対応結果が平常時のシステム運用の流れに確実に繰り込まれるよう、特に意識するよう周知すると共に、</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作業ルール・手順書を</a:t>
            </a:r>
            <a:r>
              <a:rPr lang="ja-JP" altLang="en-US" sz="2000" u="sng"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明確</a:t>
            </a:r>
            <a:r>
              <a:rPr lang="ja-JP" altLang="en-US" sz="2000" u="sng" kern="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化</a:t>
            </a:r>
            <a:endParaRPr lang="ja-JP" altLang="en-US" sz="2000" kern="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2948038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医療分野の事例：概要</a:t>
            </a:r>
          </a:p>
        </p:txBody>
      </p:sp>
      <p:sp>
        <p:nvSpPr>
          <p:cNvPr id="3" name="テキスト ボックス 2"/>
          <p:cNvSpPr txBox="1"/>
          <p:nvPr/>
        </p:nvSpPr>
        <p:spPr>
          <a:xfrm>
            <a:off x="360000" y="828000"/>
            <a:ext cx="9360000" cy="5786199"/>
          </a:xfrm>
          <a:prstGeom prst="rect">
            <a:avLst/>
          </a:prstGeom>
          <a:noFill/>
        </p:spPr>
        <p:txBody>
          <a:bodyPr wrap="square" rtlCol="0">
            <a:spAutoFit/>
          </a:bodyPr>
          <a:lstStyle/>
          <a:p>
            <a:pPr marL="269875" indent="-269875">
              <a:spcBef>
                <a:spcPts val="1200"/>
              </a:spcBef>
              <a:buFont typeface="+mj-lt"/>
              <a:buAutoNum type="arabicPeriod"/>
            </a:pPr>
            <a:r>
              <a:rPr kumimoji="1" lang="ja-JP" altLang="en-US" sz="2000" dirty="0"/>
              <a:t>特定の疾患に対してごく早期に処方すると大きな効果がある一方，副作用も大きく，その疾患とは関係のない人に投与すると死に至る危険性もある</a:t>
            </a:r>
            <a:r>
              <a:rPr kumimoji="1" lang="ja-JP" altLang="en-US" sz="2000" u="sng" dirty="0">
                <a:solidFill>
                  <a:srgbClr val="006600"/>
                </a:solidFill>
              </a:rPr>
              <a:t>薬剤</a:t>
            </a:r>
            <a:r>
              <a:rPr kumimoji="1" lang="ja-JP" altLang="en-US" sz="2000" dirty="0"/>
              <a:t>がある．</a:t>
            </a:r>
          </a:p>
          <a:p>
            <a:pPr marL="269875" indent="-269875">
              <a:spcBef>
                <a:spcPts val="1200"/>
              </a:spcBef>
              <a:buFont typeface="+mj-lt"/>
              <a:buAutoNum type="arabicPeriod"/>
            </a:pPr>
            <a:r>
              <a:rPr lang="ja-JP" altLang="en-US" sz="2000" dirty="0"/>
              <a:t>従来，多くの病院では，その</a:t>
            </a:r>
            <a:r>
              <a:rPr lang="ja-JP" altLang="en-US" sz="2000" u="sng" dirty="0">
                <a:solidFill>
                  <a:srgbClr val="006600"/>
                </a:solidFill>
              </a:rPr>
              <a:t>薬剤</a:t>
            </a:r>
            <a:r>
              <a:rPr lang="ja-JP" altLang="en-US" sz="2000" dirty="0"/>
              <a:t>は，</a:t>
            </a:r>
            <a:r>
              <a:rPr lang="en-US" altLang="ja-JP" sz="2000" u="sng" dirty="0">
                <a:solidFill>
                  <a:srgbClr val="FF0000"/>
                </a:solidFill>
              </a:rPr>
              <a:t>ICU</a:t>
            </a:r>
            <a:r>
              <a:rPr lang="ja-JP" altLang="en-US" sz="2000" u="sng" dirty="0">
                <a:solidFill>
                  <a:srgbClr val="FF0000"/>
                </a:solidFill>
              </a:rPr>
              <a:t>（集中治療室）にある程度の数をストック</a:t>
            </a:r>
            <a:r>
              <a:rPr lang="ja-JP" altLang="en-US" sz="2000" dirty="0"/>
              <a:t>し，</a:t>
            </a:r>
            <a:r>
              <a:rPr lang="ja-JP" altLang="en-US" sz="2000" u="sng" dirty="0">
                <a:solidFill>
                  <a:srgbClr val="FF0000"/>
                </a:solidFill>
              </a:rPr>
              <a:t>急患への対応</a:t>
            </a:r>
            <a:r>
              <a:rPr lang="ja-JP" altLang="en-US" sz="2000" dirty="0"/>
              <a:t>を行っていた．なお，</a:t>
            </a:r>
            <a:r>
              <a:rPr lang="ja-JP" altLang="en-US" sz="2000" u="sng" dirty="0">
                <a:solidFill>
                  <a:srgbClr val="006600"/>
                </a:solidFill>
              </a:rPr>
              <a:t>薬剤</a:t>
            </a:r>
            <a:r>
              <a:rPr lang="ja-JP" altLang="en-US" sz="2000" dirty="0"/>
              <a:t>の投与に関しては，規定されていた通常のチェック手順に従い，誤投与が起きないよう配慮されていた．</a:t>
            </a:r>
          </a:p>
          <a:p>
            <a:pPr marL="269875" indent="-269875">
              <a:spcBef>
                <a:spcPts val="1200"/>
              </a:spcBef>
              <a:buFont typeface="+mj-lt"/>
              <a:buAutoNum type="arabicPeriod"/>
            </a:pPr>
            <a:r>
              <a:rPr kumimoji="1" lang="ja-JP" altLang="en-US" sz="2000" dirty="0"/>
              <a:t>ある時，ある病院の</a:t>
            </a:r>
            <a:r>
              <a:rPr kumimoji="1" lang="en-US" altLang="ja-JP" sz="2000" dirty="0"/>
              <a:t>ICU</a:t>
            </a:r>
            <a:r>
              <a:rPr kumimoji="1" lang="ja-JP" altLang="en-US" sz="2000" dirty="0"/>
              <a:t>において，当該</a:t>
            </a:r>
            <a:r>
              <a:rPr kumimoji="1" lang="ja-JP" altLang="en-US" sz="2000" u="sng" dirty="0">
                <a:solidFill>
                  <a:srgbClr val="006600"/>
                </a:solidFill>
              </a:rPr>
              <a:t>薬剤</a:t>
            </a:r>
            <a:r>
              <a:rPr kumimoji="1" lang="ja-JP" altLang="en-US" sz="2000" dirty="0"/>
              <a:t>の</a:t>
            </a:r>
            <a:r>
              <a:rPr kumimoji="1" lang="ja-JP" altLang="en-US" sz="2000" u="sng" dirty="0">
                <a:solidFill>
                  <a:srgbClr val="FF0000"/>
                </a:solidFill>
              </a:rPr>
              <a:t>誤投与事故</a:t>
            </a:r>
            <a:r>
              <a:rPr kumimoji="1" lang="ja-JP" altLang="en-US" sz="2000" dirty="0"/>
              <a:t>が発生し，誤投与された患者は亡くなってしまった．非常に混乱した状況の現場でちょっとした</a:t>
            </a:r>
            <a:r>
              <a:rPr kumimoji="1" lang="ja-JP" altLang="en-US" sz="2000" u="sng" dirty="0">
                <a:solidFill>
                  <a:srgbClr val="3333FF"/>
                </a:solidFill>
              </a:rPr>
              <a:t>ミス</a:t>
            </a:r>
            <a:r>
              <a:rPr kumimoji="1" lang="ja-JP" altLang="en-US" sz="2000" dirty="0"/>
              <a:t>があった．</a:t>
            </a:r>
          </a:p>
          <a:p>
            <a:pPr marL="269875" indent="-269875">
              <a:spcBef>
                <a:spcPts val="1200"/>
              </a:spcBef>
              <a:buFont typeface="+mj-lt"/>
              <a:buAutoNum type="arabicPeriod"/>
            </a:pPr>
            <a:r>
              <a:rPr lang="ja-JP" altLang="en-US" sz="2000" dirty="0"/>
              <a:t>これを受けて，医療事故防止を主管する上位機構は，当該</a:t>
            </a:r>
            <a:r>
              <a:rPr lang="ja-JP" altLang="en-US" sz="2000" u="sng" dirty="0">
                <a:solidFill>
                  <a:srgbClr val="006600"/>
                </a:solidFill>
              </a:rPr>
              <a:t>薬剤</a:t>
            </a:r>
            <a:r>
              <a:rPr lang="ja-JP" altLang="en-US" sz="2000" dirty="0"/>
              <a:t>の</a:t>
            </a:r>
            <a:r>
              <a:rPr lang="en-US" altLang="ja-JP" sz="2000" dirty="0"/>
              <a:t>ICU</a:t>
            </a:r>
            <a:r>
              <a:rPr lang="ja-JP" altLang="en-US" sz="2000" dirty="0"/>
              <a:t>等へのストックを禁止し，</a:t>
            </a:r>
            <a:r>
              <a:rPr lang="ja-JP" altLang="en-US" sz="2000" u="sng" dirty="0">
                <a:solidFill>
                  <a:srgbClr val="FF0000"/>
                </a:solidFill>
              </a:rPr>
              <a:t>必要になった時点で薬局部門から払出し</a:t>
            </a:r>
            <a:r>
              <a:rPr lang="ja-JP" altLang="en-US" sz="2000" dirty="0"/>
              <a:t>を受けるという</a:t>
            </a:r>
            <a:r>
              <a:rPr lang="ja-JP" altLang="en-US" sz="2000" u="sng" dirty="0">
                <a:solidFill>
                  <a:srgbClr val="FF0000"/>
                </a:solidFill>
              </a:rPr>
              <a:t>厳しい規則</a:t>
            </a:r>
            <a:r>
              <a:rPr lang="ja-JP" altLang="en-US" sz="2000" dirty="0"/>
              <a:t>とするよう，全国の病院に対して通達を出した．</a:t>
            </a:r>
          </a:p>
          <a:p>
            <a:pPr marL="269875" indent="-269875">
              <a:spcBef>
                <a:spcPts val="1200"/>
              </a:spcBef>
              <a:buFont typeface="+mj-lt"/>
              <a:buAutoNum type="arabicPeriod"/>
            </a:pPr>
            <a:r>
              <a:rPr kumimoji="1" lang="ja-JP" altLang="en-US" sz="2000" dirty="0"/>
              <a:t>この通達に対し，各病院の</a:t>
            </a:r>
            <a:r>
              <a:rPr kumimoji="1" lang="en-US" altLang="ja-JP" sz="2000" u="sng" dirty="0">
                <a:solidFill>
                  <a:srgbClr val="3333FF"/>
                </a:solidFill>
              </a:rPr>
              <a:t>ICU</a:t>
            </a:r>
            <a:r>
              <a:rPr kumimoji="1" lang="ja-JP" altLang="en-US" sz="2000" u="sng" dirty="0">
                <a:solidFill>
                  <a:srgbClr val="3333FF"/>
                </a:solidFill>
              </a:rPr>
              <a:t>の現場</a:t>
            </a:r>
            <a:r>
              <a:rPr kumimoji="1" lang="ja-JP" altLang="en-US" sz="2000" dirty="0"/>
              <a:t>では，「これでは一刻の猶予もない急患に対する当該</a:t>
            </a:r>
            <a:r>
              <a:rPr kumimoji="1" lang="ja-JP" altLang="en-US" sz="2000" u="sng" dirty="0">
                <a:solidFill>
                  <a:srgbClr val="006600"/>
                </a:solidFill>
              </a:rPr>
              <a:t>薬剤</a:t>
            </a:r>
            <a:r>
              <a:rPr kumimoji="1" lang="ja-JP" altLang="en-US" sz="2000" dirty="0"/>
              <a:t>の投与が遅れ，</a:t>
            </a:r>
            <a:r>
              <a:rPr kumimoji="1" lang="ja-JP" altLang="en-US" sz="2000" u="sng" dirty="0">
                <a:solidFill>
                  <a:srgbClr val="3333FF"/>
                </a:solidFill>
              </a:rPr>
              <a:t>助かる命も救われなくなる</a:t>
            </a:r>
            <a:r>
              <a:rPr kumimoji="1" lang="ja-JP" altLang="en-US" sz="2000" dirty="0"/>
              <a:t>」という医師たちの反発が多くみられた．そして，多くの病院ではこの通達に基づいて当該</a:t>
            </a:r>
            <a:r>
              <a:rPr kumimoji="1" lang="ja-JP" altLang="en-US" sz="2000" u="sng" dirty="0">
                <a:solidFill>
                  <a:srgbClr val="006600"/>
                </a:solidFill>
              </a:rPr>
              <a:t>薬剤</a:t>
            </a:r>
            <a:r>
              <a:rPr kumimoji="1" lang="ja-JP" altLang="en-US" sz="2000" dirty="0"/>
              <a:t>の扱い方法を変更したものの，一部の病院では，</a:t>
            </a:r>
            <a:r>
              <a:rPr kumimoji="1" lang="en-US" altLang="ja-JP" sz="2000" u="sng" dirty="0">
                <a:solidFill>
                  <a:srgbClr val="FF0000"/>
                </a:solidFill>
              </a:rPr>
              <a:t>ICU</a:t>
            </a:r>
            <a:r>
              <a:rPr lang="ja-JP" altLang="en-US" sz="2000" u="sng" dirty="0" err="1">
                <a:solidFill>
                  <a:srgbClr val="FF0000"/>
                </a:solidFill>
              </a:rPr>
              <a:t>での</a:t>
            </a:r>
            <a:r>
              <a:rPr lang="ja-JP" altLang="en-US" sz="2000" u="sng" dirty="0">
                <a:solidFill>
                  <a:srgbClr val="FF0000"/>
                </a:solidFill>
              </a:rPr>
              <a:t>ストックを継続</a:t>
            </a:r>
            <a:r>
              <a:rPr lang="ja-JP" altLang="en-US" sz="2000" dirty="0"/>
              <a:t>した．</a:t>
            </a:r>
          </a:p>
          <a:p>
            <a:pPr marL="269875" indent="-269875">
              <a:spcBef>
                <a:spcPts val="1200"/>
              </a:spcBef>
              <a:buFont typeface="+mj-lt"/>
              <a:buAutoNum type="arabicPeriod"/>
            </a:pPr>
            <a:r>
              <a:rPr kumimoji="1" lang="ja-JP" altLang="en-US" sz="2000" dirty="0"/>
              <a:t>当該</a:t>
            </a:r>
            <a:r>
              <a:rPr kumimoji="1" lang="ja-JP" altLang="en-US" sz="2000" u="sng" dirty="0">
                <a:solidFill>
                  <a:srgbClr val="006600"/>
                </a:solidFill>
              </a:rPr>
              <a:t>薬剤</a:t>
            </a:r>
            <a:r>
              <a:rPr kumimoji="1" lang="ja-JP" altLang="en-US" sz="2000" dirty="0"/>
              <a:t>の誤投与による</a:t>
            </a:r>
            <a:r>
              <a:rPr kumimoji="1" lang="ja-JP" altLang="en-US" sz="2000" u="sng" dirty="0">
                <a:solidFill>
                  <a:srgbClr val="3333FF"/>
                </a:solidFill>
              </a:rPr>
              <a:t>重大事故は，これまで，数例の報告</a:t>
            </a:r>
            <a:r>
              <a:rPr kumimoji="1" lang="ja-JP" altLang="en-US" sz="2000" dirty="0"/>
              <a:t>があっただけであった．当該</a:t>
            </a:r>
            <a:r>
              <a:rPr kumimoji="1" lang="ja-JP" altLang="en-US" sz="2000" u="sng" dirty="0">
                <a:solidFill>
                  <a:srgbClr val="006600"/>
                </a:solidFill>
              </a:rPr>
              <a:t>薬剤</a:t>
            </a:r>
            <a:r>
              <a:rPr kumimoji="1" lang="ja-JP" altLang="en-US" sz="2000" dirty="0"/>
              <a:t>投与ケースの</a:t>
            </a:r>
            <a:r>
              <a:rPr kumimoji="1" lang="en-US" altLang="ja-JP" sz="2000" u="sng" dirty="0">
                <a:solidFill>
                  <a:srgbClr val="3333FF"/>
                </a:solidFill>
              </a:rPr>
              <a:t>0.1%</a:t>
            </a:r>
            <a:r>
              <a:rPr kumimoji="1" lang="ja-JP" altLang="en-US" sz="2000" u="sng" dirty="0">
                <a:solidFill>
                  <a:srgbClr val="3333FF"/>
                </a:solidFill>
              </a:rPr>
              <a:t>未満</a:t>
            </a:r>
            <a:r>
              <a:rPr kumimoji="1" lang="ja-JP" altLang="en-US" sz="2000" dirty="0"/>
              <a:t>であり，</a:t>
            </a:r>
            <a:r>
              <a:rPr kumimoji="1" lang="ja-JP" altLang="en-US" sz="2000" u="sng" dirty="0">
                <a:solidFill>
                  <a:srgbClr val="3333FF"/>
                </a:solidFill>
              </a:rPr>
              <a:t>救われた命ははるかに多かった</a:t>
            </a:r>
            <a:r>
              <a:rPr kumimoji="1" lang="ja-JP" altLang="en-US" sz="2000" dirty="0"/>
              <a:t>．</a:t>
            </a:r>
          </a:p>
        </p:txBody>
      </p:sp>
      <p:sp>
        <p:nvSpPr>
          <p:cNvPr id="4" name="テキスト ボックス 3"/>
          <p:cNvSpPr txBox="1"/>
          <p:nvPr/>
        </p:nvSpPr>
        <p:spPr>
          <a:xfrm>
            <a:off x="5760000" y="432000"/>
            <a:ext cx="2700000" cy="360000"/>
          </a:xfrm>
          <a:prstGeom prst="rect">
            <a:avLst/>
          </a:prstGeom>
          <a:noFill/>
        </p:spPr>
        <p:txBody>
          <a:bodyPr wrap="none" rtlCol="0">
            <a:spAutoFit/>
          </a:bodyPr>
          <a:lstStyle/>
          <a:p>
            <a:r>
              <a:rPr kumimoji="1" lang="ja-JP" altLang="en-US" sz="1600" dirty="0"/>
              <a:t>（実例に基づき一部簡略化）</a:t>
            </a:r>
          </a:p>
        </p:txBody>
      </p:sp>
    </p:spTree>
    <p:extLst>
      <p:ext uri="{BB962C8B-B14F-4D97-AF65-F5344CB8AC3E}">
        <p14:creationId xmlns:p14="http://schemas.microsoft.com/office/powerpoint/2010/main" val="32007750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3043" y="2687672"/>
            <a:ext cx="1236729" cy="1323313"/>
          </a:xfrm>
          <a:prstGeom prst="rect">
            <a:avLst/>
          </a:prstGeom>
        </p:spPr>
      </p:pic>
      <p:pic>
        <p:nvPicPr>
          <p:cNvPr id="32" name="図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6616" y="2687672"/>
            <a:ext cx="1377223" cy="774688"/>
          </a:xfrm>
          <a:prstGeom prst="rect">
            <a:avLst/>
          </a:prstGeom>
        </p:spPr>
      </p:pic>
      <p:pic>
        <p:nvPicPr>
          <p:cNvPr id="29" name="図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034" y="3721361"/>
            <a:ext cx="1837798" cy="780705"/>
          </a:xfrm>
          <a:prstGeom prst="rect">
            <a:avLst/>
          </a:prstGeom>
        </p:spPr>
      </p:pic>
      <p:pic>
        <p:nvPicPr>
          <p:cNvPr id="23" name="図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4966" y="4075723"/>
            <a:ext cx="1387036" cy="1135094"/>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2886" y="1055553"/>
            <a:ext cx="1367574" cy="1367574"/>
          </a:xfrm>
          <a:prstGeom prst="rect">
            <a:avLst/>
          </a:prstGeom>
        </p:spPr>
      </p:pic>
      <p:sp>
        <p:nvSpPr>
          <p:cNvPr id="2" name="タイトル 1"/>
          <p:cNvSpPr>
            <a:spLocks noGrp="1"/>
          </p:cNvSpPr>
          <p:nvPr>
            <p:ph type="title"/>
          </p:nvPr>
        </p:nvSpPr>
        <p:spPr/>
        <p:txBody>
          <a:bodyPr/>
          <a:lstStyle/>
          <a:p>
            <a:r>
              <a:rPr lang="ja-JP" altLang="en-US" dirty="0"/>
              <a:t>医療分野の事例：関係者</a:t>
            </a:r>
            <a:r>
              <a:rPr kumimoji="1" lang="ja-JP" altLang="en-US" dirty="0"/>
              <a:t>の思い</a:t>
            </a:r>
          </a:p>
        </p:txBody>
      </p:sp>
      <p:sp>
        <p:nvSpPr>
          <p:cNvPr id="4" name="角丸四角形吹き出し 3"/>
          <p:cNvSpPr/>
          <p:nvPr/>
        </p:nvSpPr>
        <p:spPr bwMode="auto">
          <a:xfrm>
            <a:off x="7041232" y="1930196"/>
            <a:ext cx="2426568" cy="1116704"/>
          </a:xfrm>
          <a:prstGeom prst="wedgeRoundRectCallout">
            <a:avLst>
              <a:gd name="adj1" fmla="val -43817"/>
              <a:gd name="adj2" fmla="val 98232"/>
              <a:gd name="adj3" fmla="val 16667"/>
            </a:avLst>
          </a:prstGeom>
          <a:solidFill>
            <a:srgbClr val="FFFFCC">
              <a:alpha val="50196"/>
            </a:srgbClr>
          </a:solidFill>
          <a:ln w="9525" cap="flat" cmpd="sng" algn="ctr">
            <a:solidFill>
              <a:srgbClr val="80808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医療事故はあってはならない！</a:t>
            </a:r>
          </a:p>
        </p:txBody>
      </p:sp>
      <p:sp>
        <p:nvSpPr>
          <p:cNvPr id="5" name="角丸四角形吹き出し 4"/>
          <p:cNvSpPr/>
          <p:nvPr/>
        </p:nvSpPr>
        <p:spPr bwMode="auto">
          <a:xfrm>
            <a:off x="848544" y="4437692"/>
            <a:ext cx="2498576" cy="1368152"/>
          </a:xfrm>
          <a:prstGeom prst="wedgeRoundRectCallout">
            <a:avLst>
              <a:gd name="adj1" fmla="val -43817"/>
              <a:gd name="adj2" fmla="val 98232"/>
              <a:gd name="adj3" fmla="val 16667"/>
            </a:avLst>
          </a:prstGeom>
          <a:solidFill>
            <a:srgbClr val="FFFFCC">
              <a:alpha val="50196"/>
            </a:srgbClr>
          </a:solidFill>
          <a:ln w="9525" cap="flat" cmpd="sng" algn="ctr">
            <a:solidFill>
              <a:srgbClr val="80808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評判に影響する医療事故は起こしたくないが，多くの患者を救いたい．</a:t>
            </a:r>
          </a:p>
        </p:txBody>
      </p:sp>
      <p:sp>
        <p:nvSpPr>
          <p:cNvPr id="6" name="角丸四角形吹き出し 5"/>
          <p:cNvSpPr/>
          <p:nvPr/>
        </p:nvSpPr>
        <p:spPr bwMode="auto">
          <a:xfrm>
            <a:off x="4016896" y="1054040"/>
            <a:ext cx="2426568" cy="1116704"/>
          </a:xfrm>
          <a:prstGeom prst="wedgeRoundRectCallout">
            <a:avLst>
              <a:gd name="adj1" fmla="val -43817"/>
              <a:gd name="adj2" fmla="val 98232"/>
              <a:gd name="adj3" fmla="val 16667"/>
            </a:avLst>
          </a:prstGeom>
          <a:solidFill>
            <a:srgbClr val="FFFFCC">
              <a:alpha val="50196"/>
            </a:srgbClr>
          </a:solidFill>
          <a:ln w="9525" cap="flat" cmpd="sng" algn="ctr">
            <a:solidFill>
              <a:srgbClr val="80808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000" dirty="0">
                <a:latin typeface="HGPｺﾞｼｯｸE" pitchFamily="50" charset="-128"/>
                <a:ea typeface="HGPｺﾞｼｯｸE" pitchFamily="50" charset="-128"/>
              </a:rPr>
              <a:t>患者さんは助けたいが，ミスをしてはいけない</a:t>
            </a:r>
            <a:endPar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7" name="角丸四角形吹き出し 6"/>
          <p:cNvSpPr/>
          <p:nvPr/>
        </p:nvSpPr>
        <p:spPr bwMode="auto">
          <a:xfrm>
            <a:off x="4376936" y="4219784"/>
            <a:ext cx="2426568" cy="1116704"/>
          </a:xfrm>
          <a:prstGeom prst="wedgeRoundRectCallout">
            <a:avLst>
              <a:gd name="adj1" fmla="val -43817"/>
              <a:gd name="adj2" fmla="val 98232"/>
              <a:gd name="adj3" fmla="val 16667"/>
            </a:avLst>
          </a:prstGeom>
          <a:solidFill>
            <a:srgbClr val="FFFFCC">
              <a:alpha val="50196"/>
            </a:srgbClr>
          </a:solidFill>
          <a:ln w="9525" cap="flat" cmpd="sng" algn="ctr">
            <a:solidFill>
              <a:srgbClr val="80808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救える命は何としてでも助けたい</a:t>
            </a:r>
          </a:p>
        </p:txBody>
      </p:sp>
      <p:sp>
        <p:nvSpPr>
          <p:cNvPr id="8" name="角丸四角形吹き出し 7"/>
          <p:cNvSpPr/>
          <p:nvPr/>
        </p:nvSpPr>
        <p:spPr bwMode="auto">
          <a:xfrm>
            <a:off x="2767735" y="2636912"/>
            <a:ext cx="2426568" cy="1116704"/>
          </a:xfrm>
          <a:prstGeom prst="wedgeRoundRectCallout">
            <a:avLst>
              <a:gd name="adj1" fmla="val -43817"/>
              <a:gd name="adj2" fmla="val 98232"/>
              <a:gd name="adj3" fmla="val 16667"/>
            </a:avLst>
          </a:prstGeom>
          <a:solidFill>
            <a:srgbClr val="FFFFCC">
              <a:alpha val="50196"/>
            </a:srgbClr>
          </a:solidFill>
          <a:ln w="9525" cap="flat" cmpd="sng" algn="ctr">
            <a:solidFill>
              <a:srgbClr val="80808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000" dirty="0">
                <a:latin typeface="HGPｺﾞｼｯｸE" pitchFamily="50" charset="-128"/>
                <a:ea typeface="HGPｺﾞｼｯｸE" pitchFamily="50" charset="-128"/>
              </a:rPr>
              <a:t>何とか助かりたい．医療事故で命を落とすなんてごめんだ．</a:t>
            </a:r>
            <a:endPar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9" name="テキスト ボックス 8"/>
          <p:cNvSpPr txBox="1"/>
          <p:nvPr/>
        </p:nvSpPr>
        <p:spPr>
          <a:xfrm>
            <a:off x="3172239" y="869374"/>
            <a:ext cx="877163" cy="369332"/>
          </a:xfrm>
          <a:prstGeom prst="rect">
            <a:avLst/>
          </a:prstGeom>
          <a:noFill/>
        </p:spPr>
        <p:txBody>
          <a:bodyPr wrap="none" rtlCol="0">
            <a:spAutoFit/>
          </a:bodyPr>
          <a:lstStyle/>
          <a:p>
            <a:r>
              <a:rPr kumimoji="1" lang="ja-JP" altLang="en-US" dirty="0"/>
              <a:t>看護師</a:t>
            </a:r>
          </a:p>
        </p:txBody>
      </p:sp>
      <p:sp>
        <p:nvSpPr>
          <p:cNvPr id="10" name="テキスト ボックス 9"/>
          <p:cNvSpPr txBox="1"/>
          <p:nvPr/>
        </p:nvSpPr>
        <p:spPr>
          <a:xfrm>
            <a:off x="1723937" y="2323957"/>
            <a:ext cx="646331" cy="369332"/>
          </a:xfrm>
          <a:prstGeom prst="rect">
            <a:avLst/>
          </a:prstGeom>
          <a:noFill/>
        </p:spPr>
        <p:txBody>
          <a:bodyPr wrap="none" rtlCol="0">
            <a:spAutoFit/>
          </a:bodyPr>
          <a:lstStyle/>
          <a:p>
            <a:r>
              <a:rPr kumimoji="1" lang="ja-JP" altLang="en-US" dirty="0"/>
              <a:t>患者</a:t>
            </a:r>
          </a:p>
        </p:txBody>
      </p:sp>
      <p:sp>
        <p:nvSpPr>
          <p:cNvPr id="11" name="テキスト ボックス 10"/>
          <p:cNvSpPr txBox="1"/>
          <p:nvPr/>
        </p:nvSpPr>
        <p:spPr>
          <a:xfrm>
            <a:off x="1117044" y="3536695"/>
            <a:ext cx="646331" cy="369332"/>
          </a:xfrm>
          <a:prstGeom prst="rect">
            <a:avLst/>
          </a:prstGeom>
          <a:noFill/>
        </p:spPr>
        <p:txBody>
          <a:bodyPr wrap="none" rtlCol="0">
            <a:spAutoFit/>
          </a:bodyPr>
          <a:lstStyle/>
          <a:p>
            <a:r>
              <a:rPr kumimoji="1" lang="ja-JP" altLang="en-US" dirty="0"/>
              <a:t>病院</a:t>
            </a:r>
          </a:p>
        </p:txBody>
      </p:sp>
      <p:sp>
        <p:nvSpPr>
          <p:cNvPr id="12" name="テキスト ボックス 11"/>
          <p:cNvSpPr txBox="1"/>
          <p:nvPr/>
        </p:nvSpPr>
        <p:spPr>
          <a:xfrm>
            <a:off x="6256790" y="3850452"/>
            <a:ext cx="720080" cy="369332"/>
          </a:xfrm>
          <a:prstGeom prst="rect">
            <a:avLst/>
          </a:prstGeom>
          <a:noFill/>
        </p:spPr>
        <p:txBody>
          <a:bodyPr wrap="square" rtlCol="0">
            <a:spAutoFit/>
          </a:bodyPr>
          <a:lstStyle/>
          <a:p>
            <a:r>
              <a:rPr kumimoji="1" lang="ja-JP" altLang="en-US" dirty="0"/>
              <a:t>医師</a:t>
            </a:r>
          </a:p>
        </p:txBody>
      </p:sp>
      <p:sp>
        <p:nvSpPr>
          <p:cNvPr id="13" name="テキスト ボックス 12"/>
          <p:cNvSpPr txBox="1"/>
          <p:nvPr/>
        </p:nvSpPr>
        <p:spPr>
          <a:xfrm>
            <a:off x="7833320" y="1532025"/>
            <a:ext cx="1569660" cy="369332"/>
          </a:xfrm>
          <a:prstGeom prst="rect">
            <a:avLst/>
          </a:prstGeom>
          <a:noFill/>
        </p:spPr>
        <p:txBody>
          <a:bodyPr wrap="none" rtlCol="0">
            <a:spAutoFit/>
          </a:bodyPr>
          <a:lstStyle/>
          <a:p>
            <a:r>
              <a:rPr kumimoji="1" lang="ja-JP" altLang="en-US" dirty="0"/>
              <a:t>病院監督機構</a:t>
            </a:r>
          </a:p>
        </p:txBody>
      </p:sp>
      <p:sp>
        <p:nvSpPr>
          <p:cNvPr id="3" name="テキスト ボックス 2"/>
          <p:cNvSpPr txBox="1"/>
          <p:nvPr/>
        </p:nvSpPr>
        <p:spPr>
          <a:xfrm>
            <a:off x="7220171" y="2780928"/>
            <a:ext cx="2701381" cy="707886"/>
          </a:xfrm>
          <a:prstGeom prst="rect">
            <a:avLst/>
          </a:prstGeom>
          <a:solidFill>
            <a:srgbClr val="CCFFFF">
              <a:alpha val="30000"/>
            </a:srgbClr>
          </a:solidFill>
        </p:spPr>
        <p:txBody>
          <a:bodyPr wrap="none" rtlCol="0">
            <a:spAutoFit/>
          </a:bodyPr>
          <a:lstStyle/>
          <a:p>
            <a:r>
              <a:rPr kumimoji="1" lang="ja-JP" altLang="en-US" sz="2000" dirty="0">
                <a:solidFill>
                  <a:srgbClr val="FF0000"/>
                </a:solidFill>
              </a:rPr>
              <a:t>目標：</a:t>
            </a:r>
          </a:p>
          <a:p>
            <a:r>
              <a:rPr kumimoji="1" lang="ja-JP" altLang="en-US" sz="2000" dirty="0">
                <a:solidFill>
                  <a:srgbClr val="FF0000"/>
                </a:solidFill>
              </a:rPr>
              <a:t>国内の医療事故→ゼロ</a:t>
            </a:r>
          </a:p>
        </p:txBody>
      </p:sp>
      <p:sp>
        <p:nvSpPr>
          <p:cNvPr id="14" name="テキスト ボックス 13"/>
          <p:cNvSpPr txBox="1"/>
          <p:nvPr/>
        </p:nvSpPr>
        <p:spPr>
          <a:xfrm>
            <a:off x="920552" y="5589240"/>
            <a:ext cx="3409908" cy="1015663"/>
          </a:xfrm>
          <a:prstGeom prst="rect">
            <a:avLst/>
          </a:prstGeom>
          <a:solidFill>
            <a:srgbClr val="CCFFFF">
              <a:alpha val="30000"/>
            </a:srgbClr>
          </a:solidFill>
        </p:spPr>
        <p:txBody>
          <a:bodyPr wrap="none" rtlCol="0">
            <a:spAutoFit/>
          </a:bodyPr>
          <a:lstStyle/>
          <a:p>
            <a:r>
              <a:rPr kumimoji="1" lang="ja-JP" altLang="en-US" sz="2000" dirty="0">
                <a:solidFill>
                  <a:srgbClr val="FF0000"/>
                </a:solidFill>
              </a:rPr>
              <a:t>目標：</a:t>
            </a:r>
          </a:p>
          <a:p>
            <a:r>
              <a:rPr lang="ja-JP" altLang="en-US" sz="2000" dirty="0">
                <a:solidFill>
                  <a:srgbClr val="FF0000"/>
                </a:solidFill>
              </a:rPr>
              <a:t>院内の救急搬送生存率→高く</a:t>
            </a:r>
            <a:endParaRPr kumimoji="1" lang="ja-JP" altLang="en-US" sz="2000" dirty="0">
              <a:solidFill>
                <a:srgbClr val="FF0000"/>
              </a:solidFill>
            </a:endParaRPr>
          </a:p>
          <a:p>
            <a:r>
              <a:rPr lang="ja-JP" altLang="en-US" sz="2000" dirty="0">
                <a:solidFill>
                  <a:srgbClr val="FF0000"/>
                </a:solidFill>
              </a:rPr>
              <a:t>院</a:t>
            </a:r>
            <a:r>
              <a:rPr kumimoji="1" lang="ja-JP" altLang="en-US" sz="2000" dirty="0">
                <a:solidFill>
                  <a:srgbClr val="FF0000"/>
                </a:solidFill>
              </a:rPr>
              <a:t>内の医療事故→ゼロ</a:t>
            </a:r>
          </a:p>
        </p:txBody>
      </p:sp>
      <p:sp>
        <p:nvSpPr>
          <p:cNvPr id="15" name="テキスト ボックス 14"/>
          <p:cNvSpPr txBox="1"/>
          <p:nvPr/>
        </p:nvSpPr>
        <p:spPr>
          <a:xfrm>
            <a:off x="4595017" y="5085184"/>
            <a:ext cx="3409908" cy="707886"/>
          </a:xfrm>
          <a:prstGeom prst="rect">
            <a:avLst/>
          </a:prstGeom>
          <a:solidFill>
            <a:srgbClr val="CCFFFF">
              <a:alpha val="30000"/>
            </a:srgbClr>
          </a:solidFill>
        </p:spPr>
        <p:txBody>
          <a:bodyPr wrap="none" rtlCol="0">
            <a:spAutoFit/>
          </a:bodyPr>
          <a:lstStyle/>
          <a:p>
            <a:r>
              <a:rPr kumimoji="1" lang="ja-JP" altLang="en-US" sz="2000" dirty="0">
                <a:solidFill>
                  <a:srgbClr val="FF0000"/>
                </a:solidFill>
              </a:rPr>
              <a:t>目標：</a:t>
            </a:r>
          </a:p>
          <a:p>
            <a:r>
              <a:rPr lang="ja-JP" altLang="en-US" sz="2000" dirty="0">
                <a:solidFill>
                  <a:srgbClr val="FF0000"/>
                </a:solidFill>
              </a:rPr>
              <a:t>院内の救急搬送生存率→高く</a:t>
            </a:r>
            <a:endParaRPr kumimoji="1" lang="ja-JP" altLang="en-US" sz="2000" dirty="0">
              <a:solidFill>
                <a:srgbClr val="FF0000"/>
              </a:solidFill>
            </a:endParaRPr>
          </a:p>
        </p:txBody>
      </p:sp>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2869" y="2323957"/>
            <a:ext cx="540000" cy="190226"/>
          </a:xfrm>
          <a:prstGeom prst="rect">
            <a:avLst/>
          </a:prstGeom>
        </p:spPr>
      </p:pic>
      <p:pic>
        <p:nvPicPr>
          <p:cNvPr id="25" name="図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3006" y="5165280"/>
            <a:ext cx="540000" cy="141431"/>
          </a:xfrm>
          <a:prstGeom prst="rect">
            <a:avLst/>
          </a:prstGeom>
        </p:spPr>
      </p:pic>
      <p:pic>
        <p:nvPicPr>
          <p:cNvPr id="30" name="図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583" y="4247466"/>
            <a:ext cx="540000" cy="190226"/>
          </a:xfrm>
          <a:prstGeom prst="rect">
            <a:avLst/>
          </a:prstGeom>
        </p:spPr>
      </p:pic>
      <p:pic>
        <p:nvPicPr>
          <p:cNvPr id="34" name="図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4648" y="3429000"/>
            <a:ext cx="960000" cy="180000"/>
          </a:xfrm>
          <a:prstGeom prst="rect">
            <a:avLst/>
          </a:prstGeom>
        </p:spPr>
      </p:pic>
      <p:pic>
        <p:nvPicPr>
          <p:cNvPr id="38" name="図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69544" y="3897072"/>
            <a:ext cx="180000" cy="180000"/>
          </a:xfrm>
          <a:prstGeom prst="rect">
            <a:avLst/>
          </a:prstGeom>
        </p:spPr>
      </p:pic>
    </p:spTree>
    <p:extLst>
      <p:ext uri="{BB962C8B-B14F-4D97-AF65-F5344CB8AC3E}">
        <p14:creationId xmlns:p14="http://schemas.microsoft.com/office/powerpoint/2010/main" val="40549825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医療分野の事例：議論</a:t>
            </a:r>
            <a:endParaRPr kumimoji="1" lang="ja-JP" altLang="en-US" dirty="0"/>
          </a:p>
        </p:txBody>
      </p:sp>
      <p:sp>
        <p:nvSpPr>
          <p:cNvPr id="3" name="テキスト ボックス 2"/>
          <p:cNvSpPr txBox="1"/>
          <p:nvPr/>
        </p:nvSpPr>
        <p:spPr>
          <a:xfrm>
            <a:off x="360000" y="1080000"/>
            <a:ext cx="9360000" cy="1354217"/>
          </a:xfrm>
          <a:prstGeom prst="rect">
            <a:avLst/>
          </a:prstGeom>
          <a:noFill/>
        </p:spPr>
        <p:txBody>
          <a:bodyPr wrap="none" rtlCol="0">
            <a:spAutoFit/>
          </a:bodyPr>
          <a:lstStyle/>
          <a:p>
            <a:pPr>
              <a:spcBef>
                <a:spcPts val="600"/>
              </a:spcBef>
            </a:pPr>
            <a:r>
              <a:rPr kumimoji="1" lang="ja-JP" altLang="en-US" sz="2400" dirty="0">
                <a:latin typeface="+mn-ea"/>
              </a:rPr>
              <a:t>人間のミスを完全になくすことはできない．</a:t>
            </a:r>
          </a:p>
          <a:p>
            <a:pPr>
              <a:spcBef>
                <a:spcPts val="600"/>
              </a:spcBef>
            </a:pPr>
            <a:r>
              <a:rPr lang="ja-JP" altLang="en-US" sz="2400" dirty="0">
                <a:latin typeface="+mn-ea"/>
              </a:rPr>
              <a:t>　ミスが起きにくいような環境にすることはできる．</a:t>
            </a:r>
          </a:p>
          <a:p>
            <a:pPr>
              <a:spcBef>
                <a:spcPts val="600"/>
              </a:spcBef>
            </a:pPr>
            <a:r>
              <a:rPr kumimoji="1" lang="ja-JP" altLang="en-US" sz="2400" dirty="0">
                <a:latin typeface="+mn-ea"/>
              </a:rPr>
              <a:t>　ミスが起きても重大事に至らないようにする工夫はできる．</a:t>
            </a:r>
          </a:p>
        </p:txBody>
      </p:sp>
      <p:sp>
        <p:nvSpPr>
          <p:cNvPr id="4" name="テキスト ボックス 3"/>
          <p:cNvSpPr txBox="1"/>
          <p:nvPr/>
        </p:nvSpPr>
        <p:spPr>
          <a:xfrm>
            <a:off x="360000" y="2880000"/>
            <a:ext cx="9360000" cy="461665"/>
          </a:xfrm>
          <a:prstGeom prst="rect">
            <a:avLst/>
          </a:prstGeom>
          <a:noFill/>
        </p:spPr>
        <p:txBody>
          <a:bodyPr wrap="none" rtlCol="0">
            <a:spAutoFit/>
          </a:bodyPr>
          <a:lstStyle/>
          <a:p>
            <a:pPr>
              <a:spcBef>
                <a:spcPts val="600"/>
              </a:spcBef>
            </a:pPr>
            <a:r>
              <a:rPr kumimoji="1" lang="ja-JP" altLang="en-US" sz="2400" dirty="0"/>
              <a:t>失敗に学ぶ対策は，どんな場合にも最適か？</a:t>
            </a:r>
          </a:p>
        </p:txBody>
      </p:sp>
      <p:sp>
        <p:nvSpPr>
          <p:cNvPr id="5" name="テキスト ボックス 4"/>
          <p:cNvSpPr txBox="1"/>
          <p:nvPr/>
        </p:nvSpPr>
        <p:spPr>
          <a:xfrm>
            <a:off x="360000" y="3960000"/>
            <a:ext cx="9360000" cy="1277273"/>
          </a:xfrm>
          <a:prstGeom prst="rect">
            <a:avLst/>
          </a:prstGeom>
          <a:noFill/>
        </p:spPr>
        <p:txBody>
          <a:bodyPr wrap="square" rtlCol="0">
            <a:spAutoFit/>
          </a:bodyPr>
          <a:lstStyle/>
          <a:p>
            <a:pPr>
              <a:spcBef>
                <a:spcPts val="600"/>
              </a:spcBef>
            </a:pPr>
            <a:r>
              <a:rPr kumimoji="1" lang="ja-JP" altLang="en-US" sz="2400" dirty="0"/>
              <a:t>失敗の事例はごくわずかであり，その背後には多数の成功事例が存在する．</a:t>
            </a:r>
          </a:p>
          <a:p>
            <a:pPr>
              <a:spcBef>
                <a:spcPts val="600"/>
              </a:spcBef>
            </a:pPr>
            <a:r>
              <a:rPr lang="ja-JP" altLang="en-US" sz="2400" dirty="0"/>
              <a:t>そのような成功事例は，どうしてうまくいった（失敗しなかった）のか？</a:t>
            </a:r>
            <a:endParaRPr kumimoji="1" lang="ja-JP" altLang="en-US" sz="2400" dirty="0"/>
          </a:p>
        </p:txBody>
      </p:sp>
    </p:spTree>
    <p:extLst>
      <p:ext uri="{BB962C8B-B14F-4D97-AF65-F5344CB8AC3E}">
        <p14:creationId xmlns:p14="http://schemas.microsoft.com/office/powerpoint/2010/main" val="150906431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60000"/>
            <a:ext cx="7560001" cy="576000"/>
          </a:xfrm>
        </p:spPr>
        <p:txBody>
          <a:bodyPr/>
          <a:lstStyle/>
          <a:p>
            <a:r>
              <a:rPr lang="ja-JP" altLang="en-US" sz="3200" dirty="0">
                <a:latin typeface="HGP創英角ﾎﾟｯﾌﾟ体" panose="040B0A00000000000000" pitchFamily="50" charset="-128"/>
                <a:ea typeface="HGP創英角ﾎﾟｯﾌﾟ体" panose="040B0A00000000000000" pitchFamily="50" charset="-128"/>
              </a:rPr>
              <a:t>レジリエンスエンジニアリング：対極</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sp>
        <p:nvSpPr>
          <p:cNvPr id="3" name="フローチャート : 代替処理 7"/>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トピックス（２）</a:t>
            </a:r>
          </a:p>
        </p:txBody>
      </p:sp>
    </p:spTree>
    <p:extLst>
      <p:ext uri="{BB962C8B-B14F-4D97-AF65-F5344CB8AC3E}">
        <p14:creationId xmlns:p14="http://schemas.microsoft.com/office/powerpoint/2010/main" val="48605845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レジリエンスエンジニアリング：背景</a:t>
            </a:r>
          </a:p>
        </p:txBody>
      </p:sp>
      <p:sp>
        <p:nvSpPr>
          <p:cNvPr id="3" name="正方形/長方形 2"/>
          <p:cNvSpPr/>
          <p:nvPr/>
        </p:nvSpPr>
        <p:spPr>
          <a:xfrm>
            <a:off x="900000" y="6012000"/>
            <a:ext cx="9000000" cy="584775"/>
          </a:xfrm>
          <a:prstGeom prst="rect">
            <a:avLst/>
          </a:prstGeom>
        </p:spPr>
        <p:txBody>
          <a:bodyPr wrap="square">
            <a:spAutoFit/>
          </a:bodyPr>
          <a:lstStyle/>
          <a:p>
            <a:r>
              <a:rPr lang="en-US" altLang="ja-JP" sz="1600" dirty="0"/>
              <a:t>&lt;</a:t>
            </a:r>
            <a:r>
              <a:rPr lang="ja-JP" altLang="en-US" sz="1600" dirty="0"/>
              <a:t>出典</a:t>
            </a:r>
            <a:r>
              <a:rPr lang="en-US" altLang="ja-JP" sz="1600" dirty="0"/>
              <a:t>&gt;</a:t>
            </a:r>
          </a:p>
          <a:p>
            <a:r>
              <a:rPr lang="ja-JP" altLang="en-US" sz="1600" dirty="0"/>
              <a:t>北村正晴</a:t>
            </a:r>
            <a:r>
              <a:rPr lang="en-US" altLang="ja-JP" sz="1600" dirty="0"/>
              <a:t>:</a:t>
            </a:r>
            <a:r>
              <a:rPr lang="ja-JP" altLang="en-US" sz="1600" dirty="0"/>
              <a:t> 現場の実践知を生かすレジリエンスのデザイン</a:t>
            </a:r>
            <a:r>
              <a:rPr lang="en-US" altLang="ja-JP" sz="1600" dirty="0"/>
              <a:t>,</a:t>
            </a:r>
            <a:r>
              <a:rPr lang="ja-JP" altLang="en-US" sz="1600" dirty="0"/>
              <a:t> 計測と制御</a:t>
            </a:r>
            <a:r>
              <a:rPr lang="en-US" altLang="ja-JP" sz="1600" dirty="0"/>
              <a:t>,</a:t>
            </a:r>
            <a:r>
              <a:rPr lang="ja-JP" altLang="en-US" sz="1600" dirty="0"/>
              <a:t> 第</a:t>
            </a:r>
            <a:r>
              <a:rPr lang="en-US" altLang="ja-JP" sz="1600" dirty="0"/>
              <a:t>54</a:t>
            </a:r>
            <a:r>
              <a:rPr lang="ja-JP" altLang="en-US" sz="1600" dirty="0"/>
              <a:t>巻</a:t>
            </a:r>
            <a:r>
              <a:rPr lang="en-US" altLang="ja-JP" sz="1600" dirty="0"/>
              <a:t>,</a:t>
            </a:r>
            <a:r>
              <a:rPr lang="ja-JP" altLang="en-US" sz="1600" dirty="0"/>
              <a:t> 第</a:t>
            </a:r>
            <a:r>
              <a:rPr lang="en-US" altLang="ja-JP" sz="1600" dirty="0"/>
              <a:t>7</a:t>
            </a:r>
            <a:r>
              <a:rPr lang="ja-JP" altLang="en-US" sz="1600" dirty="0"/>
              <a:t>号</a:t>
            </a:r>
            <a:r>
              <a:rPr lang="en-US" altLang="ja-JP" sz="1600" dirty="0"/>
              <a:t>,</a:t>
            </a:r>
            <a:r>
              <a:rPr lang="ja-JP" altLang="en-US" sz="1600" dirty="0"/>
              <a:t> </a:t>
            </a:r>
            <a:r>
              <a:rPr lang="en-US" altLang="ja-JP" sz="1600" dirty="0"/>
              <a:t>2015</a:t>
            </a:r>
            <a:r>
              <a:rPr lang="ja-JP" altLang="en-US" sz="1600" dirty="0"/>
              <a:t>年</a:t>
            </a:r>
            <a:r>
              <a:rPr lang="en-US" altLang="ja-JP" sz="1600" dirty="0"/>
              <a:t>7</a:t>
            </a:r>
            <a:r>
              <a:rPr lang="ja-JP" altLang="en-US" sz="1600" dirty="0"/>
              <a:t>月号</a:t>
            </a:r>
            <a:r>
              <a:rPr lang="en-US" altLang="ja-JP" sz="1600" dirty="0"/>
              <a:t>.</a:t>
            </a:r>
            <a:endParaRPr lang="ja-JP" altLang="en-US" sz="1600" dirty="0"/>
          </a:p>
        </p:txBody>
      </p:sp>
      <p:sp>
        <p:nvSpPr>
          <p:cNvPr id="4" name="正方形/長方形 3"/>
          <p:cNvSpPr/>
          <p:nvPr/>
        </p:nvSpPr>
        <p:spPr>
          <a:xfrm>
            <a:off x="360000" y="828000"/>
            <a:ext cx="9361039" cy="1323439"/>
          </a:xfrm>
          <a:prstGeom prst="rect">
            <a:avLst/>
          </a:prstGeom>
        </p:spPr>
        <p:txBody>
          <a:bodyPr wrap="square">
            <a:spAutoFit/>
          </a:bodyPr>
          <a:lstStyle/>
          <a:p>
            <a:r>
              <a:rPr lang="ja-JP" altLang="en-US" sz="2000" dirty="0"/>
              <a:t>ある程度まで高い安全レベルに到達しているシステムについて，さらなる安全性向上を目指す場合には，現在のような</a:t>
            </a:r>
            <a:r>
              <a:rPr lang="ja-JP" altLang="en-US" sz="2000" u="sng" dirty="0">
                <a:solidFill>
                  <a:srgbClr val="0000FF"/>
                </a:solidFill>
              </a:rPr>
              <a:t>事故やトラブルなどの不都合な事象に着目する方式は適切なのだろうか？</a:t>
            </a:r>
            <a:r>
              <a:rPr lang="ja-JP" altLang="en-US" sz="2000" dirty="0"/>
              <a:t> われわれは「安全」を事故やトラブルが生じない（ごく少ない）ことで定義しているが，これで良いのであろうか？</a:t>
            </a:r>
          </a:p>
        </p:txBody>
      </p:sp>
      <p:sp>
        <p:nvSpPr>
          <p:cNvPr id="5" name="正方形/長方形 4"/>
          <p:cNvSpPr/>
          <p:nvPr/>
        </p:nvSpPr>
        <p:spPr>
          <a:xfrm>
            <a:off x="360000" y="2232000"/>
            <a:ext cx="9361038" cy="1015663"/>
          </a:xfrm>
          <a:prstGeom prst="rect">
            <a:avLst/>
          </a:prstGeom>
        </p:spPr>
        <p:txBody>
          <a:bodyPr wrap="square">
            <a:spAutoFit/>
          </a:bodyPr>
          <a:lstStyle/>
          <a:p>
            <a:r>
              <a:rPr lang="ja-JP" altLang="en-US" sz="2000" dirty="0">
                <a:latin typeface="+mn-ea"/>
                <a:cs typeface="Arial" panose="020B0604020202020204" pitchFamily="34" charset="0"/>
              </a:rPr>
              <a:t>「安全をどう捉えるべきか」という論点について</a:t>
            </a:r>
            <a:r>
              <a:rPr lang="en-US" altLang="ja-JP" sz="2000" dirty="0">
                <a:latin typeface="+mn-ea"/>
                <a:cs typeface="Arial" panose="020B0604020202020204" pitchFamily="34" charset="0"/>
              </a:rPr>
              <a:t>E. </a:t>
            </a:r>
            <a:r>
              <a:rPr lang="en-US" altLang="ja-JP" sz="2000" dirty="0" err="1">
                <a:latin typeface="+mn-ea"/>
                <a:cs typeface="Arial" panose="020B0604020202020204" pitchFamily="34" charset="0"/>
              </a:rPr>
              <a:t>Hollnagel</a:t>
            </a:r>
            <a:r>
              <a:rPr lang="en-US" altLang="ja-JP" sz="2000" dirty="0">
                <a:latin typeface="+mn-ea"/>
                <a:cs typeface="Arial" panose="020B0604020202020204" pitchFamily="34" charset="0"/>
              </a:rPr>
              <a:t> </a:t>
            </a:r>
            <a:r>
              <a:rPr lang="ja-JP" altLang="en-US" sz="2000" dirty="0">
                <a:latin typeface="+mn-ea"/>
                <a:cs typeface="Arial" panose="020B0604020202020204" pitchFamily="34" charset="0"/>
              </a:rPr>
              <a:t>は，安全概念の分析と再構築を行っており，上記の問いに</a:t>
            </a:r>
            <a:r>
              <a:rPr lang="en-US" altLang="ja-JP" sz="2000" dirty="0">
                <a:latin typeface="+mn-ea"/>
                <a:cs typeface="Arial" panose="020B0604020202020204" pitchFamily="34" charset="0"/>
              </a:rPr>
              <a:t>Yes </a:t>
            </a:r>
            <a:r>
              <a:rPr lang="ja-JP" altLang="en-US" sz="2000" dirty="0">
                <a:latin typeface="+mn-ea"/>
                <a:cs typeface="Arial" panose="020B0604020202020204" pitchFamily="34" charset="0"/>
              </a:rPr>
              <a:t>と答える立場で探求されている安全を</a:t>
            </a:r>
            <a:r>
              <a:rPr lang="en-US" altLang="ja-JP" sz="2000" u="sng" dirty="0">
                <a:solidFill>
                  <a:srgbClr val="0000FF"/>
                </a:solidFill>
                <a:latin typeface="+mn-ea"/>
                <a:cs typeface="Arial" panose="020B0604020202020204" pitchFamily="34" charset="0"/>
              </a:rPr>
              <a:t>Safety-I</a:t>
            </a:r>
            <a:r>
              <a:rPr lang="ja-JP" altLang="en-US" sz="2000" dirty="0" err="1">
                <a:latin typeface="+mn-ea"/>
                <a:cs typeface="Arial" panose="020B0604020202020204" pitchFamily="34" charset="0"/>
              </a:rPr>
              <a:t>，</a:t>
            </a:r>
            <a:r>
              <a:rPr lang="en-US" altLang="ja-JP" sz="2000" dirty="0">
                <a:latin typeface="+mn-ea"/>
                <a:cs typeface="Arial" panose="020B0604020202020204" pitchFamily="34" charset="0"/>
              </a:rPr>
              <a:t>No </a:t>
            </a:r>
            <a:r>
              <a:rPr lang="ja-JP" altLang="en-US" sz="2000" dirty="0">
                <a:latin typeface="+mn-ea"/>
                <a:cs typeface="Arial" panose="020B0604020202020204" pitchFamily="34" charset="0"/>
              </a:rPr>
              <a:t>と答える立場で探求される安全を</a:t>
            </a:r>
            <a:r>
              <a:rPr lang="en-US" altLang="ja-JP" sz="2000" u="sng" dirty="0">
                <a:solidFill>
                  <a:srgbClr val="FF0000"/>
                </a:solidFill>
                <a:latin typeface="+mn-ea"/>
                <a:cs typeface="Arial" panose="020B0604020202020204" pitchFamily="34" charset="0"/>
              </a:rPr>
              <a:t>Safety-II</a:t>
            </a:r>
            <a:r>
              <a:rPr lang="en-US" altLang="ja-JP" sz="2000" dirty="0">
                <a:latin typeface="+mn-ea"/>
                <a:cs typeface="Arial" panose="020B0604020202020204" pitchFamily="34" charset="0"/>
              </a:rPr>
              <a:t> </a:t>
            </a:r>
            <a:r>
              <a:rPr lang="ja-JP" altLang="en-US" sz="2000" dirty="0">
                <a:latin typeface="+mn-ea"/>
                <a:cs typeface="Arial" panose="020B0604020202020204" pitchFamily="34" charset="0"/>
              </a:rPr>
              <a:t>と区別している。</a:t>
            </a:r>
          </a:p>
        </p:txBody>
      </p:sp>
      <p:sp>
        <p:nvSpPr>
          <p:cNvPr id="10" name="正方形/長方形 9"/>
          <p:cNvSpPr/>
          <p:nvPr/>
        </p:nvSpPr>
        <p:spPr>
          <a:xfrm>
            <a:off x="360000" y="3348000"/>
            <a:ext cx="9360000" cy="1015663"/>
          </a:xfrm>
          <a:prstGeom prst="rect">
            <a:avLst/>
          </a:prstGeom>
        </p:spPr>
        <p:txBody>
          <a:bodyPr wrap="square">
            <a:spAutoFit/>
          </a:bodyPr>
          <a:lstStyle/>
          <a:p>
            <a:r>
              <a:rPr lang="ja-JP" altLang="en-US" sz="2000" dirty="0"/>
              <a:t>多くの社会・技術システムでは「うまくいっていること」に比べると</a:t>
            </a:r>
            <a:r>
              <a:rPr lang="ja-JP" altLang="en-US" sz="2000" u="sng" dirty="0">
                <a:solidFill>
                  <a:srgbClr val="0000FF"/>
                </a:solidFill>
              </a:rPr>
              <a:t>「うまくいかないこと」の割合ははるかに低い</a:t>
            </a:r>
            <a:r>
              <a:rPr lang="ja-JP" altLang="en-US" sz="2000" dirty="0"/>
              <a:t>．「うまくいっていること」から適切に学習できれば，その方が効果的である．</a:t>
            </a:r>
          </a:p>
        </p:txBody>
      </p:sp>
      <p:sp>
        <p:nvSpPr>
          <p:cNvPr id="11" name="正方形/長方形 10"/>
          <p:cNvSpPr/>
          <p:nvPr/>
        </p:nvSpPr>
        <p:spPr>
          <a:xfrm>
            <a:off x="1800000" y="5652000"/>
            <a:ext cx="8100000" cy="584775"/>
          </a:xfrm>
          <a:prstGeom prst="rect">
            <a:avLst/>
          </a:prstGeom>
        </p:spPr>
        <p:txBody>
          <a:bodyPr wrap="square">
            <a:spAutoFit/>
          </a:bodyPr>
          <a:lstStyle/>
          <a:p>
            <a:r>
              <a:rPr lang="ja-JP" altLang="en-US" sz="1600" dirty="0">
                <a:latin typeface="+mn-ea"/>
                <a:cs typeface="Arial" panose="020B0604020202020204" pitchFamily="34" charset="0"/>
              </a:rPr>
              <a:t>遅れ指標</a:t>
            </a:r>
            <a:r>
              <a:rPr lang="en-US" altLang="ja-JP" sz="1600" dirty="0">
                <a:latin typeface="+mn-ea"/>
                <a:cs typeface="Arial" panose="020B0604020202020204" pitchFamily="34" charset="0"/>
              </a:rPr>
              <a:t>(lagging indicator):</a:t>
            </a:r>
            <a:r>
              <a:rPr lang="ja-JP" altLang="en-US" sz="1600" dirty="0">
                <a:latin typeface="+mn-ea"/>
                <a:cs typeface="Arial" panose="020B0604020202020204" pitchFamily="34" charset="0"/>
              </a:rPr>
              <a:t> ある期間が経過してから当該期間の安全性が評価できる指標</a:t>
            </a:r>
            <a:endParaRPr lang="en-US" altLang="ja-JP" sz="1600" dirty="0">
              <a:latin typeface="+mn-ea"/>
              <a:cs typeface="Arial" panose="020B0604020202020204" pitchFamily="34" charset="0"/>
            </a:endParaRPr>
          </a:p>
          <a:p>
            <a:r>
              <a:rPr lang="ja-JP" altLang="en-US" sz="1600" u="sng" dirty="0">
                <a:solidFill>
                  <a:srgbClr val="0000FF"/>
                </a:solidFill>
                <a:latin typeface="+mn-ea"/>
                <a:cs typeface="Arial" panose="020B0604020202020204" pitchFamily="34" charset="0"/>
              </a:rPr>
              <a:t>先行指標</a:t>
            </a:r>
            <a:r>
              <a:rPr lang="en-US" altLang="ja-JP" sz="1600" u="sng" dirty="0">
                <a:solidFill>
                  <a:srgbClr val="0000FF"/>
                </a:solidFill>
                <a:latin typeface="+mn-ea"/>
                <a:cs typeface="Arial" panose="020B0604020202020204" pitchFamily="34" charset="0"/>
              </a:rPr>
              <a:t>(leading indicator):</a:t>
            </a:r>
            <a:r>
              <a:rPr lang="ja-JP" altLang="en-US" sz="1600" u="sng" dirty="0">
                <a:solidFill>
                  <a:srgbClr val="0000FF"/>
                </a:solidFill>
                <a:latin typeface="+mn-ea"/>
                <a:cs typeface="Arial" panose="020B0604020202020204" pitchFamily="34" charset="0"/>
              </a:rPr>
              <a:t> 未来の事故防止や対処能力についての指標</a:t>
            </a:r>
          </a:p>
        </p:txBody>
      </p:sp>
      <p:sp>
        <p:nvSpPr>
          <p:cNvPr id="12" name="正方形/長方形 11"/>
          <p:cNvSpPr/>
          <p:nvPr/>
        </p:nvSpPr>
        <p:spPr>
          <a:xfrm>
            <a:off x="360000" y="4428000"/>
            <a:ext cx="9360000" cy="1323439"/>
          </a:xfrm>
          <a:prstGeom prst="rect">
            <a:avLst/>
          </a:prstGeom>
        </p:spPr>
        <p:txBody>
          <a:bodyPr wrap="square">
            <a:spAutoFit/>
          </a:bodyPr>
          <a:lstStyle/>
          <a:p>
            <a:r>
              <a:rPr lang="ja-JP" altLang="en-US" sz="2000" dirty="0"/>
              <a:t>システムの安全性について改善の余地が大きい場合には遅れ指標に着目した完全マネジメント策が機能するが，</a:t>
            </a:r>
            <a:r>
              <a:rPr lang="ja-JP" altLang="en-US" sz="2000" u="sng" dirty="0">
                <a:solidFill>
                  <a:srgbClr val="0000FF"/>
                </a:solidFill>
              </a:rPr>
              <a:t>安全性が向上し事故やトラブルの生起数が低くなった段階</a:t>
            </a:r>
            <a:r>
              <a:rPr lang="ja-JP" altLang="en-US" sz="2000" dirty="0"/>
              <a:t>では，投入努力に対する改善の効果を確認することは困難になる．この段階では遅れ指標よりも</a:t>
            </a:r>
            <a:r>
              <a:rPr lang="ja-JP" altLang="en-US" sz="2000" u="sng" dirty="0">
                <a:solidFill>
                  <a:srgbClr val="FF0000"/>
                </a:solidFill>
              </a:rPr>
              <a:t>先行指標の役割が大きく</a:t>
            </a:r>
            <a:r>
              <a:rPr lang="ja-JP" altLang="en-US" sz="2000" dirty="0"/>
              <a:t>なる。</a:t>
            </a:r>
          </a:p>
        </p:txBody>
      </p:sp>
    </p:spTree>
    <p:extLst>
      <p:ext uri="{BB962C8B-B14F-4D97-AF65-F5344CB8AC3E}">
        <p14:creationId xmlns:p14="http://schemas.microsoft.com/office/powerpoint/2010/main" val="24022725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58F7FD8-DDCD-8DAB-BDF2-2FE91E43178F}"/>
              </a:ext>
            </a:extLst>
          </p:cNvPr>
          <p:cNvPicPr>
            <a:picLocks noChangeAspect="1"/>
          </p:cNvPicPr>
          <p:nvPr/>
        </p:nvPicPr>
        <p:blipFill>
          <a:blip r:embed="rId2"/>
          <a:stretch>
            <a:fillRect/>
          </a:stretch>
        </p:blipFill>
        <p:spPr>
          <a:xfrm>
            <a:off x="7128000" y="2988000"/>
            <a:ext cx="2756207" cy="3600000"/>
          </a:xfrm>
          <a:prstGeom prst="rect">
            <a:avLst/>
          </a:prstGeom>
          <a:ln w="12700">
            <a:solidFill>
              <a:srgbClr val="808080">
                <a:alpha val="50000"/>
              </a:srgbClr>
            </a:solidFill>
          </a:ln>
        </p:spPr>
      </p:pic>
      <p:sp>
        <p:nvSpPr>
          <p:cNvPr id="2" name="タイトル 1">
            <a:extLst>
              <a:ext uri="{FF2B5EF4-FFF2-40B4-BE49-F238E27FC236}">
                <a16:creationId xmlns:a16="http://schemas.microsoft.com/office/drawing/2014/main" id="{78535A70-07A3-32C2-FE50-167125CD6C5C}"/>
              </a:ext>
            </a:extLst>
          </p:cNvPr>
          <p:cNvSpPr>
            <a:spLocks noGrp="1"/>
          </p:cNvSpPr>
          <p:nvPr>
            <p:ph type="title"/>
          </p:nvPr>
        </p:nvSpPr>
        <p:spPr/>
        <p:txBody>
          <a:bodyPr/>
          <a:lstStyle/>
          <a:p>
            <a:r>
              <a:rPr kumimoji="1" lang="en-US" altLang="ja-JP" dirty="0"/>
              <a:t>IPA</a:t>
            </a:r>
            <a:r>
              <a:rPr kumimoji="1" lang="ja-JP" altLang="en-US" dirty="0"/>
              <a:t>における取組み（過去）</a:t>
            </a:r>
          </a:p>
        </p:txBody>
      </p:sp>
      <p:sp>
        <p:nvSpPr>
          <p:cNvPr id="4" name="テキスト ボックス 3">
            <a:extLst>
              <a:ext uri="{FF2B5EF4-FFF2-40B4-BE49-F238E27FC236}">
                <a16:creationId xmlns:a16="http://schemas.microsoft.com/office/drawing/2014/main" id="{B393CBCB-6DE1-9212-BD31-053D14235E74}"/>
              </a:ext>
            </a:extLst>
          </p:cNvPr>
          <p:cNvSpPr txBox="1"/>
          <p:nvPr/>
        </p:nvSpPr>
        <p:spPr>
          <a:xfrm>
            <a:off x="252000" y="900000"/>
            <a:ext cx="9360000" cy="461665"/>
          </a:xfrm>
          <a:prstGeom prst="rect">
            <a:avLst/>
          </a:prstGeom>
          <a:noFill/>
        </p:spPr>
        <p:txBody>
          <a:bodyPr wrap="square">
            <a:spAutoFit/>
          </a:bodyPr>
          <a:lstStyle/>
          <a:p>
            <a:r>
              <a:rPr lang="ja-JP" altLang="en-US" sz="2400" dirty="0"/>
              <a:t>重要インフラ分野のシステム障害への対策</a:t>
            </a:r>
            <a:r>
              <a:rPr lang="ja-JP" altLang="en-US" sz="2000" dirty="0"/>
              <a:t>　</a:t>
            </a:r>
            <a:r>
              <a:rPr lang="ja-JP" altLang="en-US" sz="2000" dirty="0">
                <a:latin typeface="+mn-ea"/>
              </a:rPr>
              <a:t>（</a:t>
            </a:r>
            <a:r>
              <a:rPr lang="en-US" altLang="ja-JP" sz="2000" dirty="0">
                <a:latin typeface="+mn-ea"/>
              </a:rPr>
              <a:t>2013</a:t>
            </a:r>
            <a:r>
              <a:rPr lang="ja-JP" altLang="en-US" sz="2000" dirty="0">
                <a:latin typeface="+mn-ea"/>
              </a:rPr>
              <a:t>～</a:t>
            </a:r>
            <a:r>
              <a:rPr lang="en-US" altLang="ja-JP" sz="2000" dirty="0">
                <a:latin typeface="+mn-ea"/>
              </a:rPr>
              <a:t>2019</a:t>
            </a:r>
            <a:r>
              <a:rPr lang="ja-JP" altLang="en-US" sz="2000" dirty="0">
                <a:latin typeface="+mn-ea"/>
              </a:rPr>
              <a:t>年度に実施）</a:t>
            </a:r>
            <a:endParaRPr lang="ja-JP" altLang="en-US" sz="2400" dirty="0">
              <a:latin typeface="+mn-ea"/>
            </a:endParaRPr>
          </a:p>
        </p:txBody>
      </p:sp>
      <p:sp>
        <p:nvSpPr>
          <p:cNvPr id="6" name="テキスト ボックス 5">
            <a:hlinkClick r:id="rId3"/>
            <a:extLst>
              <a:ext uri="{FF2B5EF4-FFF2-40B4-BE49-F238E27FC236}">
                <a16:creationId xmlns:a16="http://schemas.microsoft.com/office/drawing/2014/main" id="{2E92988F-226C-074A-B756-1423691F9161}"/>
              </a:ext>
            </a:extLst>
          </p:cNvPr>
          <p:cNvSpPr txBox="1"/>
          <p:nvPr/>
        </p:nvSpPr>
        <p:spPr>
          <a:xfrm>
            <a:off x="1440000" y="1368000"/>
            <a:ext cx="6120000" cy="338554"/>
          </a:xfrm>
          <a:prstGeom prst="rect">
            <a:avLst/>
          </a:prstGeom>
          <a:noFill/>
        </p:spPr>
        <p:txBody>
          <a:bodyPr wrap="square">
            <a:spAutoFit/>
          </a:bodyPr>
          <a:lstStyle/>
          <a:p>
            <a:r>
              <a:rPr lang="en-US" altLang="ja-JP" sz="1600" i="1" dirty="0">
                <a:solidFill>
                  <a:srgbClr val="3333FF"/>
                </a:solidFill>
                <a:latin typeface="Arial" panose="020B0604020202020204" pitchFamily="34" charset="0"/>
                <a:cs typeface="Arial" panose="020B0604020202020204" pitchFamily="34" charset="0"/>
              </a:rPr>
              <a:t>https://www.ipa.go.jp/archive/digital/iot-en-ci/system/system.html</a:t>
            </a:r>
            <a:endParaRPr lang="ja-JP" altLang="en-US" sz="1600" i="1" dirty="0">
              <a:solidFill>
                <a:srgbClr val="3333FF"/>
              </a:solidFill>
              <a:latin typeface="Arial" panose="020B0604020202020204" pitchFamily="34" charset="0"/>
              <a:cs typeface="Arial" panose="020B0604020202020204" pitchFamily="34" charset="0"/>
            </a:endParaRPr>
          </a:p>
        </p:txBody>
      </p:sp>
      <p:sp>
        <p:nvSpPr>
          <p:cNvPr id="8" name="テキスト ボックス 7">
            <a:extLst>
              <a:ext uri="{FF2B5EF4-FFF2-40B4-BE49-F238E27FC236}">
                <a16:creationId xmlns:a16="http://schemas.microsoft.com/office/drawing/2014/main" id="{51FCA4C5-82C1-19EE-3F74-9DB14DE3C249}"/>
              </a:ext>
            </a:extLst>
          </p:cNvPr>
          <p:cNvSpPr txBox="1"/>
          <p:nvPr/>
        </p:nvSpPr>
        <p:spPr>
          <a:xfrm>
            <a:off x="540000" y="1908000"/>
            <a:ext cx="9000000" cy="1184940"/>
          </a:xfrm>
          <a:prstGeom prst="rect">
            <a:avLst/>
          </a:prstGeom>
          <a:noFill/>
        </p:spPr>
        <p:txBody>
          <a:bodyPr wrap="square">
            <a:spAutoFit/>
          </a:bodyPr>
          <a:lstStyle/>
          <a:p>
            <a:pPr>
              <a:lnSpc>
                <a:spcPct val="120000"/>
              </a:lnSpc>
            </a:pPr>
            <a:r>
              <a:rPr lang="ja-JP" altLang="en-US" sz="2000" dirty="0">
                <a:latin typeface="メイリオ" panose="020B0604030504040204" pitchFamily="50" charset="-128"/>
                <a:ea typeface="メイリオ" panose="020B0604030504040204" pitchFamily="50" charset="-128"/>
              </a:rPr>
              <a:t>システムの</a:t>
            </a:r>
            <a:r>
              <a:rPr lang="ja-JP" altLang="en-US" sz="2000" u="sng" dirty="0">
                <a:latin typeface="メイリオ" panose="020B0604030504040204" pitchFamily="50" charset="-128"/>
                <a:ea typeface="メイリオ" panose="020B0604030504040204" pitchFamily="50" charset="-128"/>
              </a:rPr>
              <a:t>障害事例</a:t>
            </a:r>
            <a:r>
              <a:rPr lang="ja-JP" altLang="en-US" sz="2000" dirty="0">
                <a:latin typeface="メイリオ" panose="020B0604030504040204" pitchFamily="50" charset="-128"/>
                <a:ea typeface="メイリオ" panose="020B0604030504040204" pitchFamily="50" charset="-128"/>
              </a:rPr>
              <a:t>情報の</a:t>
            </a:r>
            <a:r>
              <a:rPr lang="ja-JP" altLang="en-US" sz="2000" u="sng" dirty="0">
                <a:latin typeface="メイリオ" panose="020B0604030504040204" pitchFamily="50" charset="-128"/>
                <a:ea typeface="メイリオ" panose="020B0604030504040204" pitchFamily="50" charset="-128"/>
              </a:rPr>
              <a:t>分析</a:t>
            </a:r>
            <a:r>
              <a:rPr lang="ja-JP" altLang="en-US" sz="2000" dirty="0">
                <a:latin typeface="メイリオ" panose="020B0604030504040204" pitchFamily="50" charset="-128"/>
                <a:ea typeface="メイリオ" panose="020B0604030504040204" pitchFamily="50" charset="-128"/>
              </a:rPr>
              <a:t>や対策手法の整理・体系化を通して得られる「</a:t>
            </a:r>
            <a:r>
              <a:rPr lang="ja-JP" altLang="en-US" sz="2000" u="sng" dirty="0">
                <a:latin typeface="メイリオ" panose="020B0604030504040204" pitchFamily="50" charset="-128"/>
                <a:ea typeface="メイリオ" panose="020B0604030504040204" pitchFamily="50" charset="-128"/>
              </a:rPr>
              <a:t>教訓</a:t>
            </a:r>
            <a:r>
              <a:rPr lang="ja-JP" altLang="en-US" sz="2000" dirty="0">
                <a:latin typeface="メイリオ" panose="020B0604030504040204" pitchFamily="50" charset="-128"/>
                <a:ea typeface="メイリオ" panose="020B0604030504040204" pitchFamily="50" charset="-128"/>
              </a:rPr>
              <a:t>」を業界・分野を越えて幅広く</a:t>
            </a:r>
            <a:r>
              <a:rPr lang="ja-JP" altLang="en-US" sz="2000" u="sng" dirty="0">
                <a:latin typeface="メイリオ" panose="020B0604030504040204" pitchFamily="50" charset="-128"/>
                <a:ea typeface="メイリオ" panose="020B0604030504040204" pitchFamily="50" charset="-128"/>
              </a:rPr>
              <a:t>共有</a:t>
            </a:r>
            <a:r>
              <a:rPr lang="ja-JP" altLang="en-US" sz="2000" dirty="0">
                <a:latin typeface="メイリオ" panose="020B0604030504040204" pitchFamily="50" charset="-128"/>
                <a:ea typeface="メイリオ" panose="020B0604030504040204" pitchFamily="50" charset="-128"/>
              </a:rPr>
              <a:t>し，</a:t>
            </a:r>
            <a:endParaRPr lang="en-US" altLang="ja-JP" sz="2000" dirty="0">
              <a:latin typeface="メイリオ" panose="020B0604030504040204" pitchFamily="50" charset="-128"/>
              <a:ea typeface="メイリオ" panose="020B0604030504040204" pitchFamily="50" charset="-128"/>
            </a:endParaRPr>
          </a:p>
          <a:p>
            <a:pPr>
              <a:lnSpc>
                <a:spcPct val="120000"/>
              </a:lnSpc>
            </a:pPr>
            <a:r>
              <a:rPr lang="ja-JP" altLang="en-US" sz="2000" dirty="0">
                <a:latin typeface="メイリオ" panose="020B0604030504040204" pitchFamily="50" charset="-128"/>
                <a:ea typeface="メイリオ" panose="020B0604030504040204" pitchFamily="50" charset="-128"/>
              </a:rPr>
              <a:t>類似障害の再発防止や影響範囲縮小につなげる</a:t>
            </a:r>
            <a:r>
              <a:rPr lang="ja-JP" altLang="en-US" sz="2000" u="sng" dirty="0">
                <a:latin typeface="メイリオ" panose="020B0604030504040204" pitchFamily="50" charset="-128"/>
                <a:ea typeface="メイリオ" panose="020B0604030504040204" pitchFamily="50" charset="-128"/>
              </a:rPr>
              <a:t>仕組み</a:t>
            </a:r>
            <a:r>
              <a:rPr lang="ja-JP" altLang="en-US" sz="2000" dirty="0">
                <a:latin typeface="メイリオ" panose="020B0604030504040204" pitchFamily="50" charset="-128"/>
                <a:ea typeface="メイリオ" panose="020B0604030504040204" pitchFamily="50" charset="-128"/>
              </a:rPr>
              <a:t>の構築を目指す．</a:t>
            </a:r>
          </a:p>
        </p:txBody>
      </p:sp>
      <p:sp>
        <p:nvSpPr>
          <p:cNvPr id="10" name="テキスト ボックス 9">
            <a:extLst>
              <a:ext uri="{FF2B5EF4-FFF2-40B4-BE49-F238E27FC236}">
                <a16:creationId xmlns:a16="http://schemas.microsoft.com/office/drawing/2014/main" id="{22DD1B60-7073-B402-6A54-69541C951A6E}"/>
              </a:ext>
            </a:extLst>
          </p:cNvPr>
          <p:cNvSpPr txBox="1"/>
          <p:nvPr/>
        </p:nvSpPr>
        <p:spPr>
          <a:xfrm>
            <a:off x="540000" y="3240000"/>
            <a:ext cx="6573240" cy="3231847"/>
          </a:xfrm>
          <a:prstGeom prst="rect">
            <a:avLst/>
          </a:prstGeom>
          <a:noFill/>
        </p:spPr>
        <p:txBody>
          <a:bodyPr wrap="square">
            <a:spAutoFit/>
          </a:bodyPr>
          <a:lstStyle/>
          <a:p>
            <a:pPr>
              <a:lnSpc>
                <a:spcPct val="120000"/>
              </a:lnSpc>
            </a:pPr>
            <a:r>
              <a:rPr lang="ja-JP" altLang="en-US" sz="2000" u="sng" dirty="0">
                <a:latin typeface="+mn-ea"/>
              </a:rPr>
              <a:t>主な公開成果物</a:t>
            </a:r>
            <a:endParaRPr lang="en-US" altLang="ja-JP" sz="2000" u="sng" dirty="0">
              <a:latin typeface="+mn-ea"/>
            </a:endParaRPr>
          </a:p>
          <a:p>
            <a:pPr marL="342900" indent="-342900">
              <a:buFont typeface="Wingdings" panose="05000000000000000000" pitchFamily="2" charset="2"/>
              <a:buChar char="p"/>
            </a:pPr>
            <a:r>
              <a:rPr lang="ja-JP" altLang="en-US" sz="2000" dirty="0">
                <a:latin typeface="+mn-ea"/>
              </a:rPr>
              <a:t>「</a:t>
            </a:r>
            <a:r>
              <a:rPr lang="ja-JP" altLang="en-US" sz="2000" dirty="0">
                <a:solidFill>
                  <a:srgbClr val="FF0000"/>
                </a:solidFill>
                <a:latin typeface="+mn-ea"/>
              </a:rPr>
              <a:t>情報処理システム高信頼化教訓集</a:t>
            </a:r>
            <a:r>
              <a:rPr lang="ja-JP" altLang="en-US" sz="2000" dirty="0">
                <a:latin typeface="+mn-ea"/>
              </a:rPr>
              <a:t>（</a:t>
            </a:r>
            <a:r>
              <a:rPr lang="en-US" altLang="ja-JP" sz="2000" dirty="0">
                <a:latin typeface="+mn-ea"/>
              </a:rPr>
              <a:t>IT</a:t>
            </a:r>
            <a:r>
              <a:rPr lang="ja-JP" altLang="en-US" sz="2000" dirty="0">
                <a:latin typeface="+mn-ea"/>
              </a:rPr>
              <a:t>サービス編）」     </a:t>
            </a:r>
            <a:endParaRPr lang="en-US" altLang="ja-JP" sz="2000" dirty="0">
              <a:latin typeface="+mn-ea"/>
            </a:endParaRPr>
          </a:p>
          <a:p>
            <a:pPr>
              <a:lnSpc>
                <a:spcPct val="120000"/>
              </a:lnSpc>
            </a:pPr>
            <a:r>
              <a:rPr lang="ja-JP" altLang="en-US" sz="1600" dirty="0">
                <a:latin typeface="Arial" panose="020B0604020202020204" pitchFamily="34" charset="0"/>
                <a:cs typeface="Arial" panose="020B0604020202020204" pitchFamily="34" charset="0"/>
              </a:rPr>
              <a:t>                           </a:t>
            </a:r>
            <a:r>
              <a:rPr lang="en-US" altLang="ja-JP" sz="1600" i="1" dirty="0">
                <a:latin typeface="Arial" panose="020B0604020202020204" pitchFamily="34" charset="0"/>
                <a:cs typeface="Arial" panose="020B0604020202020204" pitchFamily="34" charset="0"/>
                <a:hlinkClick r:id="rId4"/>
              </a:rPr>
              <a:t>https://www.ipa.go.jp/publish/tn20190228.html</a:t>
            </a:r>
            <a:endParaRPr lang="en-US" altLang="ja-JP" sz="1600" i="1" dirty="0">
              <a:latin typeface="Arial" panose="020B0604020202020204" pitchFamily="34" charset="0"/>
              <a:cs typeface="Arial" panose="020B0604020202020204" pitchFamily="34" charset="0"/>
            </a:endParaRPr>
          </a:p>
          <a:p>
            <a:pPr marL="342900" indent="-342900">
              <a:lnSpc>
                <a:spcPct val="120000"/>
              </a:lnSpc>
              <a:buFont typeface="Wingdings" panose="05000000000000000000" pitchFamily="2" charset="2"/>
              <a:buChar char="p"/>
            </a:pPr>
            <a:r>
              <a:rPr lang="ja-JP" altLang="en-US" sz="2000" dirty="0">
                <a:latin typeface="+mn-ea"/>
              </a:rPr>
              <a:t>「教訓作成ガイドブック（</a:t>
            </a:r>
            <a:r>
              <a:rPr lang="en-US" altLang="ja-JP" sz="2000" dirty="0">
                <a:latin typeface="+mn-ea"/>
              </a:rPr>
              <a:t>IT</a:t>
            </a:r>
            <a:r>
              <a:rPr lang="ja-JP" altLang="en-US" sz="2000" dirty="0">
                <a:latin typeface="+mn-ea"/>
              </a:rPr>
              <a:t>サービス編）」，「教訓活用ガイドブック（</a:t>
            </a:r>
            <a:r>
              <a:rPr lang="en-US" altLang="ja-JP" sz="2000" dirty="0">
                <a:latin typeface="+mn-ea"/>
              </a:rPr>
              <a:t>IT</a:t>
            </a:r>
            <a:r>
              <a:rPr lang="ja-JP" altLang="en-US" sz="2000" dirty="0">
                <a:latin typeface="+mn-ea"/>
              </a:rPr>
              <a:t>サービス編）」</a:t>
            </a:r>
            <a:endParaRPr lang="en-US" altLang="ja-JP" sz="2000" dirty="0">
              <a:latin typeface="+mn-ea"/>
            </a:endParaRPr>
          </a:p>
          <a:p>
            <a:pPr marL="342900" indent="-342900">
              <a:lnSpc>
                <a:spcPct val="120000"/>
              </a:lnSpc>
              <a:buFont typeface="Wingdings" panose="05000000000000000000" pitchFamily="2" charset="2"/>
              <a:buChar char="p"/>
            </a:pPr>
            <a:r>
              <a:rPr lang="ja-JP" altLang="en-US" sz="2000" dirty="0">
                <a:latin typeface="+mn-ea"/>
              </a:rPr>
              <a:t>「情報処理システム高信頼化教訓集（組込みシステム編）」（</a:t>
            </a:r>
            <a:r>
              <a:rPr lang="en-US" altLang="ja-JP" sz="2000" dirty="0">
                <a:latin typeface="+mn-ea"/>
              </a:rPr>
              <a:t>2015</a:t>
            </a:r>
            <a:r>
              <a:rPr lang="ja-JP" altLang="en-US" sz="2000" dirty="0">
                <a:latin typeface="+mn-ea"/>
              </a:rPr>
              <a:t>年度版）</a:t>
            </a:r>
            <a:endParaRPr lang="en-US" altLang="ja-JP" sz="2000" dirty="0">
              <a:latin typeface="+mn-ea"/>
            </a:endParaRPr>
          </a:p>
          <a:p>
            <a:pPr marL="342900" indent="-342900">
              <a:lnSpc>
                <a:spcPct val="120000"/>
              </a:lnSpc>
              <a:buFont typeface="Wingdings" panose="05000000000000000000" pitchFamily="2" charset="2"/>
              <a:buChar char="p"/>
            </a:pPr>
            <a:r>
              <a:rPr lang="ja-JP" altLang="en-US" sz="2000" dirty="0">
                <a:latin typeface="+mn-ea"/>
              </a:rPr>
              <a:t>情報システムの障害情報一覧（</a:t>
            </a:r>
            <a:r>
              <a:rPr lang="en-US" altLang="ja-JP" sz="2000" dirty="0">
                <a:latin typeface="+mn-ea"/>
              </a:rPr>
              <a:t>2010</a:t>
            </a:r>
            <a:r>
              <a:rPr lang="ja-JP" altLang="en-US" sz="2000" dirty="0">
                <a:latin typeface="+mn-ea"/>
              </a:rPr>
              <a:t>年～</a:t>
            </a:r>
            <a:r>
              <a:rPr lang="en-US" altLang="ja-JP" sz="2000" dirty="0">
                <a:latin typeface="+mn-ea"/>
              </a:rPr>
              <a:t>2019</a:t>
            </a:r>
            <a:r>
              <a:rPr lang="ja-JP" altLang="en-US" sz="2000" dirty="0">
                <a:latin typeface="+mn-ea"/>
              </a:rPr>
              <a:t>年）</a:t>
            </a:r>
            <a:endParaRPr lang="en-US" altLang="ja-JP" sz="2000" dirty="0">
              <a:latin typeface="+mn-ea"/>
            </a:endParaRPr>
          </a:p>
          <a:p>
            <a:pPr marL="342900" indent="-342900">
              <a:lnSpc>
                <a:spcPct val="120000"/>
              </a:lnSpc>
              <a:buFont typeface="Wingdings" panose="05000000000000000000" pitchFamily="2" charset="2"/>
              <a:buChar char="p"/>
            </a:pPr>
            <a:r>
              <a:rPr lang="ja-JP" altLang="en-US" sz="2000" dirty="0">
                <a:latin typeface="+mn-ea"/>
              </a:rPr>
              <a:t>「注意すべき観点」に基づいた障害事例の分類</a:t>
            </a:r>
          </a:p>
        </p:txBody>
      </p:sp>
      <p:sp>
        <p:nvSpPr>
          <p:cNvPr id="3" name="四角形: 角を丸くする 2">
            <a:extLst>
              <a:ext uri="{FF2B5EF4-FFF2-40B4-BE49-F238E27FC236}">
                <a16:creationId xmlns:a16="http://schemas.microsoft.com/office/drawing/2014/main" id="{BFFA1B84-788D-7257-B051-5747D98CF231}"/>
              </a:ext>
            </a:extLst>
          </p:cNvPr>
          <p:cNvSpPr/>
          <p:nvPr/>
        </p:nvSpPr>
        <p:spPr bwMode="auto">
          <a:xfrm>
            <a:off x="540000" y="1908000"/>
            <a:ext cx="6948000" cy="360000"/>
          </a:xfrm>
          <a:prstGeom prst="roundRect">
            <a:avLst/>
          </a:prstGeom>
          <a:noFill/>
          <a:ln w="76200" cap="flat" cmpd="sng" algn="ctr">
            <a:solidFill>
              <a:srgbClr val="FF99FF">
                <a:alpha val="50000"/>
              </a:srgb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9" name="四角形: 角を丸くする 8">
            <a:extLst>
              <a:ext uri="{FF2B5EF4-FFF2-40B4-BE49-F238E27FC236}">
                <a16:creationId xmlns:a16="http://schemas.microsoft.com/office/drawing/2014/main" id="{45757A75-A44D-3117-6A39-246B6268EA6B}"/>
              </a:ext>
            </a:extLst>
          </p:cNvPr>
          <p:cNvSpPr/>
          <p:nvPr/>
        </p:nvSpPr>
        <p:spPr bwMode="auto">
          <a:xfrm>
            <a:off x="540000" y="2340000"/>
            <a:ext cx="6984000" cy="684000"/>
          </a:xfrm>
          <a:prstGeom prst="roundRect">
            <a:avLst/>
          </a:prstGeom>
          <a:noFill/>
          <a:ln w="76200" cap="flat" cmpd="sng" algn="ctr">
            <a:solidFill>
              <a:srgbClr val="7030A0">
                <a:alpha val="50000"/>
              </a:srgb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1" name="テキスト ボックス 10">
            <a:extLst>
              <a:ext uri="{FF2B5EF4-FFF2-40B4-BE49-F238E27FC236}">
                <a16:creationId xmlns:a16="http://schemas.microsoft.com/office/drawing/2014/main" id="{61A7B2E7-3282-2A07-39E1-36E77EEDBDD6}"/>
              </a:ext>
            </a:extLst>
          </p:cNvPr>
          <p:cNvSpPr txBox="1"/>
          <p:nvPr/>
        </p:nvSpPr>
        <p:spPr>
          <a:xfrm>
            <a:off x="180000" y="1620000"/>
            <a:ext cx="867545" cy="400110"/>
          </a:xfrm>
          <a:prstGeom prst="rect">
            <a:avLst/>
          </a:prstGeom>
          <a:noFill/>
        </p:spPr>
        <p:txBody>
          <a:bodyPr wrap="none" rtlCol="0">
            <a:spAutoFit/>
          </a:bodyPr>
          <a:lstStyle/>
          <a:p>
            <a:r>
              <a:rPr kumimoji="1" lang="ja-JP" altLang="en-US" sz="2000" b="1" dirty="0">
                <a:solidFill>
                  <a:srgbClr val="FF99FF"/>
                </a:solidFill>
                <a:effectLst>
                  <a:outerShdw blurRad="38100" dist="38100" dir="2700000" algn="tl">
                    <a:srgbClr val="000000">
                      <a:alpha val="43137"/>
                    </a:srgbClr>
                  </a:outerShdw>
                </a:effectLst>
                <a:latin typeface="+mn-ea"/>
              </a:rPr>
              <a:t>目的１</a:t>
            </a:r>
          </a:p>
        </p:txBody>
      </p:sp>
      <p:sp>
        <p:nvSpPr>
          <p:cNvPr id="12" name="テキスト ボックス 11">
            <a:extLst>
              <a:ext uri="{FF2B5EF4-FFF2-40B4-BE49-F238E27FC236}">
                <a16:creationId xmlns:a16="http://schemas.microsoft.com/office/drawing/2014/main" id="{EA8E9D5F-A8A2-40A2-45FF-AC170B90910F}"/>
              </a:ext>
            </a:extLst>
          </p:cNvPr>
          <p:cNvSpPr txBox="1"/>
          <p:nvPr/>
        </p:nvSpPr>
        <p:spPr>
          <a:xfrm>
            <a:off x="180000" y="2880000"/>
            <a:ext cx="867545" cy="400110"/>
          </a:xfrm>
          <a:prstGeom prst="rect">
            <a:avLst/>
          </a:prstGeom>
          <a:noFill/>
        </p:spPr>
        <p:txBody>
          <a:bodyPr wrap="none" rtlCol="0">
            <a:spAutoFit/>
          </a:bodyPr>
          <a:lstStyle/>
          <a:p>
            <a:r>
              <a:rPr kumimoji="1" lang="ja-JP" altLang="en-US" sz="2000" b="1" dirty="0">
                <a:solidFill>
                  <a:srgbClr val="7030A0"/>
                </a:solidFill>
                <a:effectLst>
                  <a:outerShdw blurRad="38100" dist="38100" dir="2700000" algn="tl">
                    <a:srgbClr val="000000">
                      <a:alpha val="43137"/>
                    </a:srgbClr>
                  </a:outerShdw>
                </a:effectLst>
                <a:latin typeface="+mn-ea"/>
              </a:rPr>
              <a:t>目的２</a:t>
            </a:r>
          </a:p>
        </p:txBody>
      </p:sp>
      <p:sp>
        <p:nvSpPr>
          <p:cNvPr id="13" name="吹き出し: 折線 12">
            <a:extLst>
              <a:ext uri="{FF2B5EF4-FFF2-40B4-BE49-F238E27FC236}">
                <a16:creationId xmlns:a16="http://schemas.microsoft.com/office/drawing/2014/main" id="{9A5DA8D4-2EF9-A472-6570-BAF3B9428D21}"/>
              </a:ext>
            </a:extLst>
          </p:cNvPr>
          <p:cNvSpPr/>
          <p:nvPr/>
        </p:nvSpPr>
        <p:spPr bwMode="auto">
          <a:xfrm>
            <a:off x="8280000" y="1440000"/>
            <a:ext cx="1440000" cy="432000"/>
          </a:xfrm>
          <a:prstGeom prst="borderCallout2">
            <a:avLst>
              <a:gd name="adj1" fmla="val 18750"/>
              <a:gd name="adj2" fmla="val -1198"/>
              <a:gd name="adj3" fmla="val 18750"/>
              <a:gd name="adj4" fmla="val -16667"/>
              <a:gd name="adj5" fmla="val 114878"/>
              <a:gd name="adj6" fmla="val -55943"/>
            </a:avLst>
          </a:prstGeom>
          <a:solidFill>
            <a:srgbClr val="FF99FF">
              <a:alpha val="40000"/>
            </a:srgbClr>
          </a:solidFill>
          <a:ln w="25400" cap="flat" cmpd="sng" algn="ctr">
            <a:solidFill>
              <a:srgbClr val="808080">
                <a:alpha val="50000"/>
              </a:srgbClr>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000" b="1" dirty="0">
                <a:solidFill>
                  <a:srgbClr val="FF0000"/>
                </a:solidFill>
                <a:latin typeface="HGPｺﾞｼｯｸE" pitchFamily="50" charset="-128"/>
                <a:ea typeface="HGPｺﾞｼｯｸE" pitchFamily="50" charset="-128"/>
              </a:rPr>
              <a:t>本日の対象</a:t>
            </a:r>
            <a:endParaRPr kumimoji="1" lang="ja-JP" altLang="en-US" sz="2000" b="1" i="0" u="none" strike="noStrike" cap="none" normalizeH="0" baseline="0" dirty="0">
              <a:ln>
                <a:noFill/>
              </a:ln>
              <a:solidFill>
                <a:srgbClr val="FF0000"/>
              </a:solidFill>
              <a:effectLst/>
              <a:latin typeface="HGPｺﾞｼｯｸE" pitchFamily="50" charset="-128"/>
              <a:ea typeface="HGPｺﾞｼｯｸE" pitchFamily="50" charset="-128"/>
            </a:endParaRPr>
          </a:p>
        </p:txBody>
      </p:sp>
      <p:sp>
        <p:nvSpPr>
          <p:cNvPr id="7" name="動作設定ボタン: 情報の取得 6">
            <a:hlinkClick r:id="rId3" highlightClick="1"/>
            <a:extLst>
              <a:ext uri="{FF2B5EF4-FFF2-40B4-BE49-F238E27FC236}">
                <a16:creationId xmlns:a16="http://schemas.microsoft.com/office/drawing/2014/main" id="{565BD30B-B104-2657-2FDC-245E5EF18255}"/>
              </a:ext>
            </a:extLst>
          </p:cNvPr>
          <p:cNvSpPr>
            <a:spLocks noChangeAspect="1"/>
          </p:cNvSpPr>
          <p:nvPr/>
        </p:nvSpPr>
        <p:spPr bwMode="auto">
          <a:xfrm>
            <a:off x="7560000" y="1440000"/>
            <a:ext cx="180000" cy="180000"/>
          </a:xfrm>
          <a:prstGeom prst="actionButtonInformation">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4" name="動作設定ボタン: 情報の取得 13">
            <a:hlinkClick r:id="rId4" highlightClick="1"/>
            <a:extLst>
              <a:ext uri="{FF2B5EF4-FFF2-40B4-BE49-F238E27FC236}">
                <a16:creationId xmlns:a16="http://schemas.microsoft.com/office/drawing/2014/main" id="{C019B6A9-7456-E228-0A70-E7DFE680020A}"/>
              </a:ext>
            </a:extLst>
          </p:cNvPr>
          <p:cNvSpPr>
            <a:spLocks noChangeAspect="1"/>
          </p:cNvSpPr>
          <p:nvPr/>
        </p:nvSpPr>
        <p:spPr bwMode="auto">
          <a:xfrm>
            <a:off x="6480000" y="4032000"/>
            <a:ext cx="180000" cy="180000"/>
          </a:xfrm>
          <a:prstGeom prst="actionButtonInformation">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Tree>
    <p:extLst>
      <p:ext uri="{BB962C8B-B14F-4D97-AF65-F5344CB8AC3E}">
        <p14:creationId xmlns:p14="http://schemas.microsoft.com/office/powerpoint/2010/main" val="6893168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p:bldP spid="12" grpId="0"/>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2000" y="108000"/>
            <a:ext cx="9474000" cy="576000"/>
          </a:xfrm>
        </p:spPr>
        <p:txBody>
          <a:bodyPr/>
          <a:lstStyle/>
          <a:p>
            <a:r>
              <a:rPr lang="ja-JP" altLang="en-US" dirty="0"/>
              <a:t>レジリエンスエンジニアリング：うまく</a:t>
            </a:r>
            <a:r>
              <a:rPr kumimoji="1" lang="ja-JP" altLang="en-US" dirty="0"/>
              <a:t>行ったことに注目</a:t>
            </a:r>
          </a:p>
        </p:txBody>
      </p:sp>
      <p:sp>
        <p:nvSpPr>
          <p:cNvPr id="4" name="正方形/長方形 3"/>
          <p:cNvSpPr/>
          <p:nvPr/>
        </p:nvSpPr>
        <p:spPr>
          <a:xfrm>
            <a:off x="3420000" y="900000"/>
            <a:ext cx="6480000" cy="4893647"/>
          </a:xfrm>
          <a:prstGeom prst="rect">
            <a:avLst/>
          </a:prstGeom>
        </p:spPr>
        <p:txBody>
          <a:bodyPr wrap="square">
            <a:spAutoFit/>
          </a:bodyPr>
          <a:lstStyle/>
          <a:p>
            <a:r>
              <a:rPr lang="ja-JP" altLang="en-US" sz="2400" u="sng" dirty="0">
                <a:highlight>
                  <a:srgbClr val="FFFF00"/>
                </a:highlight>
                <a:latin typeface="+mn-ea"/>
              </a:rPr>
              <a:t>安全 </a:t>
            </a:r>
            <a:r>
              <a:rPr lang="en-US" altLang="ja-JP" sz="2400" u="sng" dirty="0">
                <a:highlight>
                  <a:srgbClr val="FFFF00"/>
                </a:highlight>
                <a:latin typeface="+mn-ea"/>
              </a:rPr>
              <a:t>= </a:t>
            </a:r>
            <a:r>
              <a:rPr lang="ja-JP" altLang="en-US" sz="2400" u="sng" dirty="0">
                <a:highlight>
                  <a:srgbClr val="FFFF00"/>
                </a:highlight>
                <a:latin typeface="+mn-ea"/>
              </a:rPr>
              <a:t>有害な事象を減少させること</a:t>
            </a:r>
          </a:p>
          <a:p>
            <a:r>
              <a:rPr lang="ja-JP" altLang="en-US" sz="2000" dirty="0">
                <a:latin typeface="+mn-ea"/>
              </a:rPr>
              <a:t>まずい結果（事故）になったことに注目</a:t>
            </a:r>
          </a:p>
          <a:p>
            <a:pPr lvl="1"/>
            <a:r>
              <a:rPr lang="ja-JP" altLang="en-US" sz="2000" dirty="0">
                <a:latin typeface="+mn-ea"/>
              </a:rPr>
              <a:t>要因となった失敗と機能不良を探求</a:t>
            </a:r>
          </a:p>
          <a:p>
            <a:pPr lvl="1"/>
            <a:r>
              <a:rPr lang="ja-JP" altLang="en-US" sz="2000" dirty="0">
                <a:latin typeface="+mn-ea"/>
              </a:rPr>
              <a:t>（複数）原因の除去と防護壁の改善を追求</a:t>
            </a:r>
          </a:p>
          <a:p>
            <a:pPr lvl="1"/>
            <a:endParaRPr lang="ja-JP" altLang="en-US" sz="1200" dirty="0">
              <a:latin typeface="+mn-ea"/>
            </a:endParaRPr>
          </a:p>
          <a:p>
            <a:pPr lvl="1"/>
            <a:r>
              <a:rPr lang="ja-JP" altLang="en-US" sz="2000" dirty="0">
                <a:latin typeface="+mn-ea"/>
              </a:rPr>
              <a:t>安全と本業（コアビジネス）は資源を取り合う関係</a:t>
            </a:r>
          </a:p>
          <a:p>
            <a:pPr lvl="1"/>
            <a:r>
              <a:rPr lang="ja-JP" altLang="en-US" sz="2000" dirty="0">
                <a:latin typeface="+mn-ea"/>
              </a:rPr>
              <a:t>得られるデータのほんの一部を使ってしか、学習しない</a:t>
            </a:r>
          </a:p>
          <a:p>
            <a:endParaRPr lang="ja-JP" altLang="en-US" sz="2000" dirty="0">
              <a:latin typeface="+mn-ea"/>
            </a:endParaRPr>
          </a:p>
          <a:p>
            <a:r>
              <a:rPr lang="ja-JP" altLang="en-US" sz="2400" u="sng" dirty="0">
                <a:highlight>
                  <a:srgbClr val="FFFF00"/>
                </a:highlight>
                <a:latin typeface="+mn-ea"/>
              </a:rPr>
              <a:t>安全 </a:t>
            </a:r>
            <a:r>
              <a:rPr lang="en-US" altLang="ja-JP" sz="2400" u="sng" dirty="0">
                <a:highlight>
                  <a:srgbClr val="FFFF00"/>
                </a:highlight>
                <a:latin typeface="+mn-ea"/>
              </a:rPr>
              <a:t>= </a:t>
            </a:r>
            <a:r>
              <a:rPr lang="ja-JP" altLang="en-US" sz="2400" u="sng" dirty="0">
                <a:highlight>
                  <a:srgbClr val="FFFF00"/>
                </a:highlight>
                <a:latin typeface="+mn-ea"/>
              </a:rPr>
              <a:t>変動する条件下で成功する能力</a:t>
            </a:r>
          </a:p>
          <a:p>
            <a:r>
              <a:rPr lang="ja-JP" altLang="en-US" sz="2000" dirty="0">
                <a:latin typeface="+mn-ea"/>
              </a:rPr>
              <a:t>うまく行っていることに注目</a:t>
            </a:r>
          </a:p>
          <a:p>
            <a:pPr lvl="1"/>
            <a:r>
              <a:rPr lang="ja-JP" altLang="en-US" sz="2000" dirty="0">
                <a:latin typeface="+mn-ea"/>
              </a:rPr>
              <a:t>ノーマルパフォーマンスとして、なぜ成功するのかを理解する</a:t>
            </a:r>
          </a:p>
          <a:p>
            <a:pPr lvl="1"/>
            <a:r>
              <a:rPr lang="ja-JP" altLang="en-US" sz="2000" dirty="0">
                <a:latin typeface="+mn-ea"/>
              </a:rPr>
              <a:t>その理解を、業務の改善と安全向上に生かす</a:t>
            </a:r>
          </a:p>
          <a:p>
            <a:pPr lvl="1"/>
            <a:endParaRPr lang="ja-JP" altLang="en-US" sz="1200" dirty="0">
              <a:latin typeface="+mn-ea"/>
            </a:endParaRPr>
          </a:p>
          <a:p>
            <a:pPr lvl="1"/>
            <a:r>
              <a:rPr lang="ja-JP" altLang="en-US" sz="2000" dirty="0">
                <a:latin typeface="+mn-ea"/>
              </a:rPr>
              <a:t>安全とコアビジネスは互いに支援し合う関係</a:t>
            </a:r>
          </a:p>
          <a:p>
            <a:pPr lvl="1"/>
            <a:r>
              <a:rPr lang="ja-JP" altLang="en-US" sz="2000" dirty="0">
                <a:latin typeface="+mn-ea"/>
              </a:rPr>
              <a:t>得られるデータのほとんどすべてを使って学習</a:t>
            </a:r>
          </a:p>
        </p:txBody>
      </p:sp>
      <p:sp>
        <p:nvSpPr>
          <p:cNvPr id="5" name="正方形/長方形 4"/>
          <p:cNvSpPr/>
          <p:nvPr/>
        </p:nvSpPr>
        <p:spPr>
          <a:xfrm>
            <a:off x="3420000" y="5868000"/>
            <a:ext cx="6480000" cy="720000"/>
          </a:xfrm>
          <a:prstGeom prst="rect">
            <a:avLst/>
          </a:prstGeom>
        </p:spPr>
        <p:txBody>
          <a:bodyPr wrap="square">
            <a:spAutoFit/>
          </a:bodyPr>
          <a:lstStyle/>
          <a:p>
            <a:r>
              <a:rPr lang="en-US" altLang="ja-JP" sz="1400" dirty="0">
                <a:latin typeface="+mn-ea"/>
              </a:rPr>
              <a:t>&lt;</a:t>
            </a:r>
            <a:r>
              <a:rPr lang="ja-JP" altLang="en-US" sz="1400" dirty="0">
                <a:latin typeface="+mn-ea"/>
              </a:rPr>
              <a:t>出典</a:t>
            </a:r>
            <a:r>
              <a:rPr lang="en-US" altLang="ja-JP" sz="1400" dirty="0">
                <a:latin typeface="+mn-ea"/>
              </a:rPr>
              <a:t>&gt;</a:t>
            </a:r>
          </a:p>
          <a:p>
            <a:r>
              <a:rPr lang="en-US" altLang="ja-JP" sz="1400" dirty="0">
                <a:latin typeface="Arial" panose="020B0604020202020204" pitchFamily="34" charset="0"/>
                <a:cs typeface="Arial" panose="020B0604020202020204" pitchFamily="34" charset="0"/>
              </a:rPr>
              <a:t>Erik </a:t>
            </a:r>
            <a:r>
              <a:rPr lang="en-US" altLang="ja-JP" sz="1400" dirty="0" err="1">
                <a:latin typeface="Arial" panose="020B0604020202020204" pitchFamily="34" charset="0"/>
                <a:cs typeface="Arial" panose="020B0604020202020204" pitchFamily="34" charset="0"/>
              </a:rPr>
              <a:t>Hollnagel</a:t>
            </a:r>
            <a:r>
              <a:rPr lang="en-US" altLang="ja-JP" sz="1400" dirty="0">
                <a:latin typeface="Arial" panose="020B0604020202020204" pitchFamily="34" charset="0"/>
                <a:cs typeface="Arial" panose="020B0604020202020204" pitchFamily="34" charset="0"/>
              </a:rPr>
              <a:t>:</a:t>
            </a:r>
            <a:r>
              <a:rPr lang="ja-JP" altLang="en-US" sz="1400" dirty="0">
                <a:latin typeface="Arial" panose="020B0604020202020204" pitchFamily="34" charset="0"/>
                <a:cs typeface="Arial" panose="020B0604020202020204" pitchFamily="34" charset="0"/>
              </a:rPr>
              <a:t> </a:t>
            </a:r>
            <a:r>
              <a:rPr lang="en-US" altLang="ja-JP" sz="1400" dirty="0">
                <a:latin typeface="Arial" panose="020B0604020202020204" pitchFamily="34" charset="0"/>
                <a:cs typeface="Arial" panose="020B0604020202020204" pitchFamily="34" charset="0"/>
              </a:rPr>
              <a:t>Safety Culture, Safety</a:t>
            </a:r>
            <a:r>
              <a:rPr lang="ja-JP" altLang="en-US" sz="1400" dirty="0">
                <a:latin typeface="Arial" panose="020B0604020202020204" pitchFamily="34" charset="0"/>
                <a:cs typeface="Arial" panose="020B0604020202020204" pitchFamily="34" charset="0"/>
              </a:rPr>
              <a:t> </a:t>
            </a:r>
            <a:r>
              <a:rPr lang="en-US" altLang="ja-JP" sz="1400" dirty="0">
                <a:latin typeface="Arial" panose="020B0604020202020204" pitchFamily="34" charset="0"/>
                <a:cs typeface="Arial" panose="020B0604020202020204" pitchFamily="34" charset="0"/>
              </a:rPr>
              <a:t>Management, and Resilience</a:t>
            </a:r>
            <a:r>
              <a:rPr lang="ja-JP" altLang="en-US" sz="1400" dirty="0">
                <a:latin typeface="Arial" panose="020B0604020202020204" pitchFamily="34" charset="0"/>
                <a:cs typeface="Arial" panose="020B0604020202020204" pitchFamily="34" charset="0"/>
              </a:rPr>
              <a:t> </a:t>
            </a:r>
            <a:r>
              <a:rPr lang="en-US" altLang="ja-JP" sz="1400" dirty="0">
                <a:latin typeface="Arial" panose="020B0604020202020204" pitchFamily="34" charset="0"/>
                <a:cs typeface="Arial" panose="020B0604020202020204" pitchFamily="34" charset="0"/>
              </a:rPr>
              <a:t>Engineering</a:t>
            </a:r>
          </a:p>
          <a:p>
            <a:r>
              <a:rPr lang="en-US" altLang="ja-JP" sz="1400" dirty="0">
                <a:latin typeface="+mn-ea"/>
              </a:rPr>
              <a:t>ATEC</a:t>
            </a:r>
            <a:r>
              <a:rPr lang="ja-JP" altLang="en-US" sz="1400" dirty="0">
                <a:latin typeface="+mn-ea"/>
              </a:rPr>
              <a:t>航空安全フォーラム講演</a:t>
            </a:r>
            <a:r>
              <a:rPr lang="en-US" altLang="ja-JP" sz="1400" dirty="0">
                <a:latin typeface="+mn-ea"/>
              </a:rPr>
              <a:t>,</a:t>
            </a:r>
            <a:r>
              <a:rPr lang="ja-JP" altLang="en-US" sz="1400" dirty="0">
                <a:latin typeface="+mn-ea"/>
              </a:rPr>
              <a:t> </a:t>
            </a:r>
            <a:r>
              <a:rPr lang="en-US" altLang="ja-JP" sz="1400" dirty="0">
                <a:latin typeface="+mn-ea"/>
              </a:rPr>
              <a:t>2009</a:t>
            </a:r>
            <a:r>
              <a:rPr lang="ja-JP" altLang="en-US" sz="1400" dirty="0">
                <a:latin typeface="+mn-ea"/>
              </a:rPr>
              <a:t>年</a:t>
            </a:r>
            <a:r>
              <a:rPr lang="en-US" altLang="ja-JP" sz="1400" dirty="0">
                <a:latin typeface="+mn-ea"/>
              </a:rPr>
              <a:t>11</a:t>
            </a:r>
            <a:r>
              <a:rPr lang="ja-JP" altLang="en-US" sz="1400" dirty="0">
                <a:latin typeface="+mn-ea"/>
              </a:rPr>
              <a:t>月</a:t>
            </a:r>
            <a:r>
              <a:rPr lang="en-US" altLang="ja-JP" sz="1400" dirty="0">
                <a:latin typeface="+mn-ea"/>
              </a:rPr>
              <a:t>20</a:t>
            </a:r>
            <a:r>
              <a:rPr lang="ja-JP" altLang="en-US" sz="1400" dirty="0">
                <a:latin typeface="+mn-ea"/>
              </a:rPr>
              <a:t>日</a:t>
            </a:r>
            <a:r>
              <a:rPr lang="en-US" altLang="ja-JP" sz="1400" dirty="0">
                <a:latin typeface="+mn-ea"/>
              </a:rPr>
              <a:t>.</a:t>
            </a:r>
            <a:endParaRPr lang="ja-JP" altLang="en-US" sz="1400" dirty="0">
              <a:latin typeface="+mn-ea"/>
            </a:endParaRPr>
          </a:p>
        </p:txBody>
      </p:sp>
      <p:sp>
        <p:nvSpPr>
          <p:cNvPr id="6" name="楕円 5"/>
          <p:cNvSpPr>
            <a:spLocks noChangeAspect="1"/>
          </p:cNvSpPr>
          <p:nvPr/>
        </p:nvSpPr>
        <p:spPr bwMode="auto">
          <a:xfrm>
            <a:off x="341263" y="1927304"/>
            <a:ext cx="2852229" cy="2852229"/>
          </a:xfrm>
          <a:prstGeom prst="ellipse">
            <a:avLst/>
          </a:prstGeom>
          <a:solidFill>
            <a:srgbClr val="92D050"/>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8" name="直線コネクタ 7"/>
          <p:cNvCxnSpPr>
            <a:cxnSpLocks/>
          </p:cNvCxnSpPr>
          <p:nvPr/>
        </p:nvCxnSpPr>
        <p:spPr bwMode="auto">
          <a:xfrm flipH="1">
            <a:off x="1800000" y="2016000"/>
            <a:ext cx="521328" cy="1292570"/>
          </a:xfrm>
          <a:prstGeom prst="line">
            <a:avLst/>
          </a:prstGeom>
          <a:ln w="50800">
            <a:solidFill>
              <a:srgbClr val="FF0000"/>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sp>
        <p:nvSpPr>
          <p:cNvPr id="11" name="正方形/長方形 10"/>
          <p:cNvSpPr/>
          <p:nvPr/>
        </p:nvSpPr>
        <p:spPr>
          <a:xfrm>
            <a:off x="792000" y="1044000"/>
            <a:ext cx="2520000" cy="720000"/>
          </a:xfrm>
          <a:prstGeom prst="rect">
            <a:avLst/>
          </a:prstGeom>
        </p:spPr>
        <p:txBody>
          <a:bodyPr wrap="square">
            <a:spAutoFit/>
          </a:bodyPr>
          <a:lstStyle/>
          <a:p>
            <a:r>
              <a:rPr lang="en-US" altLang="ja-JP" sz="2000" dirty="0"/>
              <a:t>10</a:t>
            </a:r>
            <a:r>
              <a:rPr lang="en-US" altLang="ja-JP" sz="2000" baseline="30000" dirty="0"/>
              <a:t>-4</a:t>
            </a:r>
            <a:r>
              <a:rPr lang="en-US" altLang="ja-JP" sz="2000" dirty="0"/>
              <a:t> := </a:t>
            </a:r>
            <a:r>
              <a:rPr lang="ja-JP" altLang="en-US" sz="2000" dirty="0"/>
              <a:t>事象</a:t>
            </a:r>
            <a:r>
              <a:rPr lang="en-US" altLang="ja-JP" sz="2000" dirty="0"/>
              <a:t>10,000</a:t>
            </a:r>
            <a:r>
              <a:rPr lang="ja-JP" altLang="en-US" sz="2000" dirty="0"/>
              <a:t>回</a:t>
            </a:r>
          </a:p>
          <a:p>
            <a:r>
              <a:rPr lang="ja-JP" altLang="en-US" sz="2000" dirty="0"/>
              <a:t>に</a:t>
            </a:r>
            <a:r>
              <a:rPr lang="en-US" altLang="ja-JP" sz="2000" dirty="0"/>
              <a:t>1</a:t>
            </a:r>
            <a:r>
              <a:rPr lang="ja-JP" altLang="en-US" sz="2000" dirty="0"/>
              <a:t>回の失敗</a:t>
            </a:r>
          </a:p>
        </p:txBody>
      </p:sp>
      <p:sp>
        <p:nvSpPr>
          <p:cNvPr id="12" name="正方形/長方形 11"/>
          <p:cNvSpPr/>
          <p:nvPr/>
        </p:nvSpPr>
        <p:spPr>
          <a:xfrm>
            <a:off x="540000" y="4860000"/>
            <a:ext cx="2952000" cy="720000"/>
          </a:xfrm>
          <a:prstGeom prst="rect">
            <a:avLst/>
          </a:prstGeom>
        </p:spPr>
        <p:txBody>
          <a:bodyPr wrap="square">
            <a:spAutoFit/>
          </a:bodyPr>
          <a:lstStyle/>
          <a:p>
            <a:r>
              <a:rPr lang="en-US" altLang="ja-JP" sz="2000" dirty="0">
                <a:latin typeface="+mn-ea"/>
              </a:rPr>
              <a:t>1-10</a:t>
            </a:r>
            <a:r>
              <a:rPr lang="en-US" altLang="ja-JP" sz="2000" baseline="30000" dirty="0">
                <a:latin typeface="+mn-ea"/>
              </a:rPr>
              <a:t>-4</a:t>
            </a:r>
            <a:r>
              <a:rPr lang="en-US" altLang="ja-JP" sz="2000" dirty="0">
                <a:latin typeface="+mn-ea"/>
              </a:rPr>
              <a:t> := </a:t>
            </a:r>
            <a:r>
              <a:rPr lang="ja-JP" altLang="en-US" sz="2000" dirty="0">
                <a:latin typeface="+mn-ea"/>
              </a:rPr>
              <a:t>事象</a:t>
            </a:r>
            <a:r>
              <a:rPr lang="en-US" altLang="ja-JP" sz="2000" dirty="0">
                <a:latin typeface="+mn-ea"/>
              </a:rPr>
              <a:t>10,000</a:t>
            </a:r>
            <a:r>
              <a:rPr lang="ja-JP" altLang="en-US" sz="2000" dirty="0">
                <a:latin typeface="+mn-ea"/>
              </a:rPr>
              <a:t>回</a:t>
            </a:r>
          </a:p>
          <a:p>
            <a:r>
              <a:rPr lang="ja-JP" altLang="en-US" sz="2000" dirty="0">
                <a:latin typeface="+mn-ea"/>
              </a:rPr>
              <a:t>のうち</a:t>
            </a:r>
            <a:r>
              <a:rPr lang="en-US" altLang="ja-JP" sz="2000" dirty="0">
                <a:latin typeface="+mn-ea"/>
              </a:rPr>
              <a:t>9.999</a:t>
            </a:r>
            <a:r>
              <a:rPr lang="ja-JP" altLang="en-US" sz="2000" dirty="0">
                <a:latin typeface="+mn-ea"/>
              </a:rPr>
              <a:t>回は失敗なし</a:t>
            </a:r>
          </a:p>
        </p:txBody>
      </p:sp>
      <p:cxnSp>
        <p:nvCxnSpPr>
          <p:cNvPr id="14" name="直線矢印コネクタ 13"/>
          <p:cNvCxnSpPr>
            <a:cxnSpLocks/>
          </p:cNvCxnSpPr>
          <p:nvPr/>
        </p:nvCxnSpPr>
        <p:spPr bwMode="auto">
          <a:xfrm flipH="1">
            <a:off x="2451686" y="1172777"/>
            <a:ext cx="1064464" cy="754527"/>
          </a:xfrm>
          <a:prstGeom prst="straightConnector1">
            <a:avLst/>
          </a:prstGeom>
          <a:solidFill>
            <a:srgbClr val="FFFFFF"/>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線矢印コネクタ 18"/>
          <p:cNvCxnSpPr>
            <a:cxnSpLocks/>
          </p:cNvCxnSpPr>
          <p:nvPr/>
        </p:nvCxnSpPr>
        <p:spPr bwMode="auto">
          <a:xfrm flipH="1">
            <a:off x="2850714" y="3520388"/>
            <a:ext cx="665436" cy="0"/>
          </a:xfrm>
          <a:prstGeom prst="straightConnector1">
            <a:avLst/>
          </a:prstGeom>
          <a:solidFill>
            <a:srgbClr val="FFFFFF"/>
          </a:solidFill>
          <a:ln w="57150" cap="flat" cmpd="sng" algn="ctr">
            <a:solidFill>
              <a:srgbClr val="0066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4891754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レジリエンスエンジニアリング：概要</a:t>
            </a:r>
          </a:p>
        </p:txBody>
      </p:sp>
      <p:sp>
        <p:nvSpPr>
          <p:cNvPr id="3" name="正方形/長方形 2"/>
          <p:cNvSpPr/>
          <p:nvPr/>
        </p:nvSpPr>
        <p:spPr>
          <a:xfrm>
            <a:off x="900000" y="6012000"/>
            <a:ext cx="9000000" cy="584775"/>
          </a:xfrm>
          <a:prstGeom prst="rect">
            <a:avLst/>
          </a:prstGeom>
        </p:spPr>
        <p:txBody>
          <a:bodyPr wrap="square">
            <a:spAutoFit/>
          </a:bodyPr>
          <a:lstStyle/>
          <a:p>
            <a:r>
              <a:rPr lang="en-US" altLang="ja-JP" sz="1600" dirty="0"/>
              <a:t>&lt;</a:t>
            </a:r>
            <a:r>
              <a:rPr lang="ja-JP" altLang="en-US" sz="1600" dirty="0"/>
              <a:t>出典</a:t>
            </a:r>
            <a:r>
              <a:rPr lang="en-US" altLang="ja-JP" sz="1600" dirty="0"/>
              <a:t>&gt;</a:t>
            </a:r>
          </a:p>
          <a:p>
            <a:r>
              <a:rPr lang="ja-JP" altLang="en-US" sz="1600" dirty="0"/>
              <a:t>北村正晴</a:t>
            </a:r>
            <a:r>
              <a:rPr lang="en-US" altLang="ja-JP" sz="1600" dirty="0"/>
              <a:t>:</a:t>
            </a:r>
            <a:r>
              <a:rPr lang="ja-JP" altLang="en-US" sz="1600" dirty="0"/>
              <a:t> 現場の実践知を生かすレジリエンスのデザイン</a:t>
            </a:r>
            <a:r>
              <a:rPr lang="en-US" altLang="ja-JP" sz="1600" dirty="0"/>
              <a:t>,</a:t>
            </a:r>
            <a:r>
              <a:rPr lang="ja-JP" altLang="en-US" sz="1600" dirty="0"/>
              <a:t> 計測と制御</a:t>
            </a:r>
            <a:r>
              <a:rPr lang="en-US" altLang="ja-JP" sz="1600" dirty="0"/>
              <a:t>,</a:t>
            </a:r>
            <a:r>
              <a:rPr lang="ja-JP" altLang="en-US" sz="1600" dirty="0"/>
              <a:t> 第</a:t>
            </a:r>
            <a:r>
              <a:rPr lang="en-US" altLang="ja-JP" sz="1600" dirty="0"/>
              <a:t>54</a:t>
            </a:r>
            <a:r>
              <a:rPr lang="ja-JP" altLang="en-US" sz="1600" dirty="0"/>
              <a:t>巻</a:t>
            </a:r>
            <a:r>
              <a:rPr lang="en-US" altLang="ja-JP" sz="1600" dirty="0"/>
              <a:t>,</a:t>
            </a:r>
            <a:r>
              <a:rPr lang="ja-JP" altLang="en-US" sz="1600" dirty="0"/>
              <a:t> 第</a:t>
            </a:r>
            <a:r>
              <a:rPr lang="en-US" altLang="ja-JP" sz="1600" dirty="0"/>
              <a:t>7</a:t>
            </a:r>
            <a:r>
              <a:rPr lang="ja-JP" altLang="en-US" sz="1600" dirty="0"/>
              <a:t>号</a:t>
            </a:r>
            <a:r>
              <a:rPr lang="en-US" altLang="ja-JP" sz="1600" dirty="0"/>
              <a:t>,</a:t>
            </a:r>
            <a:r>
              <a:rPr lang="ja-JP" altLang="en-US" sz="1600" dirty="0"/>
              <a:t> </a:t>
            </a:r>
            <a:r>
              <a:rPr lang="en-US" altLang="ja-JP" sz="1600" dirty="0"/>
              <a:t>2015</a:t>
            </a:r>
            <a:r>
              <a:rPr lang="ja-JP" altLang="en-US" sz="1600" dirty="0"/>
              <a:t>年</a:t>
            </a:r>
            <a:r>
              <a:rPr lang="en-US" altLang="ja-JP" sz="1600" dirty="0"/>
              <a:t>7</a:t>
            </a:r>
            <a:r>
              <a:rPr lang="ja-JP" altLang="en-US" sz="1600" dirty="0"/>
              <a:t>月号</a:t>
            </a:r>
            <a:r>
              <a:rPr lang="en-US" altLang="ja-JP" sz="1600" dirty="0"/>
              <a:t>.</a:t>
            </a:r>
            <a:endParaRPr lang="ja-JP" altLang="en-US" sz="1600" dirty="0"/>
          </a:p>
        </p:txBody>
      </p:sp>
      <p:pic>
        <p:nvPicPr>
          <p:cNvPr id="9" name="図 8"/>
          <p:cNvPicPr>
            <a:picLocks noChangeAspect="1"/>
          </p:cNvPicPr>
          <p:nvPr/>
        </p:nvPicPr>
        <p:blipFill>
          <a:blip r:embed="rId2"/>
          <a:stretch>
            <a:fillRect/>
          </a:stretch>
        </p:blipFill>
        <p:spPr>
          <a:xfrm>
            <a:off x="4320000" y="900000"/>
            <a:ext cx="5400000" cy="4981690"/>
          </a:xfrm>
          <a:prstGeom prst="rect">
            <a:avLst/>
          </a:prstGeom>
        </p:spPr>
      </p:pic>
      <p:sp>
        <p:nvSpPr>
          <p:cNvPr id="6" name="正方形/長方形 5"/>
          <p:cNvSpPr/>
          <p:nvPr/>
        </p:nvSpPr>
        <p:spPr>
          <a:xfrm>
            <a:off x="360000" y="2160000"/>
            <a:ext cx="4140000" cy="3416320"/>
          </a:xfrm>
          <a:prstGeom prst="rect">
            <a:avLst/>
          </a:prstGeom>
        </p:spPr>
        <p:txBody>
          <a:bodyPr wrap="square">
            <a:spAutoFit/>
          </a:bodyPr>
          <a:lstStyle/>
          <a:p>
            <a:pPr>
              <a:lnSpc>
                <a:spcPct val="120000"/>
              </a:lnSpc>
            </a:pPr>
            <a:r>
              <a:rPr lang="ja-JP" altLang="en-US" sz="2000" dirty="0">
                <a:latin typeface="+mn-ea"/>
                <a:cs typeface="Arial" panose="020B0604020202020204" pitchFamily="34" charset="0"/>
              </a:rPr>
              <a:t>六角形で表示した主要な４能力に加えて４つの補完的要件が必要である．補完的要件のうち，「適切なリソースの配備」は実際の設備や機器，工具，防護用品などに対応するため，メンタルな能力を示すほかの要件とは異なるアイコンで表示している．学習の結果は「習得・蓄積された専門知」として保有される．</a:t>
            </a:r>
          </a:p>
        </p:txBody>
      </p:sp>
      <p:sp>
        <p:nvSpPr>
          <p:cNvPr id="4" name="正方形/長方形 3"/>
          <p:cNvSpPr/>
          <p:nvPr/>
        </p:nvSpPr>
        <p:spPr>
          <a:xfrm>
            <a:off x="4320000" y="4500000"/>
            <a:ext cx="5400000" cy="1440000"/>
          </a:xfrm>
          <a:prstGeom prst="rect">
            <a:avLst/>
          </a:prstGeom>
          <a:solidFill>
            <a:schemeClr val="bg1"/>
          </a:solidFill>
        </p:spPr>
        <p:txBody>
          <a:bodyPr wrap="square">
            <a:spAutoFit/>
          </a:bodyPr>
          <a:lstStyle/>
          <a:p>
            <a:pPr marL="541338" indent="-541338" algn="ctr"/>
            <a:r>
              <a:rPr lang="ja-JP" altLang="en-US" sz="2000" dirty="0"/>
              <a:t>レジリエンス・エンジニアリングの提唱する</a:t>
            </a:r>
          </a:p>
          <a:p>
            <a:pPr marL="541338" indent="-541338" algn="ctr"/>
            <a:r>
              <a:rPr lang="ja-JP" altLang="en-US" sz="2000" dirty="0"/>
              <a:t>主要４能力と補完的要件</a:t>
            </a:r>
          </a:p>
        </p:txBody>
      </p:sp>
    </p:spTree>
    <p:extLst>
      <p:ext uri="{BB962C8B-B14F-4D97-AF65-F5344CB8AC3E}">
        <p14:creationId xmlns:p14="http://schemas.microsoft.com/office/powerpoint/2010/main" val="41279574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60000"/>
            <a:ext cx="7560001" cy="576000"/>
          </a:xfrm>
        </p:spPr>
        <p:txBody>
          <a:bodyPr/>
          <a:lstStyle/>
          <a:p>
            <a:r>
              <a:rPr lang="ja-JP" altLang="en-US" sz="3200" dirty="0">
                <a:latin typeface="HGP創英角ﾎﾟｯﾌﾟ体" panose="040B0A00000000000000" pitchFamily="50" charset="-128"/>
                <a:ea typeface="HGP創英角ﾎﾟｯﾌﾟ体" panose="040B0A00000000000000" pitchFamily="50" charset="-128"/>
              </a:rPr>
              <a:t>ヒューマンエラーの問題と対策</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sp>
        <p:nvSpPr>
          <p:cNvPr id="3" name="フローチャート : 代替処理 7"/>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トピックス（３）</a:t>
            </a:r>
          </a:p>
        </p:txBody>
      </p:sp>
      <p:sp>
        <p:nvSpPr>
          <p:cNvPr id="5" name="正方形/長方形 4"/>
          <p:cNvSpPr/>
          <p:nvPr/>
        </p:nvSpPr>
        <p:spPr>
          <a:xfrm>
            <a:off x="2520000" y="5400000"/>
            <a:ext cx="7380000" cy="400110"/>
          </a:xfrm>
          <a:prstGeom prst="rect">
            <a:avLst/>
          </a:prstGeom>
        </p:spPr>
        <p:txBody>
          <a:bodyPr wrap="square">
            <a:spAutoFit/>
          </a:bodyPr>
          <a:lstStyle/>
          <a:p>
            <a:r>
              <a:rPr lang="ja-JP" altLang="en-US" sz="2000" dirty="0">
                <a:solidFill>
                  <a:srgbClr val="3333FF"/>
                </a:solidFill>
                <a:latin typeface="+mn-ea"/>
              </a:rPr>
              <a:t>情報処理システム高信頼化教訓集（</a:t>
            </a:r>
            <a:r>
              <a:rPr lang="en-US" altLang="ja-JP" sz="2000" dirty="0">
                <a:solidFill>
                  <a:srgbClr val="3333FF"/>
                </a:solidFill>
                <a:latin typeface="+mn-ea"/>
              </a:rPr>
              <a:t>IT</a:t>
            </a:r>
            <a:r>
              <a:rPr lang="ja-JP" altLang="en-US" sz="2000" dirty="0">
                <a:solidFill>
                  <a:srgbClr val="3333FF"/>
                </a:solidFill>
                <a:latin typeface="+mn-ea"/>
              </a:rPr>
              <a:t>サービス編</a:t>
            </a:r>
            <a:r>
              <a:rPr lang="ja-JP" altLang="en-US" sz="2000" dirty="0">
                <a:solidFill>
                  <a:srgbClr val="3333FF"/>
                </a:solidFill>
                <a:latin typeface="+mn-ea"/>
                <a:cs typeface="Arial" panose="020B0604020202020204" pitchFamily="34" charset="0"/>
              </a:rPr>
              <a:t>） </a:t>
            </a:r>
            <a:r>
              <a:rPr lang="en-US" altLang="ja-JP" sz="2000" dirty="0">
                <a:solidFill>
                  <a:srgbClr val="3333FF"/>
                </a:solidFill>
                <a:latin typeface="+mn-ea"/>
              </a:rPr>
              <a:t>4.3</a:t>
            </a:r>
            <a:r>
              <a:rPr lang="ja-JP" altLang="en-US" sz="2000" dirty="0">
                <a:solidFill>
                  <a:srgbClr val="3333FF"/>
                </a:solidFill>
                <a:latin typeface="+mn-ea"/>
              </a:rPr>
              <a:t>節</a:t>
            </a:r>
            <a:endParaRPr lang="en-US" altLang="ja-JP" sz="2000" dirty="0">
              <a:solidFill>
                <a:srgbClr val="3333FF"/>
              </a:solidFill>
              <a:latin typeface="+mn-ea"/>
            </a:endParaRPr>
          </a:p>
        </p:txBody>
      </p:sp>
    </p:spTree>
    <p:extLst>
      <p:ext uri="{BB962C8B-B14F-4D97-AF65-F5344CB8AC3E}">
        <p14:creationId xmlns:p14="http://schemas.microsoft.com/office/powerpoint/2010/main" val="22374207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テキスト ボックス 55"/>
          <p:cNvSpPr txBox="1"/>
          <p:nvPr/>
        </p:nvSpPr>
        <p:spPr>
          <a:xfrm>
            <a:off x="192486" y="1251412"/>
            <a:ext cx="2037039"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(1-1) </a:t>
            </a:r>
            <a:r>
              <a:rPr lang="ja-JP" altLang="en-US" sz="1600" dirty="0">
                <a:latin typeface="HGPｺﾞｼｯｸE" panose="020B0900000000000000" pitchFamily="50" charset="-128"/>
                <a:ea typeface="HGPｺﾞｼｯｸE" panose="020B0900000000000000" pitchFamily="50" charset="-128"/>
              </a:rPr>
              <a:t>運用・保守</a:t>
            </a:r>
          </a:p>
        </p:txBody>
      </p:sp>
      <p:sp>
        <p:nvSpPr>
          <p:cNvPr id="57" name="テキスト ボックス 56"/>
          <p:cNvSpPr txBox="1"/>
          <p:nvPr/>
        </p:nvSpPr>
        <p:spPr>
          <a:xfrm>
            <a:off x="2564437" y="996595"/>
            <a:ext cx="3396675"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(1-1-1) </a:t>
            </a:r>
            <a:r>
              <a:rPr lang="ja-JP" altLang="en-US" sz="1600" dirty="0">
                <a:latin typeface="HGPｺﾞｼｯｸE" panose="020B0900000000000000" pitchFamily="50" charset="-128"/>
                <a:ea typeface="HGPｺﾞｼｯｸE" panose="020B0900000000000000" pitchFamily="50" charset="-128"/>
              </a:rPr>
              <a:t>サービス実施中の作業ミス</a:t>
            </a:r>
          </a:p>
        </p:txBody>
      </p:sp>
      <p:sp>
        <p:nvSpPr>
          <p:cNvPr id="58" name="テキスト ボックス 57"/>
          <p:cNvSpPr txBox="1"/>
          <p:nvPr/>
        </p:nvSpPr>
        <p:spPr>
          <a:xfrm>
            <a:off x="2631611" y="1906403"/>
            <a:ext cx="3329501"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(1-2-1) </a:t>
            </a:r>
            <a:r>
              <a:rPr lang="ja-JP" altLang="en-US" sz="1600" dirty="0">
                <a:latin typeface="HGPｺﾞｼｯｸE" panose="020B0900000000000000" pitchFamily="50" charset="-128"/>
                <a:ea typeface="HGPｺﾞｼｯｸE" panose="020B0900000000000000" pitchFamily="50" charset="-128"/>
              </a:rPr>
              <a:t>サービス実施中の作業ミス</a:t>
            </a:r>
          </a:p>
        </p:txBody>
      </p:sp>
      <p:sp>
        <p:nvSpPr>
          <p:cNvPr id="59" name="テキスト ボックス 58"/>
          <p:cNvSpPr txBox="1"/>
          <p:nvPr/>
        </p:nvSpPr>
        <p:spPr>
          <a:xfrm>
            <a:off x="2571357" y="3798278"/>
            <a:ext cx="3389756"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(1-4-1) </a:t>
            </a:r>
            <a:r>
              <a:rPr lang="ja-JP" altLang="en-US" sz="1600" dirty="0">
                <a:latin typeface="HGPｺﾞｼｯｸE" panose="020B0900000000000000" pitchFamily="50" charset="-128"/>
                <a:ea typeface="HGPｺﾞｼｯｸE" panose="020B0900000000000000" pitchFamily="50" charset="-128"/>
              </a:rPr>
              <a:t>障害発生時の作業ミス</a:t>
            </a:r>
            <a:endParaRPr kumimoji="1" lang="ja-JP" altLang="en-US" sz="1600" dirty="0">
              <a:latin typeface="HGPｺﾞｼｯｸE" panose="020B0900000000000000" pitchFamily="50" charset="-128"/>
              <a:ea typeface="HGPｺﾞｼｯｸE" panose="020B0900000000000000" pitchFamily="50" charset="-128"/>
            </a:endParaRPr>
          </a:p>
        </p:txBody>
      </p:sp>
      <p:sp>
        <p:nvSpPr>
          <p:cNvPr id="60" name="テキスト ボックス 59"/>
          <p:cNvSpPr txBox="1"/>
          <p:nvPr/>
        </p:nvSpPr>
        <p:spPr>
          <a:xfrm>
            <a:off x="168063" y="6019963"/>
            <a:ext cx="2037038" cy="34851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(1-5) </a:t>
            </a:r>
            <a:r>
              <a:rPr lang="ja-JP" altLang="en-US" sz="1600" dirty="0">
                <a:latin typeface="HGPｺﾞｼｯｸE" panose="020B0900000000000000" pitchFamily="50" charset="-128"/>
                <a:ea typeface="HGPｺﾞｼｯｸE" panose="020B0900000000000000" pitchFamily="50" charset="-128"/>
              </a:rPr>
              <a:t>窓口</a:t>
            </a:r>
            <a:endParaRPr kumimoji="1" lang="ja-JP" altLang="en-US" sz="1600" dirty="0">
              <a:latin typeface="HGPｺﾞｼｯｸE" panose="020B0900000000000000" pitchFamily="50" charset="-128"/>
              <a:ea typeface="HGPｺﾞｼｯｸE" panose="020B0900000000000000" pitchFamily="50" charset="-128"/>
            </a:endParaRPr>
          </a:p>
        </p:txBody>
      </p:sp>
      <p:cxnSp>
        <p:nvCxnSpPr>
          <p:cNvPr id="61" name="直線矢印コネクタ 60"/>
          <p:cNvCxnSpPr>
            <a:stCxn id="65" idx="3"/>
            <a:endCxn id="58" idx="1"/>
          </p:cNvCxnSpPr>
          <p:nvPr/>
        </p:nvCxnSpPr>
        <p:spPr>
          <a:xfrm flipV="1">
            <a:off x="2229524" y="2075680"/>
            <a:ext cx="402087" cy="139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56" idx="3"/>
            <a:endCxn id="57" idx="1"/>
          </p:cNvCxnSpPr>
          <p:nvPr/>
        </p:nvCxnSpPr>
        <p:spPr>
          <a:xfrm flipV="1">
            <a:off x="2229525" y="1165872"/>
            <a:ext cx="334912" cy="254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stCxn id="73" idx="3"/>
            <a:endCxn id="59" idx="1"/>
          </p:cNvCxnSpPr>
          <p:nvPr/>
        </p:nvCxnSpPr>
        <p:spPr>
          <a:xfrm flipV="1">
            <a:off x="2205101" y="3967555"/>
            <a:ext cx="366256" cy="735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192486" y="2046255"/>
            <a:ext cx="2037038"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(1-2) </a:t>
            </a:r>
            <a:r>
              <a:rPr lang="ja-JP" altLang="en-US" sz="1600" dirty="0">
                <a:latin typeface="HGPｺﾞｼｯｸE" panose="020B0900000000000000" pitchFamily="50" charset="-128"/>
                <a:ea typeface="HGPｺﾞｼｯｸE" panose="020B0900000000000000" pitchFamily="50" charset="-128"/>
              </a:rPr>
              <a:t>システム更改</a:t>
            </a:r>
            <a:endParaRPr kumimoji="1" lang="ja-JP" altLang="en-US" sz="1600" dirty="0">
              <a:latin typeface="HGPｺﾞｼｯｸE" panose="020B0900000000000000" pitchFamily="50" charset="-128"/>
              <a:ea typeface="HGPｺﾞｼｯｸE" panose="020B0900000000000000" pitchFamily="50" charset="-128"/>
            </a:endParaRPr>
          </a:p>
        </p:txBody>
      </p:sp>
      <p:sp>
        <p:nvSpPr>
          <p:cNvPr id="66" name="テキスト ボックス 65"/>
          <p:cNvSpPr txBox="1"/>
          <p:nvPr/>
        </p:nvSpPr>
        <p:spPr>
          <a:xfrm>
            <a:off x="2590853" y="1440934"/>
            <a:ext cx="3370259"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(1-1-2) </a:t>
            </a:r>
            <a:r>
              <a:rPr lang="ja-JP" altLang="en-US" sz="1600" dirty="0">
                <a:latin typeface="HGPｺﾞｼｯｸE" panose="020B0900000000000000" pitchFamily="50" charset="-128"/>
                <a:ea typeface="HGPｺﾞｼｯｸE" panose="020B0900000000000000" pitchFamily="50" charset="-128"/>
              </a:rPr>
              <a:t>サービス停止時の作業ミス</a:t>
            </a:r>
          </a:p>
        </p:txBody>
      </p:sp>
      <p:cxnSp>
        <p:nvCxnSpPr>
          <p:cNvPr id="68" name="直線矢印コネクタ 67"/>
          <p:cNvCxnSpPr>
            <a:stCxn id="56" idx="3"/>
            <a:endCxn id="66" idx="1"/>
          </p:cNvCxnSpPr>
          <p:nvPr/>
        </p:nvCxnSpPr>
        <p:spPr>
          <a:xfrm>
            <a:off x="2229525" y="1420689"/>
            <a:ext cx="361328" cy="189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65" idx="3"/>
            <a:endCxn id="81" idx="1"/>
          </p:cNvCxnSpPr>
          <p:nvPr/>
        </p:nvCxnSpPr>
        <p:spPr>
          <a:xfrm>
            <a:off x="2229524" y="2215532"/>
            <a:ext cx="360211" cy="344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p:cNvSpPr txBox="1"/>
          <p:nvPr/>
        </p:nvSpPr>
        <p:spPr>
          <a:xfrm>
            <a:off x="2589174" y="4702975"/>
            <a:ext cx="3371938"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(1-4-3) </a:t>
            </a:r>
            <a:r>
              <a:rPr lang="ja-JP" altLang="en-US" sz="1600" dirty="0">
                <a:latin typeface="HGPｺﾞｼｯｸE" panose="020B0900000000000000" pitchFamily="50" charset="-128"/>
                <a:ea typeface="HGPｺﾞｼｯｸE" panose="020B0900000000000000" pitchFamily="50" charset="-128"/>
              </a:rPr>
              <a:t>監視漏れ</a:t>
            </a:r>
            <a:endParaRPr kumimoji="1" lang="ja-JP" altLang="en-US" sz="1600" dirty="0">
              <a:latin typeface="HGPｺﾞｼｯｸE" panose="020B0900000000000000" pitchFamily="50" charset="-128"/>
              <a:ea typeface="HGPｺﾞｼｯｸE" panose="020B0900000000000000" pitchFamily="50" charset="-128"/>
            </a:endParaRPr>
          </a:p>
        </p:txBody>
      </p:sp>
      <p:sp>
        <p:nvSpPr>
          <p:cNvPr id="73" name="テキスト ボックス 72"/>
          <p:cNvSpPr txBox="1"/>
          <p:nvPr/>
        </p:nvSpPr>
        <p:spPr>
          <a:xfrm>
            <a:off x="168063" y="4533698"/>
            <a:ext cx="2037038"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(1-4) </a:t>
            </a:r>
            <a:r>
              <a:rPr lang="ja-JP" altLang="en-US" sz="1600" dirty="0">
                <a:latin typeface="HGPｺﾞｼｯｸE" panose="020B0900000000000000" pitchFamily="50" charset="-128"/>
                <a:ea typeface="HGPｺﾞｼｯｸE" panose="020B0900000000000000" pitchFamily="50" charset="-128"/>
              </a:rPr>
              <a:t>障害発生時</a:t>
            </a:r>
            <a:endParaRPr kumimoji="1" lang="ja-JP" altLang="en-US" sz="1600" dirty="0">
              <a:latin typeface="HGPｺﾞｼｯｸE" panose="020B0900000000000000" pitchFamily="50" charset="-128"/>
              <a:ea typeface="HGPｺﾞｼｯｸE" panose="020B0900000000000000" pitchFamily="50" charset="-128"/>
            </a:endParaRPr>
          </a:p>
        </p:txBody>
      </p:sp>
      <p:sp>
        <p:nvSpPr>
          <p:cNvPr id="74" name="テキスト ボックス 73"/>
          <p:cNvSpPr txBox="1"/>
          <p:nvPr/>
        </p:nvSpPr>
        <p:spPr>
          <a:xfrm>
            <a:off x="2604785" y="5137962"/>
            <a:ext cx="3356327" cy="338878"/>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(1-4-4) </a:t>
            </a:r>
            <a:r>
              <a:rPr lang="ja-JP" altLang="en-US" sz="1600" dirty="0">
                <a:latin typeface="HGPｺﾞｼｯｸE" panose="020B0900000000000000" pitchFamily="50" charset="-128"/>
                <a:ea typeface="HGPｺﾞｼｯｸE" panose="020B0900000000000000" pitchFamily="50" charset="-128"/>
              </a:rPr>
              <a:t>放置</a:t>
            </a:r>
            <a:endParaRPr kumimoji="1" lang="ja-JP" altLang="en-US" sz="1600" dirty="0">
              <a:latin typeface="HGPｺﾞｼｯｸE" panose="020B0900000000000000" pitchFamily="50" charset="-128"/>
              <a:ea typeface="HGPｺﾞｼｯｸE" panose="020B0900000000000000" pitchFamily="50" charset="-128"/>
            </a:endParaRPr>
          </a:p>
        </p:txBody>
      </p:sp>
      <p:cxnSp>
        <p:nvCxnSpPr>
          <p:cNvPr id="78" name="直線矢印コネクタ 77"/>
          <p:cNvCxnSpPr>
            <a:stCxn id="73" idx="3"/>
            <a:endCxn id="72" idx="1"/>
          </p:cNvCxnSpPr>
          <p:nvPr/>
        </p:nvCxnSpPr>
        <p:spPr>
          <a:xfrm>
            <a:off x="2205101" y="4702975"/>
            <a:ext cx="384073" cy="1692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73" idx="3"/>
            <a:endCxn id="74" idx="1"/>
          </p:cNvCxnSpPr>
          <p:nvPr/>
        </p:nvCxnSpPr>
        <p:spPr>
          <a:xfrm>
            <a:off x="2205101" y="4702975"/>
            <a:ext cx="399684" cy="6044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2602925" y="2841955"/>
            <a:ext cx="3358188"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(1-3-1) </a:t>
            </a:r>
            <a:r>
              <a:rPr lang="ja-JP" altLang="en-US" sz="1600" dirty="0">
                <a:latin typeface="HGPｺﾞｼｯｸE" panose="020B0900000000000000" pitchFamily="50" charset="-128"/>
                <a:ea typeface="HGPｺﾞｼｯｸE" panose="020B0900000000000000" pitchFamily="50" charset="-128"/>
              </a:rPr>
              <a:t>データ削除</a:t>
            </a:r>
            <a:r>
              <a:rPr lang="en-US" altLang="ja-JP" sz="1600" dirty="0">
                <a:latin typeface="HGPｺﾞｼｯｸE" panose="020B0900000000000000" pitchFamily="50" charset="-128"/>
                <a:ea typeface="HGPｺﾞｼｯｸE" panose="020B0900000000000000" pitchFamily="50" charset="-128"/>
              </a:rPr>
              <a:t>/</a:t>
            </a:r>
            <a:r>
              <a:rPr lang="ja-JP" altLang="en-US" sz="1600" dirty="0">
                <a:latin typeface="HGPｺﾞｼｯｸE" panose="020B0900000000000000" pitchFamily="50" charset="-128"/>
                <a:ea typeface="HGPｺﾞｼｯｸE" panose="020B0900000000000000" pitchFamily="50" charset="-128"/>
              </a:rPr>
              <a:t>戻し忘れ</a:t>
            </a:r>
            <a:endParaRPr kumimoji="1" lang="ja-JP" altLang="en-US" sz="1600" dirty="0">
              <a:latin typeface="HGPｺﾞｼｯｸE" panose="020B0900000000000000" pitchFamily="50" charset="-128"/>
              <a:ea typeface="HGPｺﾞｼｯｸE" panose="020B0900000000000000" pitchFamily="50" charset="-128"/>
            </a:endParaRPr>
          </a:p>
        </p:txBody>
      </p:sp>
      <p:cxnSp>
        <p:nvCxnSpPr>
          <p:cNvPr id="92" name="直線矢印コネクタ 91"/>
          <p:cNvCxnSpPr>
            <a:stCxn id="39" idx="3"/>
            <a:endCxn id="85" idx="1"/>
          </p:cNvCxnSpPr>
          <p:nvPr/>
        </p:nvCxnSpPr>
        <p:spPr>
          <a:xfrm flipV="1">
            <a:off x="2214484" y="3011232"/>
            <a:ext cx="388441" cy="22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a:off x="2576737" y="4262854"/>
            <a:ext cx="3384376"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(1-4-2) </a:t>
            </a:r>
            <a:r>
              <a:rPr lang="ja-JP" altLang="en-US" sz="1600" dirty="0">
                <a:latin typeface="HGPｺﾞｼｯｸE" panose="020B0900000000000000" pitchFamily="50" charset="-128"/>
                <a:ea typeface="HGPｺﾞｼｯｸE" panose="020B0900000000000000" pitchFamily="50" charset="-128"/>
              </a:rPr>
              <a:t>情報共有ミス</a:t>
            </a:r>
            <a:endParaRPr kumimoji="1" lang="ja-JP" altLang="en-US" sz="1600" dirty="0">
              <a:latin typeface="HGPｺﾞｼｯｸE" panose="020B0900000000000000" pitchFamily="50" charset="-128"/>
              <a:ea typeface="HGPｺﾞｼｯｸE" panose="020B0900000000000000" pitchFamily="50" charset="-128"/>
            </a:endParaRPr>
          </a:p>
        </p:txBody>
      </p:sp>
      <p:cxnSp>
        <p:nvCxnSpPr>
          <p:cNvPr id="109" name="直線矢印コネクタ 108"/>
          <p:cNvCxnSpPr>
            <a:stCxn id="73" idx="3"/>
            <a:endCxn id="103" idx="1"/>
          </p:cNvCxnSpPr>
          <p:nvPr/>
        </p:nvCxnSpPr>
        <p:spPr>
          <a:xfrm flipV="1">
            <a:off x="2205101" y="4432131"/>
            <a:ext cx="371636" cy="270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2580264" y="6021398"/>
            <a:ext cx="3380848" cy="34851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(1-5-1) </a:t>
            </a:r>
            <a:r>
              <a:rPr lang="ja-JP" altLang="en-US" sz="1600" dirty="0">
                <a:latin typeface="HGPｺﾞｼｯｸE" panose="020B0900000000000000" pitchFamily="50" charset="-128"/>
                <a:ea typeface="HGPｺﾞｼｯｸE" panose="020B0900000000000000" pitchFamily="50" charset="-128"/>
              </a:rPr>
              <a:t>窓口の作業ミス</a:t>
            </a:r>
            <a:endParaRPr kumimoji="1" lang="ja-JP" altLang="en-US" sz="1600" dirty="0">
              <a:latin typeface="HGPｺﾞｼｯｸE" panose="020B0900000000000000" pitchFamily="50" charset="-128"/>
              <a:ea typeface="HGPｺﾞｼｯｸE" panose="020B0900000000000000" pitchFamily="50" charset="-128"/>
            </a:endParaRPr>
          </a:p>
        </p:txBody>
      </p:sp>
      <p:cxnSp>
        <p:nvCxnSpPr>
          <p:cNvPr id="115" name="直線矢印コネクタ 114"/>
          <p:cNvCxnSpPr>
            <a:stCxn id="60" idx="3"/>
            <a:endCxn id="113" idx="1"/>
          </p:cNvCxnSpPr>
          <p:nvPr/>
        </p:nvCxnSpPr>
        <p:spPr>
          <a:xfrm>
            <a:off x="2205101" y="6194220"/>
            <a:ext cx="375163" cy="14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2589735" y="2390942"/>
            <a:ext cx="3371377"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(1-2-2) </a:t>
            </a:r>
            <a:r>
              <a:rPr lang="ja-JP" altLang="en-US" sz="1600" dirty="0">
                <a:latin typeface="HGPｺﾞｼｯｸE" panose="020B0900000000000000" pitchFamily="50" charset="-128"/>
                <a:ea typeface="HGPｺﾞｼｯｸE" panose="020B0900000000000000" pitchFamily="50" charset="-128"/>
              </a:rPr>
              <a:t>サービス停止時の作業ミス</a:t>
            </a:r>
          </a:p>
        </p:txBody>
      </p:sp>
      <p:sp>
        <p:nvSpPr>
          <p:cNvPr id="39" name="テキスト ボックス 38"/>
          <p:cNvSpPr txBox="1"/>
          <p:nvPr/>
        </p:nvSpPr>
        <p:spPr>
          <a:xfrm>
            <a:off x="192485" y="3066305"/>
            <a:ext cx="2021999"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(1-3) </a:t>
            </a:r>
            <a:r>
              <a:rPr lang="ja-JP" altLang="en-US" sz="1600" dirty="0">
                <a:latin typeface="HGPｺﾞｼｯｸE" panose="020B0900000000000000" pitchFamily="50" charset="-128"/>
                <a:ea typeface="HGPｺﾞｼｯｸE" panose="020B0900000000000000" pitchFamily="50" charset="-128"/>
              </a:rPr>
              <a:t>テスト実施時</a:t>
            </a:r>
            <a:endParaRPr kumimoji="1" lang="ja-JP" altLang="en-US" sz="1600" dirty="0">
              <a:latin typeface="HGPｺﾞｼｯｸE" panose="020B0900000000000000" pitchFamily="50" charset="-128"/>
              <a:ea typeface="HGPｺﾞｼｯｸE" panose="020B0900000000000000" pitchFamily="50" charset="-128"/>
            </a:endParaRPr>
          </a:p>
        </p:txBody>
      </p:sp>
      <p:sp>
        <p:nvSpPr>
          <p:cNvPr id="53" name="テキスト ボックス 52"/>
          <p:cNvSpPr txBox="1"/>
          <p:nvPr/>
        </p:nvSpPr>
        <p:spPr>
          <a:xfrm>
            <a:off x="2589174" y="3325816"/>
            <a:ext cx="3371938" cy="338554"/>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(1-3-2) </a:t>
            </a:r>
            <a:r>
              <a:rPr lang="ja-JP" altLang="en-US" sz="1600" dirty="0">
                <a:latin typeface="HGPｺﾞｼｯｸE" panose="020B0900000000000000" pitchFamily="50" charset="-128"/>
                <a:ea typeface="HGPｺﾞｼｯｸE" panose="020B0900000000000000" pitchFamily="50" charset="-128"/>
              </a:rPr>
              <a:t>テスト確認漏れ</a:t>
            </a:r>
            <a:endParaRPr kumimoji="1" lang="ja-JP" altLang="en-US" sz="1600" dirty="0">
              <a:latin typeface="HGPｺﾞｼｯｸE" panose="020B0900000000000000" pitchFamily="50" charset="-128"/>
              <a:ea typeface="HGPｺﾞｼｯｸE" panose="020B0900000000000000" pitchFamily="50" charset="-128"/>
            </a:endParaRPr>
          </a:p>
        </p:txBody>
      </p:sp>
      <p:cxnSp>
        <p:nvCxnSpPr>
          <p:cNvPr id="67" name="直線矢印コネクタ 66"/>
          <p:cNvCxnSpPr>
            <a:stCxn id="39" idx="3"/>
            <a:endCxn id="53" idx="1"/>
          </p:cNvCxnSpPr>
          <p:nvPr/>
        </p:nvCxnSpPr>
        <p:spPr>
          <a:xfrm>
            <a:off x="2214484" y="3235582"/>
            <a:ext cx="374690" cy="2595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a:off x="2589174" y="5579680"/>
            <a:ext cx="3371938" cy="338878"/>
          </a:xfrm>
          <a:prstGeom prst="rect">
            <a:avLst/>
          </a:prstGeom>
          <a:noFill/>
          <a:ln>
            <a:solidFill>
              <a:schemeClr val="tx1"/>
            </a:solidFill>
          </a:ln>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(1-4-5) </a:t>
            </a:r>
            <a:r>
              <a:rPr lang="ja-JP" altLang="en-US" sz="1600" dirty="0">
                <a:latin typeface="HGPｺﾞｼｯｸE" panose="020B0900000000000000" pitchFamily="50" charset="-128"/>
                <a:ea typeface="HGPｺﾞｼｯｸE" panose="020B0900000000000000" pitchFamily="50" charset="-128"/>
              </a:rPr>
              <a:t>長期間誤りに気付かず</a:t>
            </a:r>
            <a:endParaRPr kumimoji="1" lang="ja-JP" altLang="en-US" sz="1600" dirty="0">
              <a:latin typeface="HGPｺﾞｼｯｸE" panose="020B0900000000000000" pitchFamily="50" charset="-128"/>
              <a:ea typeface="HGPｺﾞｼｯｸE" panose="020B0900000000000000" pitchFamily="50" charset="-128"/>
            </a:endParaRPr>
          </a:p>
        </p:txBody>
      </p:sp>
      <p:cxnSp>
        <p:nvCxnSpPr>
          <p:cNvPr id="106" name="直線矢印コネクタ 105"/>
          <p:cNvCxnSpPr>
            <a:stCxn id="73" idx="3"/>
            <a:endCxn id="89" idx="1"/>
          </p:cNvCxnSpPr>
          <p:nvPr/>
        </p:nvCxnSpPr>
        <p:spPr>
          <a:xfrm>
            <a:off x="2205101" y="4702975"/>
            <a:ext cx="384073" cy="1046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タイトル 1"/>
          <p:cNvSpPr>
            <a:spLocks noGrp="1"/>
          </p:cNvSpPr>
          <p:nvPr>
            <p:ph type="title"/>
          </p:nvPr>
        </p:nvSpPr>
        <p:spPr>
          <a:xfrm>
            <a:off x="432000" y="108000"/>
            <a:ext cx="9057504" cy="576000"/>
          </a:xfrm>
        </p:spPr>
        <p:txBody>
          <a:bodyPr>
            <a:noAutofit/>
          </a:bodyPr>
          <a:lstStyle/>
          <a:p>
            <a:r>
              <a:rPr lang="ja-JP" altLang="en-US" sz="2600" dirty="0"/>
              <a:t>システム特性に基づく</a:t>
            </a:r>
            <a:r>
              <a:rPr lang="ja-JP" altLang="en-US" sz="2600" dirty="0">
                <a:solidFill>
                  <a:schemeClr val="tx1"/>
                </a:solidFill>
              </a:rPr>
              <a:t>ヒューマンエラー障害原因の分類例</a:t>
            </a:r>
            <a:endParaRPr kumimoji="1" lang="ja-JP" altLang="en-US" sz="2600" dirty="0">
              <a:solidFill>
                <a:schemeClr val="tx1"/>
              </a:solidFill>
            </a:endParaRPr>
          </a:p>
        </p:txBody>
      </p:sp>
      <p:sp>
        <p:nvSpPr>
          <p:cNvPr id="93" name="正方形/長方形 92"/>
          <p:cNvSpPr/>
          <p:nvPr/>
        </p:nvSpPr>
        <p:spPr>
          <a:xfrm>
            <a:off x="5961112" y="978467"/>
            <a:ext cx="3954294" cy="261610"/>
          </a:xfrm>
          <a:prstGeom prst="rect">
            <a:avLst/>
          </a:prstGeom>
        </p:spPr>
        <p:txBody>
          <a:bodyPr wrap="square">
            <a:spAutoFit/>
          </a:bodyPr>
          <a:lstStyle/>
          <a:p>
            <a:r>
              <a:rPr lang="ja-JP" altLang="ja-JP" sz="1100" dirty="0">
                <a:latin typeface="+mn-ea"/>
                <a:cs typeface="Times New Roman" panose="02020603050405020304" pitchFamily="18" charset="0"/>
              </a:rPr>
              <a:t>サービス実施中に運用・保守作業を行った時に、システム障害</a:t>
            </a:r>
            <a:endParaRPr lang="ja-JP" altLang="en-US" sz="1100" dirty="0">
              <a:latin typeface="+mn-ea"/>
            </a:endParaRPr>
          </a:p>
        </p:txBody>
      </p:sp>
      <p:sp>
        <p:nvSpPr>
          <p:cNvPr id="94" name="正方形/長方形 93"/>
          <p:cNvSpPr/>
          <p:nvPr/>
        </p:nvSpPr>
        <p:spPr>
          <a:xfrm>
            <a:off x="5961112" y="1419286"/>
            <a:ext cx="3944888" cy="430887"/>
          </a:xfrm>
          <a:prstGeom prst="rect">
            <a:avLst/>
          </a:prstGeom>
        </p:spPr>
        <p:txBody>
          <a:bodyPr wrap="square">
            <a:spAutoFit/>
          </a:bodyPr>
          <a:lstStyle/>
          <a:p>
            <a:r>
              <a:rPr lang="ja-JP" altLang="ja-JP" sz="1100" dirty="0">
                <a:latin typeface="+mn-ea"/>
                <a:cs typeface="Times New Roman" panose="02020603050405020304" pitchFamily="18" charset="0"/>
              </a:rPr>
              <a:t>サービス停止時に運用・保守作業を行った時に作業ミスを起こし、サービス稼動に影響を及ぼし、システム障害</a:t>
            </a:r>
            <a:endParaRPr lang="ja-JP" altLang="en-US" sz="1100" dirty="0">
              <a:latin typeface="+mn-ea"/>
            </a:endParaRPr>
          </a:p>
        </p:txBody>
      </p:sp>
      <p:sp>
        <p:nvSpPr>
          <p:cNvPr id="110" name="正方形/長方形 109"/>
          <p:cNvSpPr/>
          <p:nvPr/>
        </p:nvSpPr>
        <p:spPr>
          <a:xfrm>
            <a:off x="5961112" y="1887062"/>
            <a:ext cx="3944888" cy="430887"/>
          </a:xfrm>
          <a:prstGeom prst="rect">
            <a:avLst/>
          </a:prstGeom>
        </p:spPr>
        <p:txBody>
          <a:bodyPr wrap="square">
            <a:spAutoFit/>
          </a:bodyPr>
          <a:lstStyle/>
          <a:p>
            <a:r>
              <a:rPr lang="ja-JP" altLang="ja-JP" sz="1100" dirty="0">
                <a:latin typeface="+mn-ea"/>
                <a:cs typeface="Times New Roman" panose="02020603050405020304" pitchFamily="18" charset="0"/>
              </a:rPr>
              <a:t>システム更改時の作業は、難易度が高い上に、サービス実施中の作業であれば、さらに難易度が高い運用作業</a:t>
            </a:r>
            <a:endParaRPr lang="ja-JP" altLang="en-US" sz="1100" dirty="0">
              <a:latin typeface="+mn-ea"/>
            </a:endParaRPr>
          </a:p>
        </p:txBody>
      </p:sp>
      <p:sp>
        <p:nvSpPr>
          <p:cNvPr id="111" name="正方形/長方形 110"/>
          <p:cNvSpPr/>
          <p:nvPr/>
        </p:nvSpPr>
        <p:spPr>
          <a:xfrm>
            <a:off x="5961112" y="2374784"/>
            <a:ext cx="3944888" cy="430887"/>
          </a:xfrm>
          <a:prstGeom prst="rect">
            <a:avLst/>
          </a:prstGeom>
        </p:spPr>
        <p:txBody>
          <a:bodyPr wrap="square">
            <a:spAutoFit/>
          </a:bodyPr>
          <a:lstStyle/>
          <a:p>
            <a:r>
              <a:rPr lang="ja-JP" altLang="ja-JP" sz="1100" dirty="0">
                <a:latin typeface="+mn-ea"/>
                <a:cs typeface="Times New Roman" panose="02020603050405020304" pitchFamily="18" charset="0"/>
              </a:rPr>
              <a:t>サービス停止時にシステム更改作業を行った時に作業ミスを起こし、サービス稼動に影響を及ぼし、システム障害</a:t>
            </a:r>
            <a:endParaRPr lang="ja-JP" altLang="en-US" sz="1100" dirty="0">
              <a:latin typeface="+mn-ea"/>
            </a:endParaRPr>
          </a:p>
        </p:txBody>
      </p:sp>
      <p:sp>
        <p:nvSpPr>
          <p:cNvPr id="112" name="正方形/長方形 111"/>
          <p:cNvSpPr/>
          <p:nvPr/>
        </p:nvSpPr>
        <p:spPr>
          <a:xfrm>
            <a:off x="5961112" y="2841955"/>
            <a:ext cx="3954294" cy="430887"/>
          </a:xfrm>
          <a:prstGeom prst="rect">
            <a:avLst/>
          </a:prstGeom>
        </p:spPr>
        <p:txBody>
          <a:bodyPr wrap="square">
            <a:spAutoFit/>
          </a:bodyPr>
          <a:lstStyle/>
          <a:p>
            <a:r>
              <a:rPr lang="ja-JP" altLang="ja-JP" sz="1100" dirty="0">
                <a:latin typeface="+mn-ea"/>
                <a:cs typeface="Times New Roman" panose="02020603050405020304" pitchFamily="18" charset="0"/>
              </a:rPr>
              <a:t>本番環境でテスト実行後、テストデータを削除し忘れたり、元の本番環境に戻し忘れたりした事例</a:t>
            </a:r>
            <a:endParaRPr lang="ja-JP" altLang="en-US" sz="1100" dirty="0">
              <a:latin typeface="+mn-ea"/>
            </a:endParaRPr>
          </a:p>
        </p:txBody>
      </p:sp>
      <p:sp>
        <p:nvSpPr>
          <p:cNvPr id="114" name="正方形/長方形 113"/>
          <p:cNvSpPr/>
          <p:nvPr/>
        </p:nvSpPr>
        <p:spPr>
          <a:xfrm>
            <a:off x="5961113" y="3282076"/>
            <a:ext cx="3944888" cy="430887"/>
          </a:xfrm>
          <a:prstGeom prst="rect">
            <a:avLst/>
          </a:prstGeom>
        </p:spPr>
        <p:txBody>
          <a:bodyPr wrap="square">
            <a:spAutoFit/>
          </a:bodyPr>
          <a:lstStyle/>
          <a:p>
            <a:r>
              <a:rPr lang="ja-JP" altLang="ja-JP" sz="1100" dirty="0">
                <a:latin typeface="+mn-ea"/>
                <a:cs typeface="Times New Roman" panose="02020603050405020304" pitchFamily="18" charset="0"/>
              </a:rPr>
              <a:t>テストを本番環境で確認できなかったため、いざ本番で使う時に稼動しなかった事例</a:t>
            </a:r>
            <a:endParaRPr lang="ja-JP" altLang="en-US" sz="1100" dirty="0">
              <a:latin typeface="+mn-ea"/>
            </a:endParaRPr>
          </a:p>
        </p:txBody>
      </p:sp>
      <p:sp>
        <p:nvSpPr>
          <p:cNvPr id="116" name="正方形/長方形 115"/>
          <p:cNvSpPr/>
          <p:nvPr/>
        </p:nvSpPr>
        <p:spPr>
          <a:xfrm>
            <a:off x="5970518" y="3752041"/>
            <a:ext cx="3944888" cy="261610"/>
          </a:xfrm>
          <a:prstGeom prst="rect">
            <a:avLst/>
          </a:prstGeom>
        </p:spPr>
        <p:txBody>
          <a:bodyPr wrap="square">
            <a:spAutoFit/>
          </a:bodyPr>
          <a:lstStyle/>
          <a:p>
            <a:r>
              <a:rPr lang="ja-JP" altLang="en-US" sz="1100" dirty="0">
                <a:latin typeface="+mn-ea"/>
                <a:cs typeface="Times New Roman" panose="02020603050405020304" pitchFamily="18" charset="0"/>
              </a:rPr>
              <a:t>障害時の対応中に作業ミス</a:t>
            </a:r>
            <a:endParaRPr lang="ja-JP" altLang="en-US" sz="1100" dirty="0">
              <a:latin typeface="+mn-ea"/>
            </a:endParaRPr>
          </a:p>
        </p:txBody>
      </p:sp>
      <p:sp>
        <p:nvSpPr>
          <p:cNvPr id="117" name="正方形/長方形 116"/>
          <p:cNvSpPr/>
          <p:nvPr/>
        </p:nvSpPr>
        <p:spPr>
          <a:xfrm>
            <a:off x="5961112" y="4285698"/>
            <a:ext cx="3944888" cy="261610"/>
          </a:xfrm>
          <a:prstGeom prst="rect">
            <a:avLst/>
          </a:prstGeom>
        </p:spPr>
        <p:txBody>
          <a:bodyPr wrap="square">
            <a:spAutoFit/>
          </a:bodyPr>
          <a:lstStyle/>
          <a:p>
            <a:r>
              <a:rPr lang="ja-JP" altLang="en-US" sz="1100" dirty="0">
                <a:latin typeface="+mn-ea"/>
                <a:cs typeface="Times New Roman" panose="02020603050405020304" pitchFamily="18" charset="0"/>
              </a:rPr>
              <a:t>情報共有されていなかったことによるシステム障害時</a:t>
            </a:r>
            <a:endParaRPr lang="ja-JP" altLang="en-US" sz="1100" dirty="0">
              <a:latin typeface="+mn-ea"/>
            </a:endParaRPr>
          </a:p>
        </p:txBody>
      </p:sp>
      <p:sp>
        <p:nvSpPr>
          <p:cNvPr id="118" name="正方形/長方形 117"/>
          <p:cNvSpPr/>
          <p:nvPr/>
        </p:nvSpPr>
        <p:spPr>
          <a:xfrm>
            <a:off x="5961112" y="4779919"/>
            <a:ext cx="3944888" cy="261610"/>
          </a:xfrm>
          <a:prstGeom prst="rect">
            <a:avLst/>
          </a:prstGeom>
        </p:spPr>
        <p:txBody>
          <a:bodyPr wrap="square">
            <a:spAutoFit/>
          </a:bodyPr>
          <a:lstStyle/>
          <a:p>
            <a:r>
              <a:rPr lang="ja-JP" altLang="en-US" sz="1100" dirty="0">
                <a:latin typeface="+mn-ea"/>
                <a:cs typeface="Times New Roman" panose="02020603050405020304" pitchFamily="18" charset="0"/>
              </a:rPr>
              <a:t>情窓外監視ができていなかった事例</a:t>
            </a:r>
            <a:endParaRPr lang="ja-JP" altLang="en-US" sz="1100" dirty="0">
              <a:latin typeface="+mn-ea"/>
            </a:endParaRPr>
          </a:p>
        </p:txBody>
      </p:sp>
      <p:sp>
        <p:nvSpPr>
          <p:cNvPr id="119" name="正方形/長方形 118"/>
          <p:cNvSpPr/>
          <p:nvPr/>
        </p:nvSpPr>
        <p:spPr>
          <a:xfrm>
            <a:off x="5959430" y="5174143"/>
            <a:ext cx="3944888" cy="261610"/>
          </a:xfrm>
          <a:prstGeom prst="rect">
            <a:avLst/>
          </a:prstGeom>
        </p:spPr>
        <p:txBody>
          <a:bodyPr wrap="square">
            <a:spAutoFit/>
          </a:bodyPr>
          <a:lstStyle/>
          <a:p>
            <a:r>
              <a:rPr lang="ja-JP" altLang="en-US" sz="1100" dirty="0">
                <a:latin typeface="+mn-ea"/>
                <a:cs typeface="Times New Roman" panose="02020603050405020304" pitchFamily="18" charset="0"/>
              </a:rPr>
              <a:t>障害が分かっていたにも関わらずそのまま放置</a:t>
            </a:r>
            <a:endParaRPr lang="ja-JP" altLang="en-US" sz="1100" dirty="0">
              <a:latin typeface="+mn-ea"/>
            </a:endParaRPr>
          </a:p>
        </p:txBody>
      </p:sp>
      <p:sp>
        <p:nvSpPr>
          <p:cNvPr id="121" name="正方形/長方形 120"/>
          <p:cNvSpPr/>
          <p:nvPr/>
        </p:nvSpPr>
        <p:spPr>
          <a:xfrm>
            <a:off x="5959430" y="5597770"/>
            <a:ext cx="3944888" cy="261610"/>
          </a:xfrm>
          <a:prstGeom prst="rect">
            <a:avLst/>
          </a:prstGeom>
        </p:spPr>
        <p:txBody>
          <a:bodyPr wrap="square">
            <a:spAutoFit/>
          </a:bodyPr>
          <a:lstStyle/>
          <a:p>
            <a:r>
              <a:rPr lang="ja-JP" altLang="ja-JP" sz="1100" dirty="0">
                <a:latin typeface="+mn-ea"/>
                <a:cs typeface="Times New Roman" panose="02020603050405020304" pitchFamily="18" charset="0"/>
              </a:rPr>
              <a:t>長期間誤りに気付かず、後になってシステムの誤りに気付く事態</a:t>
            </a:r>
            <a:endParaRPr lang="ja-JP" altLang="en-US" sz="1100" dirty="0">
              <a:latin typeface="+mn-ea"/>
            </a:endParaRPr>
          </a:p>
        </p:txBody>
      </p:sp>
      <p:sp>
        <p:nvSpPr>
          <p:cNvPr id="122" name="正方形/長方形 121"/>
          <p:cNvSpPr/>
          <p:nvPr/>
        </p:nvSpPr>
        <p:spPr>
          <a:xfrm>
            <a:off x="5959430" y="6035712"/>
            <a:ext cx="3944888" cy="261610"/>
          </a:xfrm>
          <a:prstGeom prst="rect">
            <a:avLst/>
          </a:prstGeom>
        </p:spPr>
        <p:txBody>
          <a:bodyPr wrap="square">
            <a:spAutoFit/>
          </a:bodyPr>
          <a:lstStyle/>
          <a:p>
            <a:r>
              <a:rPr lang="ja-JP" altLang="ja-JP" sz="1100" dirty="0">
                <a:latin typeface="+mn-ea"/>
                <a:cs typeface="Times New Roman" panose="02020603050405020304" pitchFamily="18" charset="0"/>
              </a:rPr>
              <a:t>システム利用者（エンドユーザ）が起こしたシステム障害</a:t>
            </a:r>
            <a:endParaRPr lang="ja-JP" altLang="en-US" sz="1100" dirty="0">
              <a:latin typeface="+mn-ea"/>
            </a:endParaRPr>
          </a:p>
        </p:txBody>
      </p:sp>
    </p:spTree>
    <p:extLst>
      <p:ext uri="{BB962C8B-B14F-4D97-AF65-F5344CB8AC3E}">
        <p14:creationId xmlns:p14="http://schemas.microsoft.com/office/powerpoint/2010/main" val="54729109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2897041" y="4014624"/>
            <a:ext cx="2578566" cy="504056"/>
          </a:xfrm>
          <a:prstGeom prst="rect">
            <a:avLst/>
          </a:prstGeom>
          <a:solidFill>
            <a:srgbClr val="CCFFFF"/>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en-US" altLang="ja-JP" sz="1600" b="1" kern="100" dirty="0">
                <a:latin typeface="ＭＳ 明朝" panose="02020609040205080304" pitchFamily="17" charset="-128"/>
                <a:ea typeface="ＭＳ 明朝" panose="02020609040205080304" pitchFamily="17" charset="-128"/>
                <a:cs typeface="Times New Roman"/>
              </a:rPr>
              <a:t>(2-3) </a:t>
            </a:r>
            <a:r>
              <a:rPr lang="ja-JP" altLang="en-US" sz="1600" b="1" kern="100" dirty="0">
                <a:latin typeface="ＭＳ 明朝" panose="02020609040205080304" pitchFamily="17" charset="-128"/>
                <a:ea typeface="ＭＳ 明朝" panose="02020609040205080304" pitchFamily="17" charset="-128"/>
                <a:cs typeface="Times New Roman"/>
              </a:rPr>
              <a:t>社会心理学的</a:t>
            </a:r>
            <a:r>
              <a:rPr lang="ja-JP" altLang="en-US" sz="1600" b="1" kern="100" dirty="0">
                <a:ea typeface="ＭＳ 明朝"/>
                <a:cs typeface="Times New Roman"/>
              </a:rPr>
              <a:t>特性</a:t>
            </a:r>
          </a:p>
        </p:txBody>
      </p:sp>
      <p:sp>
        <p:nvSpPr>
          <p:cNvPr id="17" name="正方形/長方形 16"/>
          <p:cNvSpPr/>
          <p:nvPr/>
        </p:nvSpPr>
        <p:spPr>
          <a:xfrm>
            <a:off x="2897041" y="1198876"/>
            <a:ext cx="2578566" cy="504056"/>
          </a:xfrm>
          <a:prstGeom prst="rect">
            <a:avLst/>
          </a:prstGeom>
          <a:solidFill>
            <a:srgbClr val="CCFFFF"/>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en-US" altLang="ja-JP" sz="1600" b="1" kern="100" dirty="0">
                <a:latin typeface="ＭＳ 明朝" panose="02020609040205080304" pitchFamily="17" charset="-128"/>
                <a:ea typeface="ＭＳ 明朝" panose="02020609040205080304" pitchFamily="17" charset="-128"/>
                <a:cs typeface="Times New Roman"/>
              </a:rPr>
              <a:t>(2-1) </a:t>
            </a:r>
            <a:r>
              <a:rPr lang="ja-JP" altLang="en-US" sz="1600" b="1" kern="100" dirty="0">
                <a:latin typeface="ＭＳ 明朝" panose="02020609040205080304" pitchFamily="17" charset="-128"/>
                <a:ea typeface="ＭＳ 明朝" panose="02020609040205080304" pitchFamily="17" charset="-128"/>
                <a:cs typeface="Times New Roman"/>
              </a:rPr>
              <a:t>生理学的特性</a:t>
            </a:r>
          </a:p>
        </p:txBody>
      </p:sp>
      <p:sp>
        <p:nvSpPr>
          <p:cNvPr id="18" name="正方形/長方形 17"/>
          <p:cNvSpPr/>
          <p:nvPr/>
        </p:nvSpPr>
        <p:spPr>
          <a:xfrm>
            <a:off x="2897041" y="2607216"/>
            <a:ext cx="2578567" cy="504056"/>
          </a:xfrm>
          <a:prstGeom prst="rect">
            <a:avLst/>
          </a:prstGeom>
          <a:solidFill>
            <a:srgbClr val="CCFFFF"/>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en-US" altLang="ja-JP" sz="1600" b="1" kern="100" dirty="0">
                <a:latin typeface="ＭＳ 明朝" panose="02020609040205080304" pitchFamily="17" charset="-128"/>
                <a:ea typeface="ＭＳ 明朝" panose="02020609040205080304" pitchFamily="17" charset="-128"/>
                <a:cs typeface="Times New Roman"/>
              </a:rPr>
              <a:t>(2-2) </a:t>
            </a:r>
            <a:r>
              <a:rPr lang="ja-JP" altLang="en-US" sz="1600" b="1" kern="100" dirty="0">
                <a:latin typeface="ＭＳ 明朝" panose="02020609040205080304" pitchFamily="17" charset="-128"/>
                <a:ea typeface="ＭＳ 明朝" panose="02020609040205080304" pitchFamily="17" charset="-128"/>
                <a:cs typeface="Times New Roman"/>
              </a:rPr>
              <a:t>認知的特性</a:t>
            </a:r>
          </a:p>
        </p:txBody>
      </p:sp>
      <p:sp>
        <p:nvSpPr>
          <p:cNvPr id="19" name="正方形/長方形 18"/>
          <p:cNvSpPr/>
          <p:nvPr/>
        </p:nvSpPr>
        <p:spPr>
          <a:xfrm>
            <a:off x="5619181" y="1083081"/>
            <a:ext cx="1512168" cy="1239701"/>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600" b="1" kern="100" dirty="0">
                <a:ea typeface="ＭＳ 明朝"/>
                <a:cs typeface="Times New Roman"/>
              </a:rPr>
              <a:t>・生理現象</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・睡眠不足</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・緊張</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・ストレス</a:t>
            </a:r>
          </a:p>
        </p:txBody>
      </p:sp>
      <p:sp>
        <p:nvSpPr>
          <p:cNvPr id="20" name="正方形/長方形 19"/>
          <p:cNvSpPr/>
          <p:nvPr/>
        </p:nvSpPr>
        <p:spPr>
          <a:xfrm>
            <a:off x="5619181" y="2504121"/>
            <a:ext cx="1512168" cy="1239701"/>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600" b="1" kern="100" dirty="0">
                <a:ea typeface="ＭＳ 明朝"/>
                <a:cs typeface="Times New Roman"/>
              </a:rPr>
              <a:t>・思い込み</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・誤認</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・忘却</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・学習、経験</a:t>
            </a:r>
            <a:endParaRPr lang="en-US" altLang="ja-JP" sz="1600" b="1" kern="100" dirty="0">
              <a:ea typeface="ＭＳ 明朝"/>
              <a:cs typeface="Times New Roman"/>
            </a:endParaRPr>
          </a:p>
        </p:txBody>
      </p:sp>
      <p:sp>
        <p:nvSpPr>
          <p:cNvPr id="21" name="正方形/長方形 20"/>
          <p:cNvSpPr/>
          <p:nvPr/>
        </p:nvSpPr>
        <p:spPr>
          <a:xfrm>
            <a:off x="5640825" y="3976798"/>
            <a:ext cx="2981048" cy="1239701"/>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600" b="1" kern="100" dirty="0">
                <a:ea typeface="ＭＳ 明朝"/>
                <a:cs typeface="Times New Roman"/>
              </a:rPr>
              <a:t>・権威への服従</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・集団に合わせる心理</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・社会的手抜き</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・集団浅慮</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・ﾘｽｷｰ・ｼﾌﾄ現象</a:t>
            </a:r>
          </a:p>
        </p:txBody>
      </p:sp>
      <p:sp>
        <p:nvSpPr>
          <p:cNvPr id="22" name="正方形/長方形 21"/>
          <p:cNvSpPr/>
          <p:nvPr/>
        </p:nvSpPr>
        <p:spPr>
          <a:xfrm>
            <a:off x="6994416" y="2491421"/>
            <a:ext cx="1828871" cy="1239701"/>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600" b="1" kern="100" dirty="0">
                <a:ea typeface="ＭＳ 明朝"/>
                <a:cs typeface="Times New Roman"/>
              </a:rPr>
              <a:t>・正常化の偏見</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・こじつけ解釈</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・緊急時</a:t>
            </a:r>
            <a:endParaRPr lang="en-US" altLang="ja-JP" sz="1600" b="1" kern="100" dirty="0">
              <a:ea typeface="ＭＳ 明朝"/>
              <a:cs typeface="Times New Roman"/>
            </a:endParaRPr>
          </a:p>
          <a:p>
            <a:pPr>
              <a:spcAft>
                <a:spcPts val="0"/>
              </a:spcAft>
            </a:pPr>
            <a:r>
              <a:rPr lang="ja-JP" altLang="en-US" sz="1600" b="1" kern="100" dirty="0">
                <a:ea typeface="ＭＳ 明朝"/>
                <a:cs typeface="Times New Roman"/>
              </a:rPr>
              <a:t>・注意ちがい</a:t>
            </a:r>
            <a:endParaRPr lang="en-US" altLang="ja-JP" sz="1600" b="1" kern="100" dirty="0">
              <a:ea typeface="ＭＳ 明朝"/>
              <a:cs typeface="Times New Roman"/>
            </a:endParaRPr>
          </a:p>
        </p:txBody>
      </p:sp>
      <p:sp>
        <p:nvSpPr>
          <p:cNvPr id="25" name="正方形/長方形 24"/>
          <p:cNvSpPr/>
          <p:nvPr/>
        </p:nvSpPr>
        <p:spPr>
          <a:xfrm>
            <a:off x="651538" y="6165304"/>
            <a:ext cx="5322903" cy="276999"/>
          </a:xfrm>
          <a:prstGeom prst="rect">
            <a:avLst/>
          </a:prstGeom>
        </p:spPr>
        <p:txBody>
          <a:bodyPr wrap="square">
            <a:spAutoFit/>
          </a:bodyPr>
          <a:lstStyle/>
          <a:p>
            <a:r>
              <a:rPr lang="ja-JP" altLang="en-US" sz="1200" dirty="0"/>
              <a:t>（参考）河野龍太郎　「医療におけるヒューマンエラー第２版」医学書院</a:t>
            </a:r>
            <a:r>
              <a:rPr lang="en-US" altLang="ja-JP" sz="1200" dirty="0"/>
              <a:t>2014</a:t>
            </a:r>
            <a:r>
              <a:rPr lang="ja-JP" altLang="en-US" sz="1200" dirty="0"/>
              <a:t>　　</a:t>
            </a:r>
            <a:endParaRPr lang="en-US" altLang="ja-JP" sz="1200" dirty="0"/>
          </a:p>
        </p:txBody>
      </p:sp>
      <p:sp>
        <p:nvSpPr>
          <p:cNvPr id="26" name="テキスト ボックス 25"/>
          <p:cNvSpPr txBox="1"/>
          <p:nvPr/>
        </p:nvSpPr>
        <p:spPr>
          <a:xfrm>
            <a:off x="428685" y="4921423"/>
            <a:ext cx="3840248" cy="307777"/>
          </a:xfrm>
          <a:prstGeom prst="rect">
            <a:avLst/>
          </a:prstGeom>
          <a:solidFill>
            <a:schemeClr val="bg1"/>
          </a:solidFill>
        </p:spPr>
        <p:txBody>
          <a:bodyPr wrap="square" rtlCol="0">
            <a:spAutoFit/>
          </a:bodyPr>
          <a:lstStyle/>
          <a:p>
            <a:r>
              <a:rPr kumimoji="1" lang="en-US" altLang="ja-JP" sz="1400" dirty="0">
                <a:latin typeface="ＭＳ 明朝" panose="02020609040205080304" pitchFamily="17" charset="-128"/>
                <a:ea typeface="ＭＳ 明朝" panose="02020609040205080304" pitchFamily="17" charset="-128"/>
              </a:rPr>
              <a:t>※</a:t>
            </a:r>
            <a:r>
              <a:rPr kumimoji="1" lang="ja-JP" altLang="en-US" sz="1400" dirty="0">
                <a:latin typeface="ＭＳ 明朝" panose="02020609040205080304" pitchFamily="17" charset="-128"/>
                <a:ea typeface="ＭＳ 明朝" panose="02020609040205080304" pitchFamily="17" charset="-128"/>
              </a:rPr>
              <a:t>複数の特性が関係し合う場合もある</a:t>
            </a:r>
          </a:p>
        </p:txBody>
      </p:sp>
      <p:sp>
        <p:nvSpPr>
          <p:cNvPr id="24" name="正方形/長方形 23"/>
          <p:cNvSpPr/>
          <p:nvPr/>
        </p:nvSpPr>
        <p:spPr>
          <a:xfrm>
            <a:off x="276702" y="2607216"/>
            <a:ext cx="1989499" cy="504056"/>
          </a:xfrm>
          <a:prstGeom prst="rect">
            <a:avLst/>
          </a:prstGeom>
          <a:solidFill>
            <a:srgbClr val="CCFFFF"/>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en-US" altLang="ja-JP" sz="1600" b="1" kern="100" dirty="0">
                <a:latin typeface="ＭＳ 明朝" panose="02020609040205080304" pitchFamily="17" charset="-128"/>
                <a:ea typeface="ＭＳ 明朝" panose="02020609040205080304" pitchFamily="17" charset="-128"/>
                <a:cs typeface="Times New Roman"/>
              </a:rPr>
              <a:t>(2) </a:t>
            </a:r>
            <a:r>
              <a:rPr lang="ja-JP" altLang="en-US" sz="1600" b="1" kern="100" dirty="0">
                <a:latin typeface="ＭＳ 明朝" panose="02020609040205080304" pitchFamily="17" charset="-128"/>
                <a:ea typeface="ＭＳ 明朝" panose="02020609040205080304" pitchFamily="17" charset="-128"/>
                <a:cs typeface="Times New Roman"/>
              </a:rPr>
              <a:t>人間</a:t>
            </a:r>
            <a:r>
              <a:rPr lang="ja-JP" altLang="en-US" sz="1600" b="1" kern="100" dirty="0">
                <a:ea typeface="ＭＳ 明朝"/>
                <a:cs typeface="Times New Roman"/>
              </a:rPr>
              <a:t>特性</a:t>
            </a:r>
          </a:p>
        </p:txBody>
      </p:sp>
      <p:cxnSp>
        <p:nvCxnSpPr>
          <p:cNvPr id="27" name="直線矢印コネクタ 26"/>
          <p:cNvCxnSpPr>
            <a:stCxn id="24" idx="3"/>
            <a:endCxn id="17" idx="1"/>
          </p:cNvCxnSpPr>
          <p:nvPr/>
        </p:nvCxnSpPr>
        <p:spPr>
          <a:xfrm flipV="1">
            <a:off x="2266201" y="1450904"/>
            <a:ext cx="630840" cy="1408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3"/>
            <a:endCxn id="18" idx="1"/>
          </p:cNvCxnSpPr>
          <p:nvPr/>
        </p:nvCxnSpPr>
        <p:spPr>
          <a:xfrm>
            <a:off x="2266201" y="2859244"/>
            <a:ext cx="6308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4" idx="3"/>
            <a:endCxn id="16" idx="1"/>
          </p:cNvCxnSpPr>
          <p:nvPr/>
        </p:nvCxnSpPr>
        <p:spPr>
          <a:xfrm>
            <a:off x="2266201" y="2859244"/>
            <a:ext cx="630840" cy="1407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432000" y="108000"/>
            <a:ext cx="8640000" cy="576000"/>
          </a:xfrm>
        </p:spPr>
        <p:txBody>
          <a:bodyPr/>
          <a:lstStyle/>
          <a:p>
            <a:r>
              <a:rPr kumimoji="1" lang="ja-JP" altLang="en-US" sz="2600" dirty="0">
                <a:latin typeface="+mj-ea"/>
              </a:rPr>
              <a:t>人間特性に基づくヒューマンエラー障害原因の分類例</a:t>
            </a:r>
          </a:p>
        </p:txBody>
      </p:sp>
    </p:spTree>
    <p:extLst>
      <p:ext uri="{BB962C8B-B14F-4D97-AF65-F5344CB8AC3E}">
        <p14:creationId xmlns:p14="http://schemas.microsoft.com/office/powerpoint/2010/main" val="18353021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テキスト ボックス 55"/>
          <p:cNvSpPr txBox="1"/>
          <p:nvPr/>
        </p:nvSpPr>
        <p:spPr>
          <a:xfrm>
            <a:off x="206117" y="2858765"/>
            <a:ext cx="2728011" cy="307777"/>
          </a:xfrm>
          <a:prstGeom prst="rect">
            <a:avLst/>
          </a:prstGeom>
          <a:noFill/>
          <a:ln>
            <a:solidFill>
              <a:schemeClr val="tx1"/>
            </a:solidFill>
          </a:ln>
        </p:spPr>
        <p:txBody>
          <a:bodyPr wrap="square" rtlCol="0">
            <a:spAutoFit/>
          </a:bodyPr>
          <a:lstStyle/>
          <a:p>
            <a:r>
              <a:rPr lang="ja-JP" altLang="en-US" sz="1400" dirty="0">
                <a:latin typeface="HGPｺﾞｼｯｸE" panose="020B0900000000000000" pitchFamily="50" charset="-128"/>
                <a:ea typeface="HGPｺﾞｼｯｸE" panose="020B0900000000000000" pitchFamily="50" charset="-128"/>
              </a:rPr>
              <a:t>ヒューマンエラーの対策</a:t>
            </a:r>
          </a:p>
        </p:txBody>
      </p:sp>
      <p:sp>
        <p:nvSpPr>
          <p:cNvPr id="57" name="テキスト ボックス 56"/>
          <p:cNvSpPr txBox="1"/>
          <p:nvPr/>
        </p:nvSpPr>
        <p:spPr>
          <a:xfrm>
            <a:off x="3698322" y="2382920"/>
            <a:ext cx="2658617" cy="307777"/>
          </a:xfrm>
          <a:prstGeom prst="rect">
            <a:avLst/>
          </a:prstGeom>
          <a:noFill/>
          <a:ln>
            <a:solidFill>
              <a:schemeClr val="tx1"/>
            </a:solidFill>
          </a:ln>
        </p:spPr>
        <p:txBody>
          <a:bodyPr wrap="square" rtlCol="0">
            <a:spAutoFit/>
          </a:bodyPr>
          <a:lstStyle/>
          <a:p>
            <a:r>
              <a:rPr lang="en-US" altLang="ja-JP" sz="1400" dirty="0">
                <a:latin typeface="HGPｺﾞｼｯｸE" panose="020B0900000000000000" pitchFamily="50" charset="-128"/>
                <a:ea typeface="HGPｺﾞｼｯｸE" panose="020B0900000000000000" pitchFamily="50" charset="-128"/>
              </a:rPr>
              <a:t>(1)</a:t>
            </a:r>
            <a:r>
              <a:rPr lang="ja-JP" altLang="en-US" sz="1400" dirty="0">
                <a:latin typeface="HGPｺﾞｼｯｸE" panose="020B0900000000000000" pitchFamily="50" charset="-128"/>
                <a:ea typeface="HGPｺﾞｼｯｸE" panose="020B0900000000000000" pitchFamily="50" charset="-128"/>
              </a:rPr>
              <a:t> プロセスの観点の対策</a:t>
            </a:r>
          </a:p>
        </p:txBody>
      </p:sp>
      <p:cxnSp>
        <p:nvCxnSpPr>
          <p:cNvPr id="62" name="直線矢印コネクタ 61"/>
          <p:cNvCxnSpPr>
            <a:stCxn id="56" idx="3"/>
            <a:endCxn id="57" idx="1"/>
          </p:cNvCxnSpPr>
          <p:nvPr/>
        </p:nvCxnSpPr>
        <p:spPr>
          <a:xfrm flipV="1">
            <a:off x="2934128" y="2536809"/>
            <a:ext cx="764194" cy="475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3698318" y="2868935"/>
            <a:ext cx="2658618" cy="307777"/>
          </a:xfrm>
          <a:prstGeom prst="rect">
            <a:avLst/>
          </a:prstGeom>
          <a:noFill/>
          <a:ln>
            <a:solidFill>
              <a:schemeClr val="tx1"/>
            </a:solidFill>
          </a:ln>
        </p:spPr>
        <p:txBody>
          <a:bodyPr wrap="square" rtlCol="0">
            <a:spAutoFit/>
          </a:bodyPr>
          <a:lstStyle/>
          <a:p>
            <a:r>
              <a:rPr lang="en-US" altLang="ja-JP" sz="1400" dirty="0">
                <a:latin typeface="HGPｺﾞｼｯｸE" panose="020B0900000000000000" pitchFamily="50" charset="-128"/>
                <a:ea typeface="HGPｺﾞｼｯｸE" panose="020B0900000000000000" pitchFamily="50" charset="-128"/>
              </a:rPr>
              <a:t>(2) </a:t>
            </a:r>
            <a:r>
              <a:rPr lang="ja-JP" altLang="en-US" sz="1400" dirty="0">
                <a:latin typeface="HGPｺﾞｼｯｸE" panose="020B0900000000000000" pitchFamily="50" charset="-128"/>
                <a:ea typeface="HGPｺﾞｼｯｸE" panose="020B0900000000000000" pitchFamily="50" charset="-128"/>
              </a:rPr>
              <a:t>関係性の観点の対策</a:t>
            </a:r>
          </a:p>
        </p:txBody>
      </p:sp>
      <p:cxnSp>
        <p:nvCxnSpPr>
          <p:cNvPr id="68" name="直線矢印コネクタ 67"/>
          <p:cNvCxnSpPr>
            <a:stCxn id="56" idx="3"/>
            <a:endCxn id="66" idx="1"/>
          </p:cNvCxnSpPr>
          <p:nvPr/>
        </p:nvCxnSpPr>
        <p:spPr>
          <a:xfrm>
            <a:off x="2934128" y="3012654"/>
            <a:ext cx="764190" cy="1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698322" y="3344781"/>
            <a:ext cx="2658618" cy="307777"/>
          </a:xfrm>
          <a:prstGeom prst="rect">
            <a:avLst/>
          </a:prstGeom>
          <a:noFill/>
          <a:ln>
            <a:solidFill>
              <a:schemeClr val="tx1"/>
            </a:solidFill>
          </a:ln>
        </p:spPr>
        <p:txBody>
          <a:bodyPr wrap="square" rtlCol="0">
            <a:spAutoFit/>
          </a:bodyPr>
          <a:lstStyle/>
          <a:p>
            <a:r>
              <a:rPr lang="en-US" altLang="ja-JP" sz="1400" dirty="0">
                <a:latin typeface="HGPｺﾞｼｯｸE" panose="020B0900000000000000" pitchFamily="50" charset="-128"/>
                <a:ea typeface="HGPｺﾞｼｯｸE" panose="020B0900000000000000" pitchFamily="50" charset="-128"/>
              </a:rPr>
              <a:t>(3)</a:t>
            </a:r>
            <a:r>
              <a:rPr lang="ja-JP" altLang="en-US" sz="1400" dirty="0">
                <a:latin typeface="HGPｺﾞｼｯｸE" panose="020B0900000000000000" pitchFamily="50" charset="-128"/>
                <a:ea typeface="HGPｺﾞｼｯｸE" panose="020B0900000000000000" pitchFamily="50" charset="-128"/>
              </a:rPr>
              <a:t> 人間特性の観点の対策</a:t>
            </a:r>
          </a:p>
        </p:txBody>
      </p:sp>
      <p:cxnSp>
        <p:nvCxnSpPr>
          <p:cNvPr id="11" name="直線矢印コネクタ 10"/>
          <p:cNvCxnSpPr>
            <a:stCxn id="56" idx="3"/>
            <a:endCxn id="10" idx="1"/>
          </p:cNvCxnSpPr>
          <p:nvPr/>
        </p:nvCxnSpPr>
        <p:spPr>
          <a:xfrm>
            <a:off x="2934128" y="3012654"/>
            <a:ext cx="764194" cy="486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3188860" y="2011680"/>
            <a:ext cx="6513939" cy="183896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224590" y="1998553"/>
            <a:ext cx="3132348" cy="338554"/>
          </a:xfrm>
          <a:prstGeom prst="rect">
            <a:avLst/>
          </a:prstGeom>
          <a:noFill/>
        </p:spPr>
        <p:txBody>
          <a:bodyPr wrap="square" rtlCol="0">
            <a:spAutoFit/>
          </a:bodyPr>
          <a:lstStyle/>
          <a:p>
            <a:r>
              <a:rPr lang="ja-JP" altLang="en-US" sz="1600" dirty="0">
                <a:latin typeface="HGPｺﾞｼｯｸE" panose="020B0900000000000000" pitchFamily="50" charset="-128"/>
                <a:ea typeface="HGPｺﾞｼｯｸE" panose="020B0900000000000000" pitchFamily="50" charset="-128"/>
              </a:rPr>
              <a:t>多層防御対策</a:t>
            </a:r>
            <a:endParaRPr kumimoji="1" lang="ja-JP" altLang="en-US" sz="1600" dirty="0">
              <a:latin typeface="HGPｺﾞｼｯｸE" panose="020B0900000000000000" pitchFamily="50" charset="-128"/>
              <a:ea typeface="HGPｺﾞｼｯｸE" panose="020B0900000000000000" pitchFamily="50" charset="-128"/>
            </a:endParaRPr>
          </a:p>
        </p:txBody>
      </p:sp>
      <p:sp>
        <p:nvSpPr>
          <p:cNvPr id="26" name="テキスト ボックス 25"/>
          <p:cNvSpPr txBox="1"/>
          <p:nvPr/>
        </p:nvSpPr>
        <p:spPr>
          <a:xfrm>
            <a:off x="6700559" y="2302836"/>
            <a:ext cx="2658617" cy="307777"/>
          </a:xfrm>
          <a:prstGeom prst="rect">
            <a:avLst/>
          </a:prstGeom>
          <a:noFill/>
          <a:ln>
            <a:solidFill>
              <a:schemeClr val="tx1"/>
            </a:solidFill>
          </a:ln>
        </p:spPr>
        <p:txBody>
          <a:bodyPr wrap="square" rtlCol="0">
            <a:spAutoFit/>
          </a:bodyPr>
          <a:lstStyle/>
          <a:p>
            <a:r>
              <a:rPr lang="ja-JP" altLang="en-US" sz="1400" dirty="0">
                <a:latin typeface="HGPｺﾞｼｯｸE" panose="020B0900000000000000" pitchFamily="50" charset="-128"/>
                <a:ea typeface="HGPｺﾞｼｯｸE" panose="020B0900000000000000" pitchFamily="50" charset="-128"/>
              </a:rPr>
              <a:t>運用プロセスの対策</a:t>
            </a:r>
          </a:p>
        </p:txBody>
      </p:sp>
      <p:sp>
        <p:nvSpPr>
          <p:cNvPr id="27" name="テキスト ボックス 26"/>
          <p:cNvSpPr txBox="1"/>
          <p:nvPr/>
        </p:nvSpPr>
        <p:spPr>
          <a:xfrm>
            <a:off x="6700559" y="2704876"/>
            <a:ext cx="2658617" cy="307777"/>
          </a:xfrm>
          <a:prstGeom prst="rect">
            <a:avLst/>
          </a:prstGeom>
          <a:noFill/>
          <a:ln>
            <a:solidFill>
              <a:schemeClr val="tx1"/>
            </a:solidFill>
          </a:ln>
        </p:spPr>
        <p:txBody>
          <a:bodyPr wrap="square" rtlCol="0">
            <a:spAutoFit/>
          </a:bodyPr>
          <a:lstStyle/>
          <a:p>
            <a:r>
              <a:rPr lang="ja-JP" altLang="en-US" sz="1400" dirty="0">
                <a:latin typeface="HGPｺﾞｼｯｸE" panose="020B0900000000000000" pitchFamily="50" charset="-128"/>
                <a:ea typeface="HGPｺﾞｼｯｸE" panose="020B0900000000000000" pitchFamily="50" charset="-128"/>
              </a:rPr>
              <a:t>開発プロセスの対策</a:t>
            </a:r>
          </a:p>
        </p:txBody>
      </p:sp>
      <p:cxnSp>
        <p:nvCxnSpPr>
          <p:cNvPr id="32" name="直線矢印コネクタ 31"/>
          <p:cNvCxnSpPr>
            <a:stCxn id="57" idx="3"/>
            <a:endCxn id="26" idx="1"/>
          </p:cNvCxnSpPr>
          <p:nvPr/>
        </p:nvCxnSpPr>
        <p:spPr>
          <a:xfrm flipV="1">
            <a:off x="6356939" y="2456725"/>
            <a:ext cx="343620" cy="800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57" idx="3"/>
            <a:endCxn id="27" idx="1"/>
          </p:cNvCxnSpPr>
          <p:nvPr/>
        </p:nvCxnSpPr>
        <p:spPr>
          <a:xfrm>
            <a:off x="6356939" y="2536809"/>
            <a:ext cx="343620" cy="3219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ヒューマンエラーの対策</a:t>
            </a:r>
          </a:p>
        </p:txBody>
      </p:sp>
    </p:spTree>
    <p:extLst>
      <p:ext uri="{BB962C8B-B14F-4D97-AF65-F5344CB8AC3E}">
        <p14:creationId xmlns:p14="http://schemas.microsoft.com/office/powerpoint/2010/main" val="3339921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35"/>
          <p:cNvGrpSpPr/>
          <p:nvPr/>
        </p:nvGrpSpPr>
        <p:grpSpPr>
          <a:xfrm>
            <a:off x="5490600" y="2242251"/>
            <a:ext cx="1622640" cy="1949605"/>
            <a:chOff x="1520698" y="3683721"/>
            <a:chExt cx="1497821" cy="1949605"/>
          </a:xfrm>
        </p:grpSpPr>
        <p:sp>
          <p:nvSpPr>
            <p:cNvPr id="37" name="平行四辺形 36"/>
            <p:cNvSpPr/>
            <p:nvPr/>
          </p:nvSpPr>
          <p:spPr>
            <a:xfrm rot="16200000">
              <a:off x="1048269" y="4197827"/>
              <a:ext cx="1949605" cy="921393"/>
            </a:xfrm>
            <a:prstGeom prst="parallelogram">
              <a:avLst>
                <a:gd name="adj" fmla="val 60933"/>
              </a:avLst>
            </a:prstGeom>
            <a:solidFill>
              <a:srgbClr val="FFFF9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平行四辺形 37"/>
            <p:cNvSpPr/>
            <p:nvPr/>
          </p:nvSpPr>
          <p:spPr>
            <a:xfrm rot="1881799">
              <a:off x="1520698" y="3780024"/>
              <a:ext cx="1379633" cy="324000"/>
            </a:xfrm>
            <a:prstGeom prst="parallelogram">
              <a:avLst>
                <a:gd name="adj" fmla="val 109284"/>
              </a:avLst>
            </a:prstGeom>
            <a:solidFill>
              <a:srgbClr val="FFFF99"/>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00"/>
                </a:solidFill>
              </a:endParaRPr>
            </a:p>
          </p:txBody>
        </p:sp>
        <p:sp>
          <p:nvSpPr>
            <p:cNvPr id="39" name="平行四辺形 38"/>
            <p:cNvSpPr/>
            <p:nvPr/>
          </p:nvSpPr>
          <p:spPr>
            <a:xfrm rot="20820000">
              <a:off x="2347211" y="4249964"/>
              <a:ext cx="671308" cy="1332000"/>
            </a:xfrm>
            <a:prstGeom prst="parallelogram">
              <a:avLst>
                <a:gd name="adj" fmla="val 42455"/>
              </a:avLst>
            </a:prstGeom>
            <a:solidFill>
              <a:srgbClr val="FFFF9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31"/>
          <p:cNvGrpSpPr/>
          <p:nvPr/>
        </p:nvGrpSpPr>
        <p:grpSpPr>
          <a:xfrm>
            <a:off x="4140538" y="2242248"/>
            <a:ext cx="1615481" cy="1949605"/>
            <a:chOff x="1520700" y="3683721"/>
            <a:chExt cx="1491213" cy="1949605"/>
          </a:xfrm>
        </p:grpSpPr>
        <p:sp>
          <p:nvSpPr>
            <p:cNvPr id="33" name="平行四辺形 32"/>
            <p:cNvSpPr/>
            <p:nvPr/>
          </p:nvSpPr>
          <p:spPr>
            <a:xfrm rot="16200000">
              <a:off x="1048269" y="4197827"/>
              <a:ext cx="1949605" cy="921393"/>
            </a:xfrm>
            <a:prstGeom prst="parallelogram">
              <a:avLst>
                <a:gd name="adj" fmla="val 60933"/>
              </a:avLst>
            </a:prstGeom>
            <a:solidFill>
              <a:srgbClr val="FFFF9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平行四辺形 33"/>
            <p:cNvSpPr/>
            <p:nvPr/>
          </p:nvSpPr>
          <p:spPr>
            <a:xfrm rot="1881799">
              <a:off x="1520700" y="3780023"/>
              <a:ext cx="1379634" cy="324000"/>
            </a:xfrm>
            <a:prstGeom prst="parallelogram">
              <a:avLst>
                <a:gd name="adj" fmla="val 109284"/>
              </a:avLst>
            </a:prstGeom>
            <a:solidFill>
              <a:srgbClr val="FFFF99"/>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00"/>
                </a:solidFill>
              </a:endParaRPr>
            </a:p>
          </p:txBody>
        </p:sp>
        <p:sp>
          <p:nvSpPr>
            <p:cNvPr id="35" name="平行四辺形 34"/>
            <p:cNvSpPr/>
            <p:nvPr/>
          </p:nvSpPr>
          <p:spPr>
            <a:xfrm rot="20820000">
              <a:off x="2347298" y="4249473"/>
              <a:ext cx="664615" cy="1332000"/>
            </a:xfrm>
            <a:prstGeom prst="parallelogram">
              <a:avLst>
                <a:gd name="adj" fmla="val 42455"/>
              </a:avLst>
            </a:prstGeom>
            <a:solidFill>
              <a:srgbClr val="FFFF9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 name="グループ化 24"/>
          <p:cNvGrpSpPr/>
          <p:nvPr/>
        </p:nvGrpSpPr>
        <p:grpSpPr>
          <a:xfrm>
            <a:off x="2772000" y="2224285"/>
            <a:ext cx="1584004" cy="1949605"/>
            <a:chOff x="1431234" y="3665757"/>
            <a:chExt cx="1462157" cy="1949605"/>
          </a:xfrm>
        </p:grpSpPr>
        <p:sp>
          <p:nvSpPr>
            <p:cNvPr id="19" name="平行四辺形 18"/>
            <p:cNvSpPr/>
            <p:nvPr/>
          </p:nvSpPr>
          <p:spPr>
            <a:xfrm rot="16200000">
              <a:off x="924252" y="4179863"/>
              <a:ext cx="1949605" cy="921393"/>
            </a:xfrm>
            <a:prstGeom prst="parallelogram">
              <a:avLst>
                <a:gd name="adj" fmla="val 60933"/>
              </a:avLst>
            </a:prstGeom>
            <a:solidFill>
              <a:srgbClr val="FFFF9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平行四辺形 20"/>
            <p:cNvSpPr/>
            <p:nvPr/>
          </p:nvSpPr>
          <p:spPr>
            <a:xfrm rot="1881799">
              <a:off x="1431234" y="3745472"/>
              <a:ext cx="1362461" cy="324000"/>
            </a:xfrm>
            <a:prstGeom prst="parallelogram">
              <a:avLst>
                <a:gd name="adj" fmla="val 109284"/>
              </a:avLst>
            </a:prstGeom>
            <a:solidFill>
              <a:srgbClr val="FFFF99"/>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00"/>
                </a:solidFill>
              </a:endParaRPr>
            </a:p>
          </p:txBody>
        </p:sp>
        <p:sp>
          <p:nvSpPr>
            <p:cNvPr id="23" name="平行四辺形 22"/>
            <p:cNvSpPr/>
            <p:nvPr/>
          </p:nvSpPr>
          <p:spPr>
            <a:xfrm rot="20820000">
              <a:off x="2228776" y="4211871"/>
              <a:ext cx="664615" cy="1332000"/>
            </a:xfrm>
            <a:prstGeom prst="parallelogram">
              <a:avLst>
                <a:gd name="adj" fmla="val 42455"/>
              </a:avLst>
            </a:prstGeom>
            <a:solidFill>
              <a:srgbClr val="FFFF9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円/楕円 25"/>
          <p:cNvSpPr/>
          <p:nvPr/>
        </p:nvSpPr>
        <p:spPr>
          <a:xfrm>
            <a:off x="3522199" y="2852936"/>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3132155" y="2592000"/>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3168000" y="3024000"/>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3444190" y="3312000"/>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3528000" y="3672823"/>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3033556" y="3319168"/>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4536000" y="3024000"/>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5868000" y="3024000"/>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4932000" y="3672823"/>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6034836" y="3537378"/>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4606765" y="3466972"/>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4684773" y="2675272"/>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4344353" y="2772150"/>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6049328" y="2715454"/>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p:nvSpPr>
        <p:spPr>
          <a:xfrm>
            <a:off x="5726787" y="3287723"/>
            <a:ext cx="156017" cy="270890"/>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51"/>
          <p:cNvGrpSpPr/>
          <p:nvPr/>
        </p:nvGrpSpPr>
        <p:grpSpPr>
          <a:xfrm>
            <a:off x="2919619" y="3081607"/>
            <a:ext cx="770757" cy="288032"/>
            <a:chOff x="1475656" y="2766282"/>
            <a:chExt cx="938989" cy="288032"/>
          </a:xfrm>
        </p:grpSpPr>
        <p:cxnSp>
          <p:nvCxnSpPr>
            <p:cNvPr id="53" name="直線コネクタ 52"/>
            <p:cNvCxnSpPr/>
            <p:nvPr/>
          </p:nvCxnSpPr>
          <p:spPr>
            <a:xfrm>
              <a:off x="1475656" y="3054314"/>
              <a:ext cx="93610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H="1" flipV="1">
              <a:off x="1622557" y="2766282"/>
              <a:ext cx="792088"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グループ化 54"/>
          <p:cNvGrpSpPr/>
          <p:nvPr/>
        </p:nvGrpSpPr>
        <p:grpSpPr>
          <a:xfrm>
            <a:off x="2690749" y="3384791"/>
            <a:ext cx="581609" cy="288032"/>
            <a:chOff x="1475656" y="2766282"/>
            <a:chExt cx="938989" cy="288032"/>
          </a:xfrm>
        </p:grpSpPr>
        <p:cxnSp>
          <p:nvCxnSpPr>
            <p:cNvPr id="56" name="直線コネクタ 55"/>
            <p:cNvCxnSpPr/>
            <p:nvPr/>
          </p:nvCxnSpPr>
          <p:spPr>
            <a:xfrm>
              <a:off x="1475656" y="3054314"/>
              <a:ext cx="93610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flipV="1">
              <a:off x="1622557" y="2766282"/>
              <a:ext cx="792088"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グループ化 74"/>
          <p:cNvGrpSpPr/>
          <p:nvPr/>
        </p:nvGrpSpPr>
        <p:grpSpPr>
          <a:xfrm>
            <a:off x="2004136" y="2492896"/>
            <a:ext cx="2628414" cy="264277"/>
            <a:chOff x="2042194" y="4725144"/>
            <a:chExt cx="2426228" cy="264277"/>
          </a:xfrm>
        </p:grpSpPr>
        <p:cxnSp>
          <p:nvCxnSpPr>
            <p:cNvPr id="59" name="直線コネクタ 58"/>
            <p:cNvCxnSpPr/>
            <p:nvPr/>
          </p:nvCxnSpPr>
          <p:spPr>
            <a:xfrm>
              <a:off x="2042194" y="4989421"/>
              <a:ext cx="106594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3132923" y="4989421"/>
              <a:ext cx="89772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4025672" y="4989421"/>
              <a:ext cx="4427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flipV="1">
              <a:off x="4102917" y="4725144"/>
              <a:ext cx="365505" cy="264277"/>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グループ化 75"/>
          <p:cNvGrpSpPr/>
          <p:nvPr/>
        </p:nvGrpSpPr>
        <p:grpSpPr>
          <a:xfrm>
            <a:off x="2212377" y="3287723"/>
            <a:ext cx="2628414" cy="173152"/>
            <a:chOff x="2042194" y="4725144"/>
            <a:chExt cx="2426228" cy="264277"/>
          </a:xfrm>
        </p:grpSpPr>
        <p:cxnSp>
          <p:nvCxnSpPr>
            <p:cNvPr id="77" name="直線コネクタ 76"/>
            <p:cNvCxnSpPr/>
            <p:nvPr/>
          </p:nvCxnSpPr>
          <p:spPr>
            <a:xfrm>
              <a:off x="2042194" y="4989421"/>
              <a:ext cx="106594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3132923" y="4989421"/>
              <a:ext cx="89772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4025672" y="4989421"/>
              <a:ext cx="4427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flipH="1" flipV="1">
              <a:off x="4102917" y="4725144"/>
              <a:ext cx="365505" cy="264277"/>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グループ化 92"/>
          <p:cNvGrpSpPr/>
          <p:nvPr/>
        </p:nvGrpSpPr>
        <p:grpSpPr>
          <a:xfrm>
            <a:off x="2471893" y="3636000"/>
            <a:ext cx="3849260" cy="216023"/>
            <a:chOff x="2267744" y="4419543"/>
            <a:chExt cx="3674659" cy="163315"/>
          </a:xfrm>
        </p:grpSpPr>
        <p:cxnSp>
          <p:nvCxnSpPr>
            <p:cNvPr id="82" name="直線コネクタ 81"/>
            <p:cNvCxnSpPr/>
            <p:nvPr/>
          </p:nvCxnSpPr>
          <p:spPr>
            <a:xfrm>
              <a:off x="2267744" y="4581128"/>
              <a:ext cx="115686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4010172" y="4581128"/>
              <a:ext cx="78493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3496618" y="4581128"/>
              <a:ext cx="483488"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4857880" y="4582858"/>
              <a:ext cx="483488"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5360572" y="4582858"/>
              <a:ext cx="5818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H="1" flipV="1">
              <a:off x="5529952" y="4419543"/>
              <a:ext cx="412451" cy="16158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グループ化 145"/>
          <p:cNvGrpSpPr/>
          <p:nvPr/>
        </p:nvGrpSpPr>
        <p:grpSpPr>
          <a:xfrm>
            <a:off x="2164631" y="3168000"/>
            <a:ext cx="5163833" cy="0"/>
            <a:chOff x="2046301" y="4871360"/>
            <a:chExt cx="4766615" cy="7200"/>
          </a:xfrm>
        </p:grpSpPr>
        <p:cxnSp>
          <p:nvCxnSpPr>
            <p:cNvPr id="95" name="直線コネクタ 94"/>
            <p:cNvCxnSpPr/>
            <p:nvPr/>
          </p:nvCxnSpPr>
          <p:spPr>
            <a:xfrm flipV="1">
              <a:off x="2046301" y="4871360"/>
              <a:ext cx="104509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3955491" y="4877497"/>
              <a:ext cx="3987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3224421" y="4871360"/>
              <a:ext cx="797538"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4487338" y="4878560"/>
              <a:ext cx="731077"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a:off x="6414103" y="4877499"/>
              <a:ext cx="398813"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218400" y="4877497"/>
              <a:ext cx="3655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5683764" y="4878560"/>
              <a:ext cx="731077"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47" name="左中かっこ 146"/>
          <p:cNvSpPr/>
          <p:nvPr/>
        </p:nvSpPr>
        <p:spPr>
          <a:xfrm rot="5400000" flipV="1">
            <a:off x="4249490" y="-205426"/>
            <a:ext cx="377495" cy="329095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9" name="テキスト ボックス 148"/>
          <p:cNvSpPr txBox="1"/>
          <p:nvPr/>
        </p:nvSpPr>
        <p:spPr>
          <a:xfrm>
            <a:off x="7527286" y="2975108"/>
            <a:ext cx="1674186" cy="400110"/>
          </a:xfrm>
          <a:prstGeom prst="rect">
            <a:avLst/>
          </a:prstGeom>
          <a:noFill/>
        </p:spPr>
        <p:txBody>
          <a:bodyPr wrap="square" rtlCol="0">
            <a:spAutoFit/>
          </a:bodyPr>
          <a:lstStyle/>
          <a:p>
            <a:r>
              <a:rPr lang="ja-JP" altLang="en-US" sz="2000" dirty="0">
                <a:latin typeface="HGP創英角ｺﾞｼｯｸUB" pitchFamily="50" charset="-128"/>
                <a:ea typeface="HGP創英角ｺﾞｼｯｸUB" pitchFamily="50" charset="-128"/>
              </a:rPr>
              <a:t>システム障害</a:t>
            </a:r>
            <a:endParaRPr kumimoji="1" lang="ja-JP" altLang="en-US" sz="2000" dirty="0">
              <a:latin typeface="HGP創英角ｺﾞｼｯｸUB" pitchFamily="50" charset="-128"/>
              <a:ea typeface="HGP創英角ｺﾞｼｯｸUB" pitchFamily="50" charset="-128"/>
            </a:endParaRPr>
          </a:p>
        </p:txBody>
      </p:sp>
      <p:sp>
        <p:nvSpPr>
          <p:cNvPr id="150" name="テキスト ボックス 149"/>
          <p:cNvSpPr txBox="1"/>
          <p:nvPr/>
        </p:nvSpPr>
        <p:spPr>
          <a:xfrm>
            <a:off x="416496" y="2793122"/>
            <a:ext cx="1656184" cy="707886"/>
          </a:xfrm>
          <a:prstGeom prst="rect">
            <a:avLst/>
          </a:prstGeom>
          <a:noFill/>
        </p:spPr>
        <p:txBody>
          <a:bodyPr wrap="square" rtlCol="0">
            <a:spAutoFit/>
          </a:bodyPr>
          <a:lstStyle/>
          <a:p>
            <a:pPr algn="ctr"/>
            <a:r>
              <a:rPr lang="ja-JP" altLang="en-US" sz="2000" dirty="0">
                <a:latin typeface="HGP創英角ｺﾞｼｯｸUB" pitchFamily="50" charset="-128"/>
                <a:ea typeface="HGP創英角ｺﾞｼｯｸUB" pitchFamily="50" charset="-128"/>
              </a:rPr>
              <a:t>不具合</a:t>
            </a:r>
            <a:r>
              <a:rPr lang="en-US" altLang="ja-JP" sz="2000" dirty="0">
                <a:latin typeface="HGP創英角ｺﾞｼｯｸUB" pitchFamily="50" charset="-128"/>
                <a:ea typeface="HGP創英角ｺﾞｼｯｸUB" pitchFamily="50" charset="-128"/>
              </a:rPr>
              <a:t>/</a:t>
            </a:r>
            <a:r>
              <a:rPr lang="ja-JP" altLang="en-US" sz="2000" dirty="0">
                <a:latin typeface="HGP創英角ｺﾞｼｯｸUB" pitchFamily="50" charset="-128"/>
                <a:ea typeface="HGP創英角ｺﾞｼｯｸUB" pitchFamily="50" charset="-128"/>
              </a:rPr>
              <a:t>ミス</a:t>
            </a:r>
          </a:p>
          <a:p>
            <a:pPr algn="ctr"/>
            <a:r>
              <a:rPr lang="ja-JP" altLang="en-US" sz="2000" dirty="0">
                <a:latin typeface="HGP創英角ｺﾞｼｯｸUB" pitchFamily="50" charset="-128"/>
                <a:ea typeface="HGP創英角ｺﾞｼｯｸUB" pitchFamily="50" charset="-128"/>
              </a:rPr>
              <a:t>の要因</a:t>
            </a:r>
            <a:endParaRPr kumimoji="1" lang="en-US" altLang="ja-JP" sz="2000" dirty="0">
              <a:latin typeface="HGP創英角ｺﾞｼｯｸUB" pitchFamily="50" charset="-128"/>
              <a:ea typeface="HGP創英角ｺﾞｼｯｸUB" pitchFamily="50" charset="-128"/>
            </a:endParaRPr>
          </a:p>
        </p:txBody>
      </p:sp>
      <p:grpSp>
        <p:nvGrpSpPr>
          <p:cNvPr id="11" name="グループ化 48"/>
          <p:cNvGrpSpPr/>
          <p:nvPr/>
        </p:nvGrpSpPr>
        <p:grpSpPr>
          <a:xfrm>
            <a:off x="2456723" y="2717374"/>
            <a:ext cx="667761" cy="288032"/>
            <a:chOff x="1475656" y="2766282"/>
            <a:chExt cx="938989" cy="288032"/>
          </a:xfrm>
        </p:grpSpPr>
        <p:cxnSp>
          <p:nvCxnSpPr>
            <p:cNvPr id="50" name="直線コネクタ 49"/>
            <p:cNvCxnSpPr/>
            <p:nvPr/>
          </p:nvCxnSpPr>
          <p:spPr>
            <a:xfrm>
              <a:off x="1475656" y="3054314"/>
              <a:ext cx="93610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H="1" flipV="1">
              <a:off x="1622557" y="2766282"/>
              <a:ext cx="792088"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71" name="テキスト ボックス 70"/>
          <p:cNvSpPr txBox="1"/>
          <p:nvPr/>
        </p:nvSpPr>
        <p:spPr>
          <a:xfrm>
            <a:off x="2340000" y="1620000"/>
            <a:ext cx="1380506" cy="400110"/>
          </a:xfrm>
          <a:prstGeom prst="rect">
            <a:avLst/>
          </a:prstGeom>
          <a:noFill/>
        </p:spPr>
        <p:txBody>
          <a:bodyPr wrap="none" rtlCol="0">
            <a:spAutoFit/>
          </a:bodyPr>
          <a:lstStyle/>
          <a:p>
            <a:pPr algn="ctr"/>
            <a:r>
              <a:rPr kumimoji="1" lang="ja-JP" altLang="en-US" sz="2000" dirty="0">
                <a:solidFill>
                  <a:srgbClr val="0000FF"/>
                </a:solidFill>
                <a:latin typeface="HGP創英角ｺﾞｼｯｸUB" pitchFamily="50" charset="-128"/>
                <a:ea typeface="HGP創英角ｺﾞｼｯｸUB" pitchFamily="50" charset="-128"/>
              </a:rPr>
              <a:t>設計，準備</a:t>
            </a:r>
          </a:p>
        </p:txBody>
      </p:sp>
      <p:sp>
        <p:nvSpPr>
          <p:cNvPr id="72" name="テキスト ボックス 71"/>
          <p:cNvSpPr txBox="1"/>
          <p:nvPr/>
        </p:nvSpPr>
        <p:spPr>
          <a:xfrm>
            <a:off x="5220000" y="1620000"/>
            <a:ext cx="1380506" cy="400110"/>
          </a:xfrm>
          <a:prstGeom prst="rect">
            <a:avLst/>
          </a:prstGeom>
          <a:noFill/>
        </p:spPr>
        <p:txBody>
          <a:bodyPr wrap="none" rtlCol="0">
            <a:spAutoFit/>
          </a:bodyPr>
          <a:lstStyle/>
          <a:p>
            <a:pPr algn="ctr"/>
            <a:r>
              <a:rPr lang="ja-JP" altLang="en-US" sz="2000" dirty="0">
                <a:solidFill>
                  <a:srgbClr val="0000FF"/>
                </a:solidFill>
                <a:latin typeface="HGP創英角ｺﾞｼｯｸUB" pitchFamily="50" charset="-128"/>
                <a:ea typeface="HGP創英角ｺﾞｼｯｸUB" pitchFamily="50" charset="-128"/>
              </a:rPr>
              <a:t>運用，確認</a:t>
            </a:r>
            <a:endParaRPr kumimoji="1" lang="ja-JP" altLang="en-US" sz="2000" dirty="0">
              <a:solidFill>
                <a:srgbClr val="0000FF"/>
              </a:solidFill>
              <a:latin typeface="HGP創英角ｺﾞｼｯｸUB" pitchFamily="50" charset="-128"/>
              <a:ea typeface="HGP創英角ｺﾞｼｯｸUB" pitchFamily="50" charset="-128"/>
            </a:endParaRPr>
          </a:p>
        </p:txBody>
      </p:sp>
      <p:sp>
        <p:nvSpPr>
          <p:cNvPr id="74" name="テキスト ボックス 73"/>
          <p:cNvSpPr txBox="1"/>
          <p:nvPr/>
        </p:nvSpPr>
        <p:spPr>
          <a:xfrm>
            <a:off x="3780000" y="1620000"/>
            <a:ext cx="1380506" cy="400110"/>
          </a:xfrm>
          <a:prstGeom prst="rect">
            <a:avLst/>
          </a:prstGeom>
          <a:noFill/>
        </p:spPr>
        <p:txBody>
          <a:bodyPr wrap="none" rtlCol="0">
            <a:spAutoFit/>
          </a:bodyPr>
          <a:lstStyle/>
          <a:p>
            <a:pPr algn="ctr"/>
            <a:r>
              <a:rPr kumimoji="1" lang="ja-JP" altLang="en-US" sz="2000" dirty="0">
                <a:solidFill>
                  <a:srgbClr val="0000FF"/>
                </a:solidFill>
                <a:latin typeface="HGP創英角ｺﾞｼｯｸUB" pitchFamily="50" charset="-128"/>
                <a:ea typeface="HGP創英角ｺﾞｼｯｸUB" pitchFamily="50" charset="-128"/>
              </a:rPr>
              <a:t>試験，作業</a:t>
            </a:r>
          </a:p>
        </p:txBody>
      </p:sp>
      <p:sp>
        <p:nvSpPr>
          <p:cNvPr id="75" name="テキスト ボックス 74"/>
          <p:cNvSpPr txBox="1"/>
          <p:nvPr/>
        </p:nvSpPr>
        <p:spPr>
          <a:xfrm>
            <a:off x="2817175" y="879103"/>
            <a:ext cx="3113353" cy="461665"/>
          </a:xfrm>
          <a:prstGeom prst="rect">
            <a:avLst/>
          </a:prstGeom>
          <a:noFill/>
        </p:spPr>
        <p:txBody>
          <a:bodyPr wrap="none" rtlCol="0">
            <a:spAutoFit/>
          </a:bodyPr>
          <a:lstStyle/>
          <a:p>
            <a:r>
              <a:rPr kumimoji="1" lang="ja-JP" altLang="en-US" sz="2400" dirty="0">
                <a:latin typeface="HGP創英角ｺﾞｼｯｸUB" pitchFamily="50" charset="-128"/>
                <a:ea typeface="HGP創英角ｺﾞｼｯｸUB" pitchFamily="50" charset="-128"/>
              </a:rPr>
              <a:t>プロセス，</a:t>
            </a:r>
            <a:r>
              <a:rPr lang="ja-JP" altLang="en-US" sz="2400" dirty="0">
                <a:latin typeface="HGP創英角ｺﾞｼｯｸUB" pitchFamily="50" charset="-128"/>
                <a:ea typeface="HGP創英角ｺﾞｼｯｸUB" pitchFamily="50" charset="-128"/>
              </a:rPr>
              <a:t>アクティビティ</a:t>
            </a:r>
            <a:endParaRPr kumimoji="1" lang="ja-JP" altLang="en-US" sz="2400" dirty="0">
              <a:latin typeface="HGP創英角ｺﾞｼｯｸUB" pitchFamily="50" charset="-128"/>
              <a:ea typeface="HGP創英角ｺﾞｼｯｸUB" pitchFamily="50" charset="-128"/>
            </a:endParaRPr>
          </a:p>
        </p:txBody>
      </p:sp>
      <p:sp>
        <p:nvSpPr>
          <p:cNvPr id="76" name="メモ 75"/>
          <p:cNvSpPr/>
          <p:nvPr/>
        </p:nvSpPr>
        <p:spPr bwMode="auto">
          <a:xfrm>
            <a:off x="4520952" y="4941168"/>
            <a:ext cx="914400" cy="504056"/>
          </a:xfrm>
          <a:prstGeom prst="foldedCorner">
            <a:avLst>
              <a:gd name="adj" fmla="val 20834"/>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sng" strike="noStrike" cap="none" normalizeH="0" baseline="0" dirty="0">
                <a:ln>
                  <a:noFill/>
                </a:ln>
                <a:solidFill>
                  <a:srgbClr val="FF0000"/>
                </a:solidFill>
                <a:effectLst/>
                <a:latin typeface="HGP創英角ｺﾞｼｯｸUB" pitchFamily="50" charset="-128"/>
                <a:ea typeface="HGP創英角ｺﾞｼｯｸUB" pitchFamily="50" charset="-128"/>
              </a:rPr>
              <a:t>教訓</a:t>
            </a:r>
          </a:p>
        </p:txBody>
      </p:sp>
      <p:cxnSp>
        <p:nvCxnSpPr>
          <p:cNvPr id="84" name="直線矢印コネクタ 83"/>
          <p:cNvCxnSpPr>
            <a:stCxn id="76" idx="0"/>
            <a:endCxn id="42" idx="4"/>
          </p:cNvCxnSpPr>
          <p:nvPr/>
        </p:nvCxnSpPr>
        <p:spPr bwMode="auto">
          <a:xfrm flipV="1">
            <a:off x="4978152" y="3943713"/>
            <a:ext cx="31857" cy="997455"/>
          </a:xfrm>
          <a:prstGeom prst="straightConnector1">
            <a:avLst/>
          </a:prstGeom>
          <a:solidFill>
            <a:srgbClr val="FFFFFF"/>
          </a:solidFill>
          <a:ln w="38100" cap="rnd" cmpd="sng" algn="ctr">
            <a:solidFill>
              <a:srgbClr val="808080"/>
            </a:solidFill>
            <a:prstDash val="solid"/>
            <a:bevel/>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円/楕円 93"/>
          <p:cNvSpPr/>
          <p:nvPr/>
        </p:nvSpPr>
        <p:spPr>
          <a:xfrm>
            <a:off x="4940999" y="3662166"/>
            <a:ext cx="156017" cy="270890"/>
          </a:xfrm>
          <a:prstGeom prst="ellipse">
            <a:avLst/>
          </a:prstGeom>
          <a:solidFill>
            <a:srgbClr val="FFC0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p:nvPr/>
        </p:nvSpPr>
        <p:spPr>
          <a:xfrm>
            <a:off x="3140799" y="2582046"/>
            <a:ext cx="156017" cy="270890"/>
          </a:xfrm>
          <a:prstGeom prst="ellipse">
            <a:avLst/>
          </a:prstGeom>
          <a:solidFill>
            <a:srgbClr val="FFC0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p:nvSpPr>
        <p:spPr>
          <a:xfrm>
            <a:off x="5877103" y="3014094"/>
            <a:ext cx="156017" cy="270890"/>
          </a:xfrm>
          <a:prstGeom prst="ellipse">
            <a:avLst/>
          </a:prstGeom>
          <a:solidFill>
            <a:srgbClr val="FFC0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p:cNvCxnSpPr>
            <a:stCxn id="76" idx="0"/>
            <a:endCxn id="101" idx="4"/>
          </p:cNvCxnSpPr>
          <p:nvPr/>
        </p:nvCxnSpPr>
        <p:spPr bwMode="auto">
          <a:xfrm flipV="1">
            <a:off x="4978152" y="3284984"/>
            <a:ext cx="976960" cy="1656184"/>
          </a:xfrm>
          <a:prstGeom prst="straightConnector1">
            <a:avLst/>
          </a:prstGeom>
          <a:solidFill>
            <a:srgbClr val="FFFFFF"/>
          </a:solidFill>
          <a:ln w="38100" cap="rnd" cmpd="sng" algn="ctr">
            <a:solidFill>
              <a:srgbClr val="808080"/>
            </a:solidFill>
            <a:prstDash val="solid"/>
            <a:bevel/>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線矢印コネクタ 102"/>
          <p:cNvCxnSpPr>
            <a:stCxn id="76" idx="0"/>
            <a:endCxn id="99" idx="4"/>
          </p:cNvCxnSpPr>
          <p:nvPr/>
        </p:nvCxnSpPr>
        <p:spPr bwMode="auto">
          <a:xfrm flipH="1" flipV="1">
            <a:off x="3218808" y="2852936"/>
            <a:ext cx="1759344" cy="2088232"/>
          </a:xfrm>
          <a:prstGeom prst="straightConnector1">
            <a:avLst/>
          </a:prstGeom>
          <a:solidFill>
            <a:srgbClr val="FFFFFF"/>
          </a:solidFill>
          <a:ln w="38100" cap="rnd" cmpd="sng" algn="ctr">
            <a:solidFill>
              <a:srgbClr val="808080"/>
            </a:solidFill>
            <a:prstDash val="solid"/>
            <a:bevel/>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テキスト ボックス 107"/>
          <p:cNvSpPr txBox="1"/>
          <p:nvPr/>
        </p:nvSpPr>
        <p:spPr>
          <a:xfrm>
            <a:off x="5281068" y="4293096"/>
            <a:ext cx="1616148" cy="830997"/>
          </a:xfrm>
          <a:prstGeom prst="rect">
            <a:avLst/>
          </a:prstGeom>
          <a:noFill/>
        </p:spPr>
        <p:txBody>
          <a:bodyPr wrap="none" rtlCol="0">
            <a:spAutoFit/>
          </a:bodyPr>
          <a:lstStyle/>
          <a:p>
            <a:pPr algn="r"/>
            <a:r>
              <a:rPr kumimoji="1" lang="ja-JP" altLang="en-US" sz="2400" dirty="0">
                <a:latin typeface="HGP創英角ﾎﾟｯﾌﾟ体" pitchFamily="50" charset="-128"/>
                <a:ea typeface="HGP創英角ﾎﾟｯﾌﾟ体" pitchFamily="50" charset="-128"/>
              </a:rPr>
              <a:t>穴をふさぐ</a:t>
            </a:r>
            <a:endParaRPr kumimoji="1" lang="en-US" altLang="ja-JP" sz="2400" dirty="0">
              <a:latin typeface="HGP創英角ﾎﾟｯﾌﾟ体" pitchFamily="50" charset="-128"/>
              <a:ea typeface="HGP創英角ﾎﾟｯﾌﾟ体" pitchFamily="50" charset="-128"/>
            </a:endParaRPr>
          </a:p>
          <a:p>
            <a:pPr algn="r"/>
            <a:r>
              <a:rPr lang="ja-JP" altLang="en-US" sz="2400" dirty="0">
                <a:latin typeface="HGP創英角ﾎﾟｯﾌﾟ体" pitchFamily="50" charset="-128"/>
                <a:ea typeface="HGP創英角ﾎﾟｯﾌﾟ体" pitchFamily="50" charset="-128"/>
              </a:rPr>
              <a:t>対策</a:t>
            </a:r>
            <a:endParaRPr kumimoji="1" lang="ja-JP" altLang="en-US" sz="2400" dirty="0">
              <a:latin typeface="HGP創英角ﾎﾟｯﾌﾟ体" pitchFamily="50" charset="-128"/>
              <a:ea typeface="HGP創英角ﾎﾟｯﾌﾟ体" pitchFamily="50" charset="-128"/>
            </a:endParaRPr>
          </a:p>
        </p:txBody>
      </p:sp>
      <p:sp>
        <p:nvSpPr>
          <p:cNvPr id="109" name="テキスト ボックス 108"/>
          <p:cNvSpPr txBox="1"/>
          <p:nvPr/>
        </p:nvSpPr>
        <p:spPr>
          <a:xfrm>
            <a:off x="4160912" y="5949280"/>
            <a:ext cx="1705916" cy="461665"/>
          </a:xfrm>
          <a:prstGeom prst="rect">
            <a:avLst/>
          </a:prstGeom>
          <a:noFill/>
        </p:spPr>
        <p:txBody>
          <a:bodyPr wrap="none" rtlCol="0">
            <a:spAutoFit/>
          </a:bodyPr>
          <a:lstStyle/>
          <a:p>
            <a:r>
              <a:rPr kumimoji="1" lang="ja-JP" altLang="en-US" sz="2400" dirty="0">
                <a:latin typeface="HGP創英角ｺﾞｼｯｸUB" pitchFamily="50" charset="-128"/>
                <a:ea typeface="HGP創英角ｺﾞｼｯｸUB" pitchFamily="50" charset="-128"/>
              </a:rPr>
              <a:t>多様な観点</a:t>
            </a:r>
          </a:p>
        </p:txBody>
      </p:sp>
      <p:sp>
        <p:nvSpPr>
          <p:cNvPr id="113" name="ストライプ矢印 112"/>
          <p:cNvSpPr/>
          <p:nvPr/>
        </p:nvSpPr>
        <p:spPr bwMode="auto">
          <a:xfrm rot="16200000">
            <a:off x="4746688" y="5454936"/>
            <a:ext cx="443488" cy="545200"/>
          </a:xfrm>
          <a:prstGeom prst="stripedRightArrow">
            <a:avLst>
              <a:gd name="adj1" fmla="val 50000"/>
              <a:gd name="adj2" fmla="val 32818"/>
            </a:avLst>
          </a:prstGeom>
          <a:solidFill>
            <a:schemeClr val="bg2">
              <a:lumMod val="60000"/>
              <a:lumOff val="40000"/>
            </a:scheme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14" name="右矢印吹き出し 113"/>
          <p:cNvSpPr/>
          <p:nvPr/>
        </p:nvSpPr>
        <p:spPr bwMode="auto">
          <a:xfrm>
            <a:off x="1496616" y="5949280"/>
            <a:ext cx="2736304" cy="576064"/>
          </a:xfrm>
          <a:prstGeom prst="rightArrowCallout">
            <a:avLst>
              <a:gd name="adj1" fmla="val 25000"/>
              <a:gd name="adj2" fmla="val 25000"/>
              <a:gd name="adj3" fmla="val 25000"/>
              <a:gd name="adj4" fmla="val 77237"/>
            </a:avLst>
          </a:prstGeom>
          <a:solidFill>
            <a:srgbClr val="FFFFFF"/>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HGP創英角ｺﾞｼｯｸUB" pitchFamily="50" charset="-128"/>
                <a:ea typeface="HGP創英角ｺﾞｼｯｸUB" pitchFamily="50" charset="-128"/>
              </a:rPr>
              <a:t>広範囲の事例</a:t>
            </a:r>
          </a:p>
        </p:txBody>
      </p:sp>
      <p:sp>
        <p:nvSpPr>
          <p:cNvPr id="73" name="タイトル 72"/>
          <p:cNvSpPr>
            <a:spLocks noGrp="1"/>
          </p:cNvSpPr>
          <p:nvPr>
            <p:ph type="title"/>
          </p:nvPr>
        </p:nvSpPr>
        <p:spPr>
          <a:xfrm>
            <a:off x="432000" y="108000"/>
            <a:ext cx="8640000" cy="576000"/>
          </a:xfrm>
        </p:spPr>
        <p:txBody>
          <a:bodyPr/>
          <a:lstStyle/>
          <a:p>
            <a:r>
              <a:rPr kumimoji="1" lang="en-US" altLang="ja-JP" dirty="0">
                <a:latin typeface="+mj-ea"/>
              </a:rPr>
              <a:t>(1-1) </a:t>
            </a:r>
            <a:r>
              <a:rPr kumimoji="1" lang="ja-JP" altLang="en-US" dirty="0">
                <a:latin typeface="+mj-ea"/>
              </a:rPr>
              <a:t>運用プロセス観点でのヒューマンエラー対策</a:t>
            </a:r>
          </a:p>
        </p:txBody>
      </p:sp>
      <p:sp>
        <p:nvSpPr>
          <p:cNvPr id="12" name="テキスト ボックス 11"/>
          <p:cNvSpPr txBox="1"/>
          <p:nvPr/>
        </p:nvSpPr>
        <p:spPr>
          <a:xfrm>
            <a:off x="360000" y="900000"/>
            <a:ext cx="1620957" cy="892552"/>
          </a:xfrm>
          <a:prstGeom prst="rect">
            <a:avLst/>
          </a:prstGeom>
          <a:noFill/>
        </p:spPr>
        <p:txBody>
          <a:bodyPr wrap="none" rtlCol="0">
            <a:spAutoFit/>
          </a:bodyPr>
          <a:lstStyle/>
          <a:p>
            <a:pPr algn="ctr"/>
            <a:r>
              <a:rPr kumimoji="1" lang="ja-JP" altLang="en-US" sz="2800" u="sng" dirty="0">
                <a:latin typeface="HGP創英角ﾎﾟｯﾌﾟ体" panose="040B0A00000000000000" pitchFamily="50" charset="-128"/>
                <a:ea typeface="HGP創英角ﾎﾟｯﾌﾟ体" panose="040B0A00000000000000" pitchFamily="50" charset="-128"/>
              </a:rPr>
              <a:t>多層防御</a:t>
            </a:r>
          </a:p>
          <a:p>
            <a:pPr algn="ctr"/>
            <a:r>
              <a:rPr lang="en-US" altLang="ja-JP" sz="2400" dirty="0">
                <a:solidFill>
                  <a:schemeClr val="tx1">
                    <a:lumMod val="50000"/>
                    <a:lumOff val="50000"/>
                  </a:schemeClr>
                </a:solidFill>
                <a:latin typeface="HGP創英角ﾎﾟｯﾌﾟ体" panose="040B0A00000000000000" pitchFamily="50" charset="-128"/>
                <a:ea typeface="HGP創英角ﾎﾟｯﾌﾟ体" panose="040B0A00000000000000" pitchFamily="50" charset="-128"/>
              </a:rPr>
              <a:t>(</a:t>
            </a:r>
            <a:r>
              <a:rPr lang="ja-JP" altLang="en-US" sz="2400" dirty="0">
                <a:solidFill>
                  <a:schemeClr val="tx1">
                    <a:lumMod val="50000"/>
                    <a:lumOff val="50000"/>
                  </a:schemeClr>
                </a:solidFill>
                <a:latin typeface="HGP創英角ﾎﾟｯﾌﾟ体" panose="040B0A00000000000000" pitchFamily="50" charset="-128"/>
                <a:ea typeface="HGP創英角ﾎﾟｯﾌﾟ体" panose="040B0A00000000000000" pitchFamily="50" charset="-128"/>
              </a:rPr>
              <a:t>時間的</a:t>
            </a:r>
            <a:r>
              <a:rPr lang="en-US" altLang="ja-JP" sz="2400" dirty="0">
                <a:solidFill>
                  <a:schemeClr val="tx1">
                    <a:lumMod val="50000"/>
                    <a:lumOff val="50000"/>
                  </a:schemeClr>
                </a:solidFill>
                <a:latin typeface="HGP創英角ﾎﾟｯﾌﾟ体" panose="040B0A00000000000000" pitchFamily="50" charset="-128"/>
                <a:ea typeface="HGP創英角ﾎﾟｯﾌﾟ体" panose="040B0A00000000000000" pitchFamily="50" charset="-128"/>
              </a:rPr>
              <a:t>)</a:t>
            </a:r>
            <a:r>
              <a:rPr lang="ja-JP" altLang="en-US" sz="2400" baseline="30000" dirty="0">
                <a:solidFill>
                  <a:schemeClr val="tx1">
                    <a:lumMod val="50000"/>
                    <a:lumOff val="50000"/>
                  </a:schemeClr>
                </a:solidFill>
                <a:latin typeface="HGP創英角ﾎﾟｯﾌﾟ体" panose="040B0A00000000000000" pitchFamily="50" charset="-128"/>
                <a:ea typeface="HGP創英角ﾎﾟｯﾌﾟ体" panose="040B0A00000000000000" pitchFamily="50" charset="-128"/>
              </a:rPr>
              <a:t>*</a:t>
            </a:r>
            <a:endParaRPr kumimoji="1" lang="ja-JP" altLang="en-US" sz="2400" baseline="30000" dirty="0">
              <a:solidFill>
                <a:schemeClr val="tx1">
                  <a:lumMod val="50000"/>
                  <a:lumOff val="50000"/>
                </a:schemeClr>
              </a:solidFill>
              <a:latin typeface="HGP創英角ﾎﾟｯﾌﾟ体" panose="040B0A00000000000000" pitchFamily="50" charset="-128"/>
              <a:ea typeface="HGP創英角ﾎﾟｯﾌﾟ体" panose="040B0A00000000000000" pitchFamily="50" charset="-128"/>
            </a:endParaRPr>
          </a:p>
        </p:txBody>
      </p:sp>
      <p:sp>
        <p:nvSpPr>
          <p:cNvPr id="13" name="テキスト ボックス 12"/>
          <p:cNvSpPr txBox="1"/>
          <p:nvPr/>
        </p:nvSpPr>
        <p:spPr>
          <a:xfrm>
            <a:off x="6660000" y="5940000"/>
            <a:ext cx="3218808" cy="646331"/>
          </a:xfrm>
          <a:prstGeom prst="rect">
            <a:avLst/>
          </a:prstGeom>
          <a:noFill/>
        </p:spPr>
        <p:txBody>
          <a:bodyPr wrap="square" rtlCol="0">
            <a:spAutoFit/>
          </a:bodyPr>
          <a:lstStyle/>
          <a:p>
            <a:pPr marL="179388" indent="-179388"/>
            <a:r>
              <a:rPr kumimoji="1" lang="ja-JP" altLang="en-US" dirty="0">
                <a:solidFill>
                  <a:schemeClr val="tx1">
                    <a:lumMod val="50000"/>
                    <a:lumOff val="50000"/>
                  </a:schemeClr>
                </a:solidFill>
              </a:rPr>
              <a:t>* セキュリティ対策の多層防御は，一般に，空間的な対策．</a:t>
            </a:r>
          </a:p>
        </p:txBody>
      </p:sp>
      <p:sp>
        <p:nvSpPr>
          <p:cNvPr id="14" name="左中かっこ 13">
            <a:extLst>
              <a:ext uri="{FF2B5EF4-FFF2-40B4-BE49-F238E27FC236}">
                <a16:creationId xmlns:a16="http://schemas.microsoft.com/office/drawing/2014/main" id="{5E938E52-2293-8DDC-4772-68C74B2079AC}"/>
              </a:ext>
            </a:extLst>
          </p:cNvPr>
          <p:cNvSpPr/>
          <p:nvPr/>
        </p:nvSpPr>
        <p:spPr bwMode="auto">
          <a:xfrm>
            <a:off x="6660000" y="5292000"/>
            <a:ext cx="144016" cy="648072"/>
          </a:xfrm>
          <a:prstGeom prst="leftBrace">
            <a:avLst/>
          </a:prstGeom>
          <a:solidFill>
            <a:srgbClr val="FFFF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ts val="600"/>
              </a:spcBef>
              <a:spcAft>
                <a:spcPct val="0"/>
              </a:spcAft>
              <a:buClrTx/>
              <a:buSzTx/>
              <a:buFont typeface="Arial" pitchFamily="34" charset="0"/>
              <a:buChar char="•"/>
              <a:tabLst/>
            </a:pPr>
            <a:r>
              <a:rPr kumimoji="1" lang="ja-JP" altLang="en-US" sz="2000" b="0" i="0" u="none" strike="noStrike" cap="none" normalizeH="0" baseline="0" dirty="0">
                <a:ln>
                  <a:noFill/>
                </a:ln>
                <a:effectLst/>
                <a:latin typeface="HGP創英角ｺﾞｼｯｸUB" pitchFamily="50" charset="-128"/>
                <a:ea typeface="HGP創英角ｺﾞｼｯｸUB" pitchFamily="50" charset="-128"/>
              </a:rPr>
              <a:t>プロダクト面（空間）</a:t>
            </a:r>
          </a:p>
          <a:p>
            <a:pPr marL="0" marR="0" indent="0" algn="l" defTabSz="914400" rtl="0" eaLnBrk="1" fontAlgn="base" latinLnBrk="0" hangingPunct="1">
              <a:lnSpc>
                <a:spcPct val="100000"/>
              </a:lnSpc>
              <a:spcBef>
                <a:spcPts val="600"/>
              </a:spcBef>
              <a:spcAft>
                <a:spcPct val="0"/>
              </a:spcAft>
              <a:buClrTx/>
              <a:buSzTx/>
              <a:buFont typeface="Arial" pitchFamily="34" charset="0"/>
              <a:buChar char="•"/>
              <a:tabLst/>
            </a:pPr>
            <a:r>
              <a:rPr lang="ja-JP" altLang="en-US" sz="2000" dirty="0">
                <a:latin typeface="HGP創英角ｺﾞｼｯｸUB" pitchFamily="50" charset="-128"/>
                <a:ea typeface="HGP創英角ｺﾞｼｯｸUB" pitchFamily="50" charset="-128"/>
              </a:rPr>
              <a:t>プロセス面（時間）</a:t>
            </a:r>
            <a:endParaRPr kumimoji="1" lang="ja-JP" altLang="en-US" sz="2000" b="0" i="0" u="none" strike="noStrike" cap="none" normalizeH="0" baseline="0" dirty="0">
              <a:ln>
                <a:noFill/>
              </a:ln>
              <a:effectLst/>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39285269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50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109"/>
                                        </p:tgtEl>
                                        <p:attrNameLst>
                                          <p:attrName>style.visibility</p:attrName>
                                        </p:attrNameLst>
                                      </p:cBhvr>
                                      <p:to>
                                        <p:strVal val="visible"/>
                                      </p:to>
                                    </p:set>
                                    <p:animEffect transition="in" filter="fade">
                                      <p:cBhvr>
                                        <p:cTn id="14" dur="500"/>
                                        <p:tgtEl>
                                          <p:spTgt spid="109"/>
                                        </p:tgtEl>
                                      </p:cBhvr>
                                    </p:animEffect>
                                  </p:childTnLst>
                                </p:cTn>
                              </p:par>
                            </p:childTnLst>
                          </p:cTn>
                        </p:par>
                        <p:par>
                          <p:cTn id="15" fill="hold">
                            <p:stCondLst>
                              <p:cond delay="2000"/>
                            </p:stCondLst>
                            <p:childTnLst>
                              <p:par>
                                <p:cTn id="16" presetID="10" presetClass="entr" presetSubtype="0" fill="hold" grpId="0" nodeType="afterEffect">
                                  <p:stCondLst>
                                    <p:cond delay="50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wipe(down)">
                                      <p:cBhvr>
                                        <p:cTn id="23" dur="500"/>
                                        <p:tgtEl>
                                          <p:spTgt spid="103"/>
                                        </p:tgtEl>
                                      </p:cBhvr>
                                    </p:animEffect>
                                  </p:childTnLst>
                                </p:cTn>
                              </p:par>
                            </p:childTnLst>
                          </p:cTn>
                        </p:par>
                        <p:par>
                          <p:cTn id="24" fill="hold">
                            <p:stCondLst>
                              <p:cond delay="500"/>
                            </p:stCondLst>
                            <p:childTnLst>
                              <p:par>
                                <p:cTn id="25" presetID="22" presetClass="entr" presetSubtype="4" fill="hold" grpId="0" nodeType="afterEffect">
                                  <p:stCondLst>
                                    <p:cond delay="250"/>
                                  </p:stCondLst>
                                  <p:childTnLst>
                                    <p:set>
                                      <p:cBhvr>
                                        <p:cTn id="26" dur="1" fill="hold">
                                          <p:stCondLst>
                                            <p:cond delay="0"/>
                                          </p:stCondLst>
                                        </p:cTn>
                                        <p:tgtEl>
                                          <p:spTgt spid="99"/>
                                        </p:tgtEl>
                                        <p:attrNameLst>
                                          <p:attrName>style.visibility</p:attrName>
                                        </p:attrNameLst>
                                      </p:cBhvr>
                                      <p:to>
                                        <p:strVal val="visible"/>
                                      </p:to>
                                    </p:set>
                                    <p:animEffect transition="in" filter="wipe(down)">
                                      <p:cBhvr>
                                        <p:cTn id="27" dur="500"/>
                                        <p:tgtEl>
                                          <p:spTgt spid="99"/>
                                        </p:tgtEl>
                                      </p:cBhvr>
                                    </p:animEffect>
                                  </p:childTnLst>
                                </p:cTn>
                              </p:par>
                            </p:childTnLst>
                          </p:cTn>
                        </p:par>
                        <p:par>
                          <p:cTn id="28" fill="hold">
                            <p:stCondLst>
                              <p:cond delay="1250"/>
                            </p:stCondLst>
                            <p:childTnLst>
                              <p:par>
                                <p:cTn id="29" presetID="22" presetClass="entr" presetSubtype="4" fill="hold" nodeType="afterEffect">
                                  <p:stCondLst>
                                    <p:cond delay="250"/>
                                  </p:stCondLst>
                                  <p:childTnLst>
                                    <p:set>
                                      <p:cBhvr>
                                        <p:cTn id="30" dur="1" fill="hold">
                                          <p:stCondLst>
                                            <p:cond delay="0"/>
                                          </p:stCondLst>
                                        </p:cTn>
                                        <p:tgtEl>
                                          <p:spTgt spid="84"/>
                                        </p:tgtEl>
                                        <p:attrNameLst>
                                          <p:attrName>style.visibility</p:attrName>
                                        </p:attrNameLst>
                                      </p:cBhvr>
                                      <p:to>
                                        <p:strVal val="visible"/>
                                      </p:to>
                                    </p:set>
                                    <p:animEffect transition="in" filter="wipe(down)">
                                      <p:cBhvr>
                                        <p:cTn id="31" dur="500"/>
                                        <p:tgtEl>
                                          <p:spTgt spid="84"/>
                                        </p:tgtEl>
                                      </p:cBhvr>
                                    </p:animEffect>
                                  </p:childTnLst>
                                </p:cTn>
                              </p:par>
                            </p:childTnLst>
                          </p:cTn>
                        </p:par>
                        <p:par>
                          <p:cTn id="32" fill="hold">
                            <p:stCondLst>
                              <p:cond delay="2000"/>
                            </p:stCondLst>
                            <p:childTnLst>
                              <p:par>
                                <p:cTn id="33" presetID="22" presetClass="entr" presetSubtype="4" fill="hold" grpId="0" nodeType="afterEffect">
                                  <p:stCondLst>
                                    <p:cond delay="250"/>
                                  </p:stCondLst>
                                  <p:childTnLst>
                                    <p:set>
                                      <p:cBhvr>
                                        <p:cTn id="34" dur="1" fill="hold">
                                          <p:stCondLst>
                                            <p:cond delay="0"/>
                                          </p:stCondLst>
                                        </p:cTn>
                                        <p:tgtEl>
                                          <p:spTgt spid="94"/>
                                        </p:tgtEl>
                                        <p:attrNameLst>
                                          <p:attrName>style.visibility</p:attrName>
                                        </p:attrNameLst>
                                      </p:cBhvr>
                                      <p:to>
                                        <p:strVal val="visible"/>
                                      </p:to>
                                    </p:set>
                                    <p:animEffect transition="in" filter="wipe(down)">
                                      <p:cBhvr>
                                        <p:cTn id="35" dur="500"/>
                                        <p:tgtEl>
                                          <p:spTgt spid="94"/>
                                        </p:tgtEl>
                                      </p:cBhvr>
                                    </p:animEffect>
                                  </p:childTnLst>
                                </p:cTn>
                              </p:par>
                            </p:childTnLst>
                          </p:cTn>
                        </p:par>
                        <p:par>
                          <p:cTn id="36" fill="hold">
                            <p:stCondLst>
                              <p:cond delay="2750"/>
                            </p:stCondLst>
                            <p:childTnLst>
                              <p:par>
                                <p:cTn id="37" presetID="22" presetClass="entr" presetSubtype="4" fill="hold" nodeType="afterEffect">
                                  <p:stCondLst>
                                    <p:cond delay="250"/>
                                  </p:stCondLst>
                                  <p:childTnLst>
                                    <p:set>
                                      <p:cBhvr>
                                        <p:cTn id="38" dur="1" fill="hold">
                                          <p:stCondLst>
                                            <p:cond delay="0"/>
                                          </p:stCondLst>
                                        </p:cTn>
                                        <p:tgtEl>
                                          <p:spTgt spid="102"/>
                                        </p:tgtEl>
                                        <p:attrNameLst>
                                          <p:attrName>style.visibility</p:attrName>
                                        </p:attrNameLst>
                                      </p:cBhvr>
                                      <p:to>
                                        <p:strVal val="visible"/>
                                      </p:to>
                                    </p:set>
                                    <p:animEffect transition="in" filter="wipe(down)">
                                      <p:cBhvr>
                                        <p:cTn id="39" dur="500"/>
                                        <p:tgtEl>
                                          <p:spTgt spid="102"/>
                                        </p:tgtEl>
                                      </p:cBhvr>
                                    </p:animEffect>
                                  </p:childTnLst>
                                </p:cTn>
                              </p:par>
                            </p:childTnLst>
                          </p:cTn>
                        </p:par>
                        <p:par>
                          <p:cTn id="40" fill="hold">
                            <p:stCondLst>
                              <p:cond delay="3500"/>
                            </p:stCondLst>
                            <p:childTnLst>
                              <p:par>
                                <p:cTn id="41" presetID="22" presetClass="entr" presetSubtype="4" fill="hold" grpId="0" nodeType="afterEffect">
                                  <p:stCondLst>
                                    <p:cond delay="250"/>
                                  </p:stCondLst>
                                  <p:childTnLst>
                                    <p:set>
                                      <p:cBhvr>
                                        <p:cTn id="42" dur="1" fill="hold">
                                          <p:stCondLst>
                                            <p:cond delay="0"/>
                                          </p:stCondLst>
                                        </p:cTn>
                                        <p:tgtEl>
                                          <p:spTgt spid="101"/>
                                        </p:tgtEl>
                                        <p:attrNameLst>
                                          <p:attrName>style.visibility</p:attrName>
                                        </p:attrNameLst>
                                      </p:cBhvr>
                                      <p:to>
                                        <p:strVal val="visible"/>
                                      </p:to>
                                    </p:set>
                                    <p:animEffect transition="in" filter="wipe(down)">
                                      <p:cBhvr>
                                        <p:cTn id="43" dur="500"/>
                                        <p:tgtEl>
                                          <p:spTgt spid="101"/>
                                        </p:tgtEl>
                                      </p:cBhvr>
                                    </p:animEffect>
                                  </p:childTnLst>
                                </p:cTn>
                              </p:par>
                              <p:par>
                                <p:cTn id="44" presetID="14" presetClass="entr" presetSubtype="10" fill="hold" grpId="0" nodeType="withEffect">
                                  <p:stCondLst>
                                    <p:cond delay="5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94" grpId="0" animBg="1"/>
      <p:bldP spid="99" grpId="0" animBg="1"/>
      <p:bldP spid="101" grpId="0" animBg="1"/>
      <p:bldP spid="108" grpId="0"/>
      <p:bldP spid="109" grpId="0"/>
      <p:bldP spid="113" grpId="0" animBg="1"/>
      <p:bldP spid="1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p:cNvSpPr txBox="1"/>
          <p:nvPr/>
        </p:nvSpPr>
        <p:spPr>
          <a:xfrm>
            <a:off x="7114580" y="4437224"/>
            <a:ext cx="2585007" cy="1008000"/>
          </a:xfrm>
          <a:prstGeom prst="rect">
            <a:avLst/>
          </a:prstGeom>
          <a:noFill/>
          <a:ln w="12700">
            <a:solidFill>
              <a:schemeClr val="tx1"/>
            </a:solidFill>
          </a:ln>
        </p:spPr>
        <p:txBody>
          <a:bodyPr wrap="square" rtlCol="0">
            <a:spAutoFit/>
          </a:bodyPr>
          <a:lstStyle/>
          <a:p>
            <a:r>
              <a:rPr lang="ja-JP" altLang="en-US" sz="1600" dirty="0">
                <a:solidFill>
                  <a:schemeClr val="tx1"/>
                </a:solidFill>
                <a:latin typeface="+mj-ea"/>
                <a:ea typeface="+mj-ea"/>
              </a:rPr>
              <a:t>Ｌ</a:t>
            </a:r>
            <a:r>
              <a:rPr lang="en-US" altLang="ja-JP" sz="1600" dirty="0">
                <a:solidFill>
                  <a:schemeClr val="tx1"/>
                </a:solidFill>
                <a:latin typeface="+mj-ea"/>
                <a:ea typeface="+mj-ea"/>
              </a:rPr>
              <a:t>-</a:t>
            </a:r>
            <a:r>
              <a:rPr lang="ja-JP" altLang="en-US" sz="1600" dirty="0">
                <a:solidFill>
                  <a:schemeClr val="tx1"/>
                </a:solidFill>
                <a:latin typeface="+mj-ea"/>
                <a:ea typeface="+mj-ea"/>
              </a:rPr>
              <a:t>Ｌ（人）当事者、支援体制の観点から分析する</a:t>
            </a:r>
            <a:endParaRPr lang="en-US" altLang="ja-JP" sz="1600" dirty="0">
              <a:solidFill>
                <a:schemeClr val="tx1"/>
              </a:solidFill>
              <a:latin typeface="+mj-ea"/>
              <a:ea typeface="+mj-ea"/>
            </a:endParaRPr>
          </a:p>
          <a:p>
            <a:endParaRPr lang="en-US" altLang="ja-JP" dirty="0">
              <a:solidFill>
                <a:schemeClr val="tx1"/>
              </a:solidFill>
              <a:latin typeface="+mj-ea"/>
              <a:ea typeface="+mj-ea"/>
            </a:endParaRPr>
          </a:p>
        </p:txBody>
      </p:sp>
      <p:sp>
        <p:nvSpPr>
          <p:cNvPr id="42" name="テキスト ボックス 41"/>
          <p:cNvSpPr txBox="1"/>
          <p:nvPr/>
        </p:nvSpPr>
        <p:spPr>
          <a:xfrm>
            <a:off x="155108" y="1734176"/>
            <a:ext cx="2232000" cy="1138773"/>
          </a:xfrm>
          <a:prstGeom prst="rect">
            <a:avLst/>
          </a:prstGeom>
          <a:noFill/>
          <a:ln w="12700">
            <a:solidFill>
              <a:schemeClr val="tx1"/>
            </a:solidFill>
          </a:ln>
        </p:spPr>
        <p:txBody>
          <a:bodyPr wrap="square" rtlCol="0">
            <a:spAutoFit/>
          </a:bodyPr>
          <a:lstStyle/>
          <a:p>
            <a:r>
              <a:rPr lang="ja-JP" altLang="en-US" sz="1600" dirty="0">
                <a:solidFill>
                  <a:schemeClr val="tx1"/>
                </a:solidFill>
                <a:latin typeface="+mn-ea"/>
              </a:rPr>
              <a:t>Ｈ（ハードウェア）の</a:t>
            </a:r>
            <a:endParaRPr lang="en-US" altLang="ja-JP" sz="1600" dirty="0">
              <a:solidFill>
                <a:schemeClr val="tx1"/>
              </a:solidFill>
              <a:latin typeface="+mn-ea"/>
            </a:endParaRPr>
          </a:p>
          <a:p>
            <a:r>
              <a:rPr lang="ja-JP" altLang="en-US" sz="1600" dirty="0">
                <a:solidFill>
                  <a:schemeClr val="tx1"/>
                </a:solidFill>
                <a:latin typeface="+mn-ea"/>
              </a:rPr>
              <a:t>観点から分析する</a:t>
            </a:r>
            <a:endParaRPr lang="en-US" altLang="ja-JP" sz="1600" dirty="0">
              <a:solidFill>
                <a:schemeClr val="tx1"/>
              </a:solidFill>
              <a:latin typeface="+mn-ea"/>
            </a:endParaRPr>
          </a:p>
          <a:p>
            <a:endParaRPr kumimoji="1" lang="en-US" altLang="ja-JP" dirty="0">
              <a:latin typeface="+mn-ea"/>
            </a:endParaRPr>
          </a:p>
          <a:p>
            <a:endParaRPr kumimoji="1" lang="en-US" altLang="ja-JP" dirty="0">
              <a:latin typeface="+mn-ea"/>
            </a:endParaRPr>
          </a:p>
        </p:txBody>
      </p:sp>
      <p:sp>
        <p:nvSpPr>
          <p:cNvPr id="43" name="テキスト ボックス 42"/>
          <p:cNvSpPr txBox="1"/>
          <p:nvPr/>
        </p:nvSpPr>
        <p:spPr>
          <a:xfrm>
            <a:off x="161899" y="3157531"/>
            <a:ext cx="2232000" cy="1969770"/>
          </a:xfrm>
          <a:prstGeom prst="rect">
            <a:avLst/>
          </a:prstGeom>
          <a:noFill/>
          <a:ln w="12700">
            <a:solidFill>
              <a:schemeClr val="tx1"/>
            </a:solidFill>
          </a:ln>
        </p:spPr>
        <p:txBody>
          <a:bodyPr wrap="square" rtlCol="0">
            <a:spAutoFit/>
          </a:bodyPr>
          <a:lstStyle/>
          <a:p>
            <a:r>
              <a:rPr lang="ja-JP" altLang="en-US" sz="1600" dirty="0">
                <a:solidFill>
                  <a:schemeClr val="tx1"/>
                </a:solidFill>
                <a:latin typeface="+mn-ea"/>
              </a:rPr>
              <a:t>Ｓ（ソフトウェア）、運用の観点から分析する</a:t>
            </a:r>
            <a:endParaRPr lang="en-US" altLang="ja-JP" sz="1600" dirty="0">
              <a:solidFill>
                <a:schemeClr val="tx1"/>
              </a:solidFill>
              <a:latin typeface="+mn-ea"/>
            </a:endParaRPr>
          </a:p>
          <a:p>
            <a:endParaRPr kumimoji="1" lang="en-US" altLang="ja-JP" dirty="0">
              <a:latin typeface="+mn-ea"/>
            </a:endParaRPr>
          </a:p>
          <a:p>
            <a:endParaRPr lang="en-US" altLang="ja-JP" dirty="0">
              <a:latin typeface="+mn-ea"/>
            </a:endParaRPr>
          </a:p>
          <a:p>
            <a:endParaRPr kumimoji="1" lang="en-US" altLang="ja-JP" dirty="0">
              <a:latin typeface="+mn-ea"/>
            </a:endParaRPr>
          </a:p>
          <a:p>
            <a:endParaRPr kumimoji="1" lang="en-US" altLang="ja-JP" dirty="0">
              <a:latin typeface="+mn-ea"/>
            </a:endParaRPr>
          </a:p>
          <a:p>
            <a:endParaRPr kumimoji="1" lang="en-US" altLang="ja-JP" dirty="0">
              <a:latin typeface="+mn-ea"/>
            </a:endParaRPr>
          </a:p>
        </p:txBody>
      </p:sp>
      <p:sp>
        <p:nvSpPr>
          <p:cNvPr id="44" name="テキスト ボックス 43"/>
          <p:cNvSpPr txBox="1"/>
          <p:nvPr/>
        </p:nvSpPr>
        <p:spPr>
          <a:xfrm>
            <a:off x="7108012" y="2996952"/>
            <a:ext cx="2591575" cy="1260000"/>
          </a:xfrm>
          <a:prstGeom prst="rect">
            <a:avLst/>
          </a:prstGeom>
          <a:noFill/>
          <a:ln w="12700">
            <a:solidFill>
              <a:schemeClr val="tx1"/>
            </a:solidFill>
          </a:ln>
        </p:spPr>
        <p:txBody>
          <a:bodyPr wrap="square" rtlCol="0">
            <a:spAutoFit/>
          </a:bodyPr>
          <a:lstStyle/>
          <a:p>
            <a:r>
              <a:rPr lang="ja-JP" altLang="en-US" sz="1600" dirty="0">
                <a:solidFill>
                  <a:schemeClr val="tx1"/>
                </a:solidFill>
                <a:latin typeface="+mj-ea"/>
                <a:ea typeface="+mj-ea"/>
              </a:rPr>
              <a:t>Ｅ（環境）の観点から分析する</a:t>
            </a:r>
            <a:endParaRPr lang="en-US" altLang="ja-JP" sz="1600" dirty="0">
              <a:latin typeface="+mj-ea"/>
              <a:ea typeface="+mj-ea"/>
            </a:endParaRPr>
          </a:p>
          <a:p>
            <a:endParaRPr kumimoji="1" lang="en-US" altLang="ja-JP" dirty="0">
              <a:latin typeface="+mj-ea"/>
              <a:ea typeface="+mj-ea"/>
            </a:endParaRPr>
          </a:p>
          <a:p>
            <a:endParaRPr kumimoji="1" lang="en-US" altLang="ja-JP" dirty="0">
              <a:latin typeface="+mj-ea"/>
              <a:ea typeface="+mj-ea"/>
            </a:endParaRPr>
          </a:p>
        </p:txBody>
      </p:sp>
      <p:sp>
        <p:nvSpPr>
          <p:cNvPr id="41" name="テキスト ボックス 40"/>
          <p:cNvSpPr txBox="1"/>
          <p:nvPr/>
        </p:nvSpPr>
        <p:spPr>
          <a:xfrm>
            <a:off x="7114581" y="1740398"/>
            <a:ext cx="2591575" cy="1023357"/>
          </a:xfrm>
          <a:prstGeom prst="rect">
            <a:avLst/>
          </a:prstGeom>
          <a:noFill/>
          <a:ln w="12700">
            <a:solidFill>
              <a:schemeClr val="tx1"/>
            </a:solidFill>
          </a:ln>
        </p:spPr>
        <p:txBody>
          <a:bodyPr wrap="square" rtlCol="0">
            <a:spAutoFit/>
          </a:bodyPr>
          <a:lstStyle/>
          <a:p>
            <a:r>
              <a:rPr lang="ja-JP" altLang="en-US" sz="1600" dirty="0">
                <a:solidFill>
                  <a:schemeClr val="tx1"/>
                </a:solidFill>
                <a:latin typeface="+mn-ea"/>
              </a:rPr>
              <a:t>ｍ（マネジメント）の</a:t>
            </a:r>
            <a:endParaRPr lang="en-US" altLang="ja-JP" sz="1600" dirty="0">
              <a:solidFill>
                <a:schemeClr val="tx1"/>
              </a:solidFill>
              <a:latin typeface="+mn-ea"/>
            </a:endParaRPr>
          </a:p>
          <a:p>
            <a:r>
              <a:rPr lang="ja-JP" altLang="en-US" sz="1600" dirty="0">
                <a:solidFill>
                  <a:schemeClr val="tx1"/>
                </a:solidFill>
                <a:latin typeface="+mn-ea"/>
              </a:rPr>
              <a:t>観点から分析する</a:t>
            </a:r>
            <a:endParaRPr lang="en-US" altLang="ja-JP" sz="1600" dirty="0">
              <a:solidFill>
                <a:schemeClr val="tx1"/>
              </a:solidFill>
              <a:latin typeface="+mn-ea"/>
            </a:endParaRPr>
          </a:p>
          <a:p>
            <a:endParaRPr kumimoji="1" lang="en-US" altLang="ja-JP" dirty="0">
              <a:latin typeface="+mn-ea"/>
            </a:endParaRPr>
          </a:p>
          <a:p>
            <a:endParaRPr lang="en-US" altLang="ja-JP" sz="1050" dirty="0">
              <a:solidFill>
                <a:schemeClr val="tx1"/>
              </a:solidFill>
              <a:latin typeface="+mn-ea"/>
            </a:endParaRPr>
          </a:p>
        </p:txBody>
      </p:sp>
      <p:sp>
        <p:nvSpPr>
          <p:cNvPr id="21" name="正方形/長方形 20"/>
          <p:cNvSpPr/>
          <p:nvPr/>
        </p:nvSpPr>
        <p:spPr>
          <a:xfrm>
            <a:off x="5602519" y="6200527"/>
            <a:ext cx="3919080" cy="276999"/>
          </a:xfrm>
          <a:prstGeom prst="rect">
            <a:avLst/>
          </a:prstGeom>
        </p:spPr>
        <p:txBody>
          <a:bodyPr wrap="square">
            <a:spAutoFit/>
          </a:bodyPr>
          <a:lstStyle/>
          <a:p>
            <a:r>
              <a:rPr lang="ja-JP" altLang="en-US" sz="1200" dirty="0"/>
              <a:t>（出典）河野龍太郎　</a:t>
            </a:r>
            <a:r>
              <a:rPr lang="en-US" altLang="ja-JP" sz="1200" dirty="0"/>
              <a:t>m-SHEL</a:t>
            </a:r>
            <a:r>
              <a:rPr lang="ja-JP" altLang="en-US" sz="1200" dirty="0"/>
              <a:t>モデル、ヒューマンエラー</a:t>
            </a:r>
            <a:endParaRPr lang="en-US" altLang="ja-JP" sz="1200" dirty="0"/>
          </a:p>
        </p:txBody>
      </p:sp>
      <p:sp>
        <p:nvSpPr>
          <p:cNvPr id="19" name="テキスト ボックス 18"/>
          <p:cNvSpPr txBox="1"/>
          <p:nvPr/>
        </p:nvSpPr>
        <p:spPr>
          <a:xfrm>
            <a:off x="3849815" y="4904813"/>
            <a:ext cx="1239462" cy="27699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m-SHEL</a:t>
            </a:r>
            <a:r>
              <a:rPr lang="ja-JP" altLang="en-US" sz="1200" dirty="0">
                <a:latin typeface="HGPｺﾞｼｯｸE" panose="020B0900000000000000" pitchFamily="50" charset="-128"/>
                <a:ea typeface="HGPｺﾞｼｯｸE" panose="020B0900000000000000" pitchFamily="50" charset="-128"/>
              </a:rPr>
              <a:t>モデル</a:t>
            </a:r>
            <a:endParaRPr kumimoji="1" lang="ja-JP" altLang="en-US" sz="1200" dirty="0">
              <a:latin typeface="HGPｺﾞｼｯｸE" panose="020B0900000000000000" pitchFamily="50" charset="-128"/>
              <a:ea typeface="HGPｺﾞｼｯｸE" panose="020B0900000000000000" pitchFamily="50" charset="-128"/>
            </a:endParaRPr>
          </a:p>
        </p:txBody>
      </p:sp>
      <p:sp>
        <p:nvSpPr>
          <p:cNvPr id="23" name="テキスト ボックス 22"/>
          <p:cNvSpPr txBox="1"/>
          <p:nvPr/>
        </p:nvSpPr>
        <p:spPr>
          <a:xfrm>
            <a:off x="7721601" y="2348880"/>
            <a:ext cx="1800000" cy="307777"/>
          </a:xfrm>
          <a:prstGeom prst="rect">
            <a:avLst/>
          </a:prstGeom>
          <a:noFill/>
          <a:ln>
            <a:solidFill>
              <a:schemeClr val="tx1"/>
            </a:solidFill>
          </a:ln>
        </p:spPr>
        <p:txBody>
          <a:bodyPr wrap="square" rtlCol="0">
            <a:spAutoFit/>
          </a:bodyPr>
          <a:lstStyle/>
          <a:p>
            <a:r>
              <a:rPr lang="en-US" altLang="ja-JP" sz="1400" dirty="0">
                <a:latin typeface="+mn-ea"/>
              </a:rPr>
              <a:t>(2-1) </a:t>
            </a:r>
            <a:r>
              <a:rPr lang="ja-JP" altLang="en-US" sz="1400" dirty="0">
                <a:latin typeface="+mn-ea"/>
              </a:rPr>
              <a:t>ﾏﾈｰｼﾞﾒﾝﾄ</a:t>
            </a:r>
            <a:endParaRPr kumimoji="1" lang="ja-JP" altLang="en-US" sz="1400" dirty="0">
              <a:latin typeface="+mn-ea"/>
            </a:endParaRPr>
          </a:p>
        </p:txBody>
      </p:sp>
      <p:sp>
        <p:nvSpPr>
          <p:cNvPr id="24" name="テキスト ボックス 23"/>
          <p:cNvSpPr txBox="1"/>
          <p:nvPr/>
        </p:nvSpPr>
        <p:spPr>
          <a:xfrm>
            <a:off x="396241" y="3772736"/>
            <a:ext cx="1800000" cy="307777"/>
          </a:xfrm>
          <a:prstGeom prst="rect">
            <a:avLst/>
          </a:prstGeom>
          <a:noFill/>
          <a:ln>
            <a:solidFill>
              <a:schemeClr val="tx1"/>
            </a:solidFill>
          </a:ln>
        </p:spPr>
        <p:txBody>
          <a:bodyPr wrap="square" rtlCol="0">
            <a:spAutoFit/>
          </a:bodyPr>
          <a:lstStyle/>
          <a:p>
            <a:r>
              <a:rPr lang="en-US" altLang="ja-JP" sz="1400" dirty="0">
                <a:latin typeface="+mn-ea"/>
              </a:rPr>
              <a:t>(2-2) </a:t>
            </a:r>
            <a:r>
              <a:rPr lang="ja-JP" altLang="en-US" sz="1400" dirty="0">
                <a:latin typeface="+mn-ea"/>
              </a:rPr>
              <a:t>運用改善</a:t>
            </a:r>
            <a:endParaRPr kumimoji="1" lang="ja-JP" altLang="en-US" sz="1400" dirty="0">
              <a:latin typeface="+mn-ea"/>
            </a:endParaRPr>
          </a:p>
        </p:txBody>
      </p:sp>
      <p:sp>
        <p:nvSpPr>
          <p:cNvPr id="25" name="テキスト ボックス 24"/>
          <p:cNvSpPr txBox="1"/>
          <p:nvPr/>
        </p:nvSpPr>
        <p:spPr>
          <a:xfrm>
            <a:off x="396240" y="4216744"/>
            <a:ext cx="1800000" cy="307777"/>
          </a:xfrm>
          <a:prstGeom prst="rect">
            <a:avLst/>
          </a:prstGeom>
          <a:noFill/>
          <a:ln>
            <a:solidFill>
              <a:schemeClr val="tx1"/>
            </a:solidFill>
          </a:ln>
        </p:spPr>
        <p:txBody>
          <a:bodyPr wrap="square" rtlCol="0">
            <a:spAutoFit/>
          </a:bodyPr>
          <a:lstStyle/>
          <a:p>
            <a:r>
              <a:rPr lang="en-US" altLang="ja-JP" sz="1400" dirty="0">
                <a:latin typeface="+mn-ea"/>
              </a:rPr>
              <a:t>(2-3) SW</a:t>
            </a:r>
            <a:r>
              <a:rPr lang="ja-JP" altLang="en-US" sz="1400" dirty="0">
                <a:latin typeface="+mn-ea"/>
              </a:rPr>
              <a:t>改善</a:t>
            </a:r>
            <a:r>
              <a:rPr lang="en-US" altLang="ja-JP" sz="1400" dirty="0">
                <a:latin typeface="+mn-ea"/>
              </a:rPr>
              <a:t>(</a:t>
            </a:r>
            <a:r>
              <a:rPr lang="ja-JP" altLang="en-US" sz="1400" dirty="0">
                <a:latin typeface="+mn-ea"/>
              </a:rPr>
              <a:t>運用</a:t>
            </a:r>
            <a:r>
              <a:rPr lang="en-US" altLang="ja-JP" sz="1400" dirty="0">
                <a:latin typeface="+mn-ea"/>
              </a:rPr>
              <a:t>)</a:t>
            </a:r>
            <a:endParaRPr kumimoji="1" lang="ja-JP" altLang="en-US" sz="1400" dirty="0">
              <a:latin typeface="+mn-ea"/>
            </a:endParaRPr>
          </a:p>
        </p:txBody>
      </p:sp>
      <p:sp>
        <p:nvSpPr>
          <p:cNvPr id="26" name="テキスト ボックス 25"/>
          <p:cNvSpPr txBox="1"/>
          <p:nvPr/>
        </p:nvSpPr>
        <p:spPr>
          <a:xfrm>
            <a:off x="396240" y="4633391"/>
            <a:ext cx="1800000" cy="307777"/>
          </a:xfrm>
          <a:prstGeom prst="rect">
            <a:avLst/>
          </a:prstGeom>
          <a:noFill/>
          <a:ln>
            <a:solidFill>
              <a:schemeClr val="tx1"/>
            </a:solidFill>
          </a:ln>
        </p:spPr>
        <p:txBody>
          <a:bodyPr wrap="square" rtlCol="0">
            <a:spAutoFit/>
          </a:bodyPr>
          <a:lstStyle/>
          <a:p>
            <a:r>
              <a:rPr lang="en-US" altLang="ja-JP" sz="1400" dirty="0">
                <a:latin typeface="+mn-ea"/>
              </a:rPr>
              <a:t>(2-4) SW</a:t>
            </a:r>
            <a:r>
              <a:rPr lang="ja-JP" altLang="en-US" sz="1400" dirty="0">
                <a:latin typeface="+mn-ea"/>
              </a:rPr>
              <a:t>改善</a:t>
            </a:r>
            <a:r>
              <a:rPr lang="en-US" altLang="ja-JP" sz="1400" dirty="0">
                <a:latin typeface="+mn-ea"/>
              </a:rPr>
              <a:t>(</a:t>
            </a:r>
            <a:r>
              <a:rPr lang="ja-JP" altLang="en-US" sz="1400" dirty="0">
                <a:latin typeface="+mn-ea"/>
              </a:rPr>
              <a:t>業務</a:t>
            </a:r>
            <a:r>
              <a:rPr lang="en-US" altLang="ja-JP" sz="1400" dirty="0">
                <a:latin typeface="+mn-ea"/>
              </a:rPr>
              <a:t>)</a:t>
            </a:r>
            <a:endParaRPr kumimoji="1" lang="ja-JP" altLang="en-US" sz="1400" dirty="0">
              <a:latin typeface="+mn-ea"/>
            </a:endParaRPr>
          </a:p>
        </p:txBody>
      </p:sp>
      <p:sp>
        <p:nvSpPr>
          <p:cNvPr id="27" name="テキスト ボックス 26"/>
          <p:cNvSpPr txBox="1"/>
          <p:nvPr/>
        </p:nvSpPr>
        <p:spPr>
          <a:xfrm>
            <a:off x="396241" y="2374705"/>
            <a:ext cx="1800000" cy="307777"/>
          </a:xfrm>
          <a:prstGeom prst="rect">
            <a:avLst/>
          </a:prstGeom>
          <a:noFill/>
          <a:ln>
            <a:solidFill>
              <a:schemeClr val="tx1"/>
            </a:solidFill>
          </a:ln>
        </p:spPr>
        <p:txBody>
          <a:bodyPr wrap="square" rtlCol="0">
            <a:spAutoFit/>
          </a:bodyPr>
          <a:lstStyle/>
          <a:p>
            <a:r>
              <a:rPr lang="en-US" altLang="ja-JP" sz="1400" dirty="0">
                <a:latin typeface="+mn-ea"/>
              </a:rPr>
              <a:t>(2-5) HW</a:t>
            </a:r>
            <a:r>
              <a:rPr lang="ja-JP" altLang="en-US" sz="1400" dirty="0">
                <a:latin typeface="+mn-ea"/>
              </a:rPr>
              <a:t>改善</a:t>
            </a:r>
            <a:endParaRPr kumimoji="1" lang="ja-JP" altLang="en-US" sz="1400" dirty="0">
              <a:latin typeface="+mn-ea"/>
            </a:endParaRPr>
          </a:p>
        </p:txBody>
      </p:sp>
      <p:sp>
        <p:nvSpPr>
          <p:cNvPr id="28" name="テキスト ボックス 27"/>
          <p:cNvSpPr txBox="1"/>
          <p:nvPr/>
        </p:nvSpPr>
        <p:spPr>
          <a:xfrm>
            <a:off x="7721600" y="3488680"/>
            <a:ext cx="1800000" cy="307777"/>
          </a:xfrm>
          <a:prstGeom prst="rect">
            <a:avLst/>
          </a:prstGeom>
          <a:noFill/>
          <a:ln>
            <a:solidFill>
              <a:schemeClr val="tx1"/>
            </a:solidFill>
          </a:ln>
        </p:spPr>
        <p:txBody>
          <a:bodyPr wrap="square" rtlCol="0">
            <a:spAutoFit/>
          </a:bodyPr>
          <a:lstStyle/>
          <a:p>
            <a:r>
              <a:rPr lang="en-US" altLang="ja-JP" sz="1400" dirty="0">
                <a:latin typeface="+mn-ea"/>
              </a:rPr>
              <a:t>(2-6) </a:t>
            </a:r>
            <a:r>
              <a:rPr lang="ja-JP" altLang="en-US" sz="1400" dirty="0">
                <a:latin typeface="+mn-ea"/>
              </a:rPr>
              <a:t>ｵﾍﾟﾚｰｼｮﾝ環境</a:t>
            </a:r>
            <a:endParaRPr kumimoji="1" lang="ja-JP" altLang="en-US" sz="1400" dirty="0">
              <a:latin typeface="+mn-ea"/>
            </a:endParaRPr>
          </a:p>
        </p:txBody>
      </p:sp>
      <p:sp>
        <p:nvSpPr>
          <p:cNvPr id="29" name="テキスト ボックス 28"/>
          <p:cNvSpPr txBox="1"/>
          <p:nvPr/>
        </p:nvSpPr>
        <p:spPr>
          <a:xfrm>
            <a:off x="7721601" y="3866024"/>
            <a:ext cx="1800000" cy="307777"/>
          </a:xfrm>
          <a:prstGeom prst="rect">
            <a:avLst/>
          </a:prstGeom>
          <a:noFill/>
          <a:ln>
            <a:solidFill>
              <a:schemeClr val="tx1"/>
            </a:solidFill>
          </a:ln>
        </p:spPr>
        <p:txBody>
          <a:bodyPr wrap="square" rtlCol="0">
            <a:spAutoFit/>
          </a:bodyPr>
          <a:lstStyle/>
          <a:p>
            <a:r>
              <a:rPr lang="en-US" altLang="ja-JP" sz="1400" dirty="0">
                <a:latin typeface="+mn-ea"/>
              </a:rPr>
              <a:t>(2-7) </a:t>
            </a:r>
            <a:r>
              <a:rPr lang="ja-JP" altLang="en-US" sz="1400" dirty="0">
                <a:latin typeface="+mn-ea"/>
              </a:rPr>
              <a:t>開発環境</a:t>
            </a:r>
            <a:endParaRPr kumimoji="1" lang="ja-JP" altLang="en-US" sz="1400" dirty="0">
              <a:latin typeface="+mn-ea"/>
            </a:endParaRPr>
          </a:p>
        </p:txBody>
      </p:sp>
      <p:sp>
        <p:nvSpPr>
          <p:cNvPr id="30" name="テキスト ボックス 29"/>
          <p:cNvSpPr txBox="1"/>
          <p:nvPr/>
        </p:nvSpPr>
        <p:spPr>
          <a:xfrm>
            <a:off x="7721599" y="5042363"/>
            <a:ext cx="1800000" cy="307777"/>
          </a:xfrm>
          <a:prstGeom prst="rect">
            <a:avLst/>
          </a:prstGeom>
          <a:noFill/>
          <a:ln>
            <a:solidFill>
              <a:schemeClr val="tx1"/>
            </a:solidFill>
          </a:ln>
        </p:spPr>
        <p:txBody>
          <a:bodyPr wrap="square" rtlCol="0">
            <a:spAutoFit/>
          </a:bodyPr>
          <a:lstStyle/>
          <a:p>
            <a:r>
              <a:rPr lang="en-US" altLang="ja-JP" sz="1400" dirty="0">
                <a:latin typeface="+mn-ea"/>
              </a:rPr>
              <a:t>(2-8) </a:t>
            </a:r>
            <a:r>
              <a:rPr lang="ja-JP" altLang="en-US" sz="1400" dirty="0">
                <a:latin typeface="+mn-ea"/>
              </a:rPr>
              <a:t>支援体制</a:t>
            </a:r>
            <a:endParaRPr kumimoji="1" lang="ja-JP" altLang="en-US" sz="1400" dirty="0">
              <a:latin typeface="+mn-ea"/>
            </a:endParaRPr>
          </a:p>
        </p:txBody>
      </p:sp>
      <p:pic>
        <p:nvPicPr>
          <p:cNvPr id="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017" y="2193891"/>
            <a:ext cx="3194144" cy="337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3470014" y="1787756"/>
            <a:ext cx="2600456" cy="369332"/>
          </a:xfrm>
          <a:prstGeom prst="rect">
            <a:avLst/>
          </a:prstGeom>
          <a:noFill/>
        </p:spPr>
        <p:txBody>
          <a:bodyPr wrap="square" rtlCol="0">
            <a:spAutoFit/>
          </a:bodyPr>
          <a:lstStyle/>
          <a:p>
            <a:r>
              <a:rPr kumimoji="1" lang="en-US" altLang="ja-JP" dirty="0">
                <a:solidFill>
                  <a:schemeClr val="tx1"/>
                </a:solidFill>
                <a:latin typeface="+mn-ea"/>
                <a:ea typeface="+mn-ea"/>
              </a:rPr>
              <a:t>m-SHEL</a:t>
            </a:r>
            <a:r>
              <a:rPr kumimoji="1" lang="ja-JP" altLang="en-US" dirty="0">
                <a:solidFill>
                  <a:schemeClr val="tx1"/>
                </a:solidFill>
                <a:latin typeface="+mn-ea"/>
                <a:ea typeface="+mn-ea"/>
              </a:rPr>
              <a:t>モデル</a:t>
            </a:r>
          </a:p>
        </p:txBody>
      </p:sp>
      <p:cxnSp>
        <p:nvCxnSpPr>
          <p:cNvPr id="46" name="曲線コネクタ 45"/>
          <p:cNvCxnSpPr>
            <a:stCxn id="42" idx="3"/>
          </p:cNvCxnSpPr>
          <p:nvPr/>
        </p:nvCxnSpPr>
        <p:spPr bwMode="auto">
          <a:xfrm>
            <a:off x="2387108" y="2303563"/>
            <a:ext cx="1645052" cy="636228"/>
          </a:xfrm>
          <a:prstGeom prst="curvedConnector3">
            <a:avLst>
              <a:gd name="adj1" fmla="val 50000"/>
            </a:avLst>
          </a:prstGeom>
          <a:solidFill>
            <a:srgbClr val="FFFFFF"/>
          </a:solidFill>
          <a:ln w="38100" cap="flat" cmpd="sng" algn="ctr">
            <a:solidFill>
              <a:srgbClr val="FF0000"/>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曲線コネクタ 46"/>
          <p:cNvCxnSpPr>
            <a:stCxn id="43" idx="3"/>
          </p:cNvCxnSpPr>
          <p:nvPr/>
        </p:nvCxnSpPr>
        <p:spPr bwMode="auto">
          <a:xfrm flipV="1">
            <a:off x="2393899" y="3816298"/>
            <a:ext cx="803462" cy="326118"/>
          </a:xfrm>
          <a:prstGeom prst="curvedConnector3">
            <a:avLst>
              <a:gd name="adj1" fmla="val 50000"/>
            </a:avLst>
          </a:prstGeom>
          <a:solidFill>
            <a:srgbClr val="FFFFFF"/>
          </a:solidFill>
          <a:ln w="38100" cap="flat" cmpd="sng" algn="ctr">
            <a:solidFill>
              <a:srgbClr val="FF0000"/>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曲線コネクタ 47"/>
          <p:cNvCxnSpPr>
            <a:stCxn id="41" idx="1"/>
          </p:cNvCxnSpPr>
          <p:nvPr/>
        </p:nvCxnSpPr>
        <p:spPr bwMode="auto">
          <a:xfrm rot="10800000" flipV="1">
            <a:off x="5862341" y="2252077"/>
            <a:ext cx="1252241" cy="582246"/>
          </a:xfrm>
          <a:prstGeom prst="curvedConnector3">
            <a:avLst>
              <a:gd name="adj1" fmla="val 50000"/>
            </a:avLst>
          </a:prstGeom>
          <a:solidFill>
            <a:srgbClr val="FFFFFF"/>
          </a:solidFill>
          <a:ln w="38100" cap="flat" cmpd="sng" algn="ctr">
            <a:solidFill>
              <a:srgbClr val="FF0000"/>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曲線コネクタ 48"/>
          <p:cNvCxnSpPr>
            <a:stCxn id="44" idx="1"/>
          </p:cNvCxnSpPr>
          <p:nvPr/>
        </p:nvCxnSpPr>
        <p:spPr bwMode="auto">
          <a:xfrm rot="10800000" flipV="1">
            <a:off x="5632250" y="3626952"/>
            <a:ext cx="1475763" cy="195014"/>
          </a:xfrm>
          <a:prstGeom prst="curvedConnector3">
            <a:avLst>
              <a:gd name="adj1" fmla="val 50000"/>
            </a:avLst>
          </a:prstGeom>
          <a:solidFill>
            <a:srgbClr val="FFFFFF"/>
          </a:solidFill>
          <a:ln w="38100" cap="flat" cmpd="sng" algn="ctr">
            <a:solidFill>
              <a:srgbClr val="FF0000"/>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曲線コネクタ 49"/>
          <p:cNvCxnSpPr>
            <a:stCxn id="45" idx="1"/>
          </p:cNvCxnSpPr>
          <p:nvPr/>
        </p:nvCxnSpPr>
        <p:spPr bwMode="auto">
          <a:xfrm rot="10800000" flipV="1">
            <a:off x="4653280" y="4941224"/>
            <a:ext cx="2461300" cy="7220"/>
          </a:xfrm>
          <a:prstGeom prst="curvedConnector3">
            <a:avLst>
              <a:gd name="adj1" fmla="val 50000"/>
            </a:avLst>
          </a:prstGeom>
          <a:solidFill>
            <a:srgbClr val="FFFFFF"/>
          </a:solidFill>
          <a:ln w="38100" cap="flat" cmpd="sng" algn="ctr">
            <a:solidFill>
              <a:srgbClr val="FF0000"/>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曲線コネクタ 50"/>
          <p:cNvCxnSpPr>
            <a:stCxn id="45" idx="1"/>
          </p:cNvCxnSpPr>
          <p:nvPr/>
        </p:nvCxnSpPr>
        <p:spPr bwMode="auto">
          <a:xfrm rot="10800000">
            <a:off x="4653278" y="4003392"/>
            <a:ext cx="2461302" cy="937833"/>
          </a:xfrm>
          <a:prstGeom prst="curvedConnector3">
            <a:avLst>
              <a:gd name="adj1" fmla="val 50000"/>
            </a:avLst>
          </a:prstGeom>
          <a:solidFill>
            <a:srgbClr val="FFFFFF"/>
          </a:solidFill>
          <a:ln w="38100" cap="flat" cmpd="sng" algn="ctr">
            <a:solidFill>
              <a:srgbClr val="FF0000"/>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タイトル 1"/>
          <p:cNvSpPr>
            <a:spLocks noGrp="1"/>
          </p:cNvSpPr>
          <p:nvPr>
            <p:ph type="title"/>
          </p:nvPr>
        </p:nvSpPr>
        <p:spPr/>
        <p:txBody>
          <a:bodyPr/>
          <a:lstStyle/>
          <a:p>
            <a:r>
              <a:rPr lang="en-US" altLang="ja-JP" dirty="0">
                <a:latin typeface="HGPｺﾞｼｯｸE" panose="020B0900000000000000" pitchFamily="50" charset="-128"/>
                <a:ea typeface="HGPｺﾞｼｯｸE" panose="020B0900000000000000" pitchFamily="50" charset="-128"/>
              </a:rPr>
              <a:t>(2) </a:t>
            </a:r>
            <a:r>
              <a:rPr lang="ja-JP" altLang="en-US" dirty="0">
                <a:latin typeface="HGPｺﾞｼｯｸE" panose="020B0900000000000000" pitchFamily="50" charset="-128"/>
                <a:ea typeface="HGPｺﾞｼｯｸE" panose="020B0900000000000000" pitchFamily="50" charset="-128"/>
              </a:rPr>
              <a:t>関係性の観点でのヒューマンエラー対策例</a:t>
            </a:r>
            <a:endParaRPr kumimoji="1" lang="ja-JP" altLang="en-US" dirty="0"/>
          </a:p>
        </p:txBody>
      </p:sp>
      <p:sp>
        <p:nvSpPr>
          <p:cNvPr id="3" name="テキスト ボックス 2"/>
          <p:cNvSpPr txBox="1"/>
          <p:nvPr/>
        </p:nvSpPr>
        <p:spPr>
          <a:xfrm>
            <a:off x="360000" y="5292000"/>
            <a:ext cx="1500732" cy="1323439"/>
          </a:xfrm>
          <a:prstGeom prst="rect">
            <a:avLst/>
          </a:prstGeom>
          <a:noFill/>
        </p:spPr>
        <p:txBody>
          <a:bodyPr wrap="none" rtlCol="0">
            <a:spAutoFit/>
          </a:bodyPr>
          <a:lstStyle/>
          <a:p>
            <a:r>
              <a:rPr kumimoji="1" lang="en-US" altLang="ja-JP" sz="1600" dirty="0"/>
              <a:t>m:</a:t>
            </a:r>
            <a:r>
              <a:rPr kumimoji="1" lang="ja-JP" altLang="en-US" sz="1600" dirty="0"/>
              <a:t> マネジメント</a:t>
            </a:r>
          </a:p>
          <a:p>
            <a:r>
              <a:rPr kumimoji="1" lang="en-US" altLang="ja-JP" sz="1600" dirty="0"/>
              <a:t>S:</a:t>
            </a:r>
            <a:r>
              <a:rPr kumimoji="1" lang="ja-JP" altLang="en-US" sz="1600" dirty="0"/>
              <a:t> ソフトウェア</a:t>
            </a:r>
          </a:p>
          <a:p>
            <a:r>
              <a:rPr kumimoji="1" lang="en-US" altLang="ja-JP" sz="1600" dirty="0"/>
              <a:t>H:</a:t>
            </a:r>
            <a:r>
              <a:rPr kumimoji="1" lang="ja-JP" altLang="en-US" sz="1600" dirty="0"/>
              <a:t> ハードウェア</a:t>
            </a:r>
          </a:p>
          <a:p>
            <a:r>
              <a:rPr lang="en-US" altLang="ja-JP" sz="1600" dirty="0"/>
              <a:t>E:</a:t>
            </a:r>
            <a:r>
              <a:rPr lang="ja-JP" altLang="en-US" sz="1600" dirty="0"/>
              <a:t> 環境</a:t>
            </a:r>
          </a:p>
          <a:p>
            <a:r>
              <a:rPr lang="en-US" altLang="ja-JP" sz="1600" dirty="0"/>
              <a:t>L:</a:t>
            </a:r>
            <a:r>
              <a:rPr lang="ja-JP" altLang="en-US" sz="1600" dirty="0"/>
              <a:t> 人</a:t>
            </a:r>
            <a:endParaRPr kumimoji="1" lang="ja-JP" altLang="en-US" sz="1600" dirty="0"/>
          </a:p>
        </p:txBody>
      </p:sp>
    </p:spTree>
    <p:extLst>
      <p:ext uri="{BB962C8B-B14F-4D97-AF65-F5344CB8AC3E}">
        <p14:creationId xmlns:p14="http://schemas.microsoft.com/office/powerpoint/2010/main" val="40232957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下矢印吹き出し 52"/>
          <p:cNvSpPr/>
          <p:nvPr/>
        </p:nvSpPr>
        <p:spPr bwMode="auto">
          <a:xfrm>
            <a:off x="240592" y="1046024"/>
            <a:ext cx="9353893" cy="1877054"/>
          </a:xfrm>
          <a:prstGeom prst="downArrowCallout">
            <a:avLst>
              <a:gd name="adj1" fmla="val 23906"/>
              <a:gd name="adj2" fmla="val 24999"/>
              <a:gd name="adj3" fmla="val 11236"/>
              <a:gd name="adj4" fmla="val 79792"/>
            </a:avLst>
          </a:prstGeom>
          <a:no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50" name="正方形/長方形 49"/>
          <p:cNvSpPr/>
          <p:nvPr/>
        </p:nvSpPr>
        <p:spPr>
          <a:xfrm>
            <a:off x="1233199" y="6232753"/>
            <a:ext cx="8318466" cy="276999"/>
          </a:xfrm>
          <a:prstGeom prst="rect">
            <a:avLst/>
          </a:prstGeom>
        </p:spPr>
        <p:txBody>
          <a:bodyPr wrap="square">
            <a:spAutoFit/>
          </a:bodyPr>
          <a:lstStyle/>
          <a:p>
            <a:r>
              <a:rPr lang="ja-JP" altLang="en-US" sz="1200" dirty="0"/>
              <a:t>（参考）河野龍太郎　「医療におけるヒューマンエラー第２版」医学書院</a:t>
            </a:r>
            <a:r>
              <a:rPr lang="en-US" altLang="ja-JP" sz="1200" dirty="0"/>
              <a:t>2014</a:t>
            </a:r>
            <a:r>
              <a:rPr lang="ja-JP" altLang="en-US" sz="1200" dirty="0"/>
              <a:t>　　</a:t>
            </a:r>
            <a:endParaRPr lang="en-US" altLang="ja-JP" sz="1200" dirty="0"/>
          </a:p>
        </p:txBody>
      </p:sp>
      <p:sp>
        <p:nvSpPr>
          <p:cNvPr id="56" name="正方形/長方形 55"/>
          <p:cNvSpPr/>
          <p:nvPr/>
        </p:nvSpPr>
        <p:spPr>
          <a:xfrm>
            <a:off x="6334236" y="1157362"/>
            <a:ext cx="3066901" cy="388585"/>
          </a:xfrm>
          <a:prstGeom prst="rect">
            <a:avLst/>
          </a:prstGeom>
          <a:solidFill>
            <a:srgbClr val="CCFFFF"/>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ja-JP" altLang="en-US" sz="1400" b="1" kern="100" dirty="0">
                <a:latin typeface="Century"/>
                <a:ea typeface="ＭＳ 明朝"/>
                <a:cs typeface="Times New Roman"/>
              </a:rPr>
              <a:t>社会心理学的特性</a:t>
            </a:r>
          </a:p>
        </p:txBody>
      </p:sp>
      <p:sp>
        <p:nvSpPr>
          <p:cNvPr id="58" name="正方形/長方形 57"/>
          <p:cNvSpPr/>
          <p:nvPr/>
        </p:nvSpPr>
        <p:spPr>
          <a:xfrm>
            <a:off x="485246" y="1179157"/>
            <a:ext cx="1745047" cy="372405"/>
          </a:xfrm>
          <a:prstGeom prst="rect">
            <a:avLst/>
          </a:prstGeom>
          <a:solidFill>
            <a:srgbClr val="CCFFFF"/>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ja-JP" altLang="en-US" sz="1400" b="1" kern="100" dirty="0">
                <a:latin typeface="Century"/>
                <a:ea typeface="ＭＳ 明朝"/>
                <a:cs typeface="Times New Roman"/>
              </a:rPr>
              <a:t>生理学的特性</a:t>
            </a:r>
          </a:p>
        </p:txBody>
      </p:sp>
      <p:sp>
        <p:nvSpPr>
          <p:cNvPr id="60" name="正方形/長方形 59"/>
          <p:cNvSpPr/>
          <p:nvPr/>
        </p:nvSpPr>
        <p:spPr>
          <a:xfrm>
            <a:off x="2765310" y="1167909"/>
            <a:ext cx="3018432" cy="367904"/>
          </a:xfrm>
          <a:prstGeom prst="rect">
            <a:avLst/>
          </a:prstGeom>
          <a:solidFill>
            <a:srgbClr val="CCFFFF"/>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ja-JP" altLang="en-US" sz="1400" b="1" kern="100" dirty="0">
                <a:latin typeface="Century"/>
                <a:ea typeface="ＭＳ 明朝"/>
                <a:cs typeface="Times New Roman"/>
              </a:rPr>
              <a:t>認知的特性</a:t>
            </a:r>
          </a:p>
        </p:txBody>
      </p:sp>
      <p:sp>
        <p:nvSpPr>
          <p:cNvPr id="61" name="正方形/長方形 60"/>
          <p:cNvSpPr/>
          <p:nvPr/>
        </p:nvSpPr>
        <p:spPr>
          <a:xfrm>
            <a:off x="601686" y="1386515"/>
            <a:ext cx="1512168" cy="1239701"/>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400" b="1" kern="100" dirty="0">
                <a:latin typeface="Century"/>
                <a:ea typeface="ＭＳ 明朝"/>
                <a:cs typeface="Times New Roman"/>
              </a:rPr>
              <a:t>・生理現象</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・睡眠不足</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・緊張</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・ストレス</a:t>
            </a:r>
          </a:p>
        </p:txBody>
      </p:sp>
      <p:sp>
        <p:nvSpPr>
          <p:cNvPr id="63" name="正方形/長方形 62"/>
          <p:cNvSpPr/>
          <p:nvPr/>
        </p:nvSpPr>
        <p:spPr>
          <a:xfrm>
            <a:off x="2579636" y="1396635"/>
            <a:ext cx="1512168" cy="1239701"/>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400" b="1" kern="100" dirty="0">
                <a:latin typeface="Century"/>
                <a:ea typeface="ＭＳ 明朝"/>
                <a:cs typeface="Times New Roman"/>
              </a:rPr>
              <a:t>・思い込み</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・誤認</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・忘却</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・学習、経験</a:t>
            </a:r>
            <a:endParaRPr lang="en-US" altLang="ja-JP" sz="1400" b="1" kern="100" dirty="0">
              <a:latin typeface="Century"/>
              <a:ea typeface="ＭＳ 明朝"/>
              <a:cs typeface="Times New Roman"/>
            </a:endParaRPr>
          </a:p>
        </p:txBody>
      </p:sp>
      <p:sp>
        <p:nvSpPr>
          <p:cNvPr id="65" name="正方形/長方形 64"/>
          <p:cNvSpPr/>
          <p:nvPr/>
        </p:nvSpPr>
        <p:spPr>
          <a:xfrm>
            <a:off x="6226742" y="1406197"/>
            <a:ext cx="2981048" cy="1239701"/>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400" b="1" kern="100" dirty="0">
                <a:latin typeface="Century"/>
                <a:ea typeface="ＭＳ 明朝"/>
                <a:cs typeface="Times New Roman"/>
              </a:rPr>
              <a:t>・権威への服従</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・集団に合わせる心理</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・社会的手抜き</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・集団浅慮</a:t>
            </a:r>
            <a:endParaRPr lang="en-US" altLang="ja-JP" sz="1400" b="1" kern="100" dirty="0">
              <a:latin typeface="Century"/>
              <a:ea typeface="ＭＳ 明朝"/>
              <a:cs typeface="Times New Roman"/>
            </a:endParaRPr>
          </a:p>
        </p:txBody>
      </p:sp>
      <p:sp>
        <p:nvSpPr>
          <p:cNvPr id="67" name="正方形/長方形 66"/>
          <p:cNvSpPr/>
          <p:nvPr/>
        </p:nvSpPr>
        <p:spPr>
          <a:xfrm>
            <a:off x="3954871" y="1383935"/>
            <a:ext cx="1828871" cy="1239701"/>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400" b="1" kern="100" dirty="0">
                <a:latin typeface="Century"/>
                <a:ea typeface="ＭＳ 明朝"/>
                <a:cs typeface="Times New Roman"/>
              </a:rPr>
              <a:t>・正常化の偏見</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・こじつけ解釈</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・緊急時</a:t>
            </a:r>
            <a:endParaRPr lang="en-US" altLang="ja-JP" sz="1400" b="1" kern="100" dirty="0">
              <a:latin typeface="Century"/>
              <a:ea typeface="ＭＳ 明朝"/>
              <a:cs typeface="Times New Roman"/>
            </a:endParaRPr>
          </a:p>
          <a:p>
            <a:pPr>
              <a:spcAft>
                <a:spcPts val="0"/>
              </a:spcAft>
            </a:pPr>
            <a:r>
              <a:rPr lang="ja-JP" altLang="en-US" sz="1400" b="1" kern="100" dirty="0">
                <a:latin typeface="Century"/>
                <a:ea typeface="ＭＳ 明朝"/>
                <a:cs typeface="Times New Roman"/>
              </a:rPr>
              <a:t>・注意ちがい</a:t>
            </a:r>
            <a:endParaRPr lang="en-US" altLang="ja-JP" sz="1400" b="1" kern="100" dirty="0">
              <a:latin typeface="Century"/>
              <a:ea typeface="ＭＳ 明朝"/>
              <a:cs typeface="Times New Roman"/>
            </a:endParaRPr>
          </a:p>
        </p:txBody>
      </p:sp>
      <p:sp>
        <p:nvSpPr>
          <p:cNvPr id="68" name="正方形/長方形 67"/>
          <p:cNvSpPr/>
          <p:nvPr/>
        </p:nvSpPr>
        <p:spPr>
          <a:xfrm>
            <a:off x="7619263" y="2219988"/>
            <a:ext cx="1975222" cy="360743"/>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400" b="1" kern="100" dirty="0">
                <a:latin typeface="Century"/>
                <a:ea typeface="ＭＳ 明朝"/>
                <a:cs typeface="Times New Roman"/>
              </a:rPr>
              <a:t>・ﾘｽｷｰ・ｼﾌﾄ現象</a:t>
            </a:r>
            <a:endParaRPr lang="en-US" altLang="ja-JP" sz="1400" b="1" kern="100" dirty="0">
              <a:latin typeface="Century"/>
              <a:ea typeface="ＭＳ 明朝"/>
              <a:cs typeface="Times New Roman"/>
            </a:endParaRPr>
          </a:p>
        </p:txBody>
      </p:sp>
      <p:sp>
        <p:nvSpPr>
          <p:cNvPr id="46" name="テキスト ボックス 45"/>
          <p:cNvSpPr txBox="1"/>
          <p:nvPr/>
        </p:nvSpPr>
        <p:spPr>
          <a:xfrm>
            <a:off x="2236974" y="3034359"/>
            <a:ext cx="6187359" cy="280426"/>
          </a:xfrm>
          <a:prstGeom prst="rect">
            <a:avLst/>
          </a:prstGeom>
          <a:noFill/>
          <a:ln w="12700">
            <a:solidFill>
              <a:schemeClr val="tx1"/>
            </a:solidFill>
          </a:ln>
        </p:spPr>
        <p:txBody>
          <a:bodyPr wrap="square" rtlCol="0">
            <a:spAutoFit/>
          </a:bodyPr>
          <a:lstStyle/>
          <a:p>
            <a:endParaRPr kumimoji="1" lang="ja-JP" altLang="en-US" sz="1050" dirty="0">
              <a:solidFill>
                <a:schemeClr val="tx1"/>
              </a:solidFill>
              <a:latin typeface="+mn-ea"/>
            </a:endParaRPr>
          </a:p>
        </p:txBody>
      </p:sp>
      <p:sp>
        <p:nvSpPr>
          <p:cNvPr id="47" name="テキスト ボックス 46"/>
          <p:cNvSpPr txBox="1"/>
          <p:nvPr/>
        </p:nvSpPr>
        <p:spPr>
          <a:xfrm>
            <a:off x="2292650" y="3424715"/>
            <a:ext cx="353943" cy="2238774"/>
          </a:xfrm>
          <a:prstGeom prst="rect">
            <a:avLst/>
          </a:prstGeom>
          <a:noFill/>
          <a:ln w="12700">
            <a:noFill/>
          </a:ln>
        </p:spPr>
        <p:txBody>
          <a:bodyPr vert="eaVert" wrap="square" rtlCol="0">
            <a:spAutoFit/>
          </a:bodyPr>
          <a:lstStyle/>
          <a:p>
            <a:r>
              <a:rPr kumimoji="1" lang="ja-JP" altLang="en-US" sz="1100" dirty="0">
                <a:solidFill>
                  <a:schemeClr val="tx1"/>
                </a:solidFill>
                <a:latin typeface="+mn-ea"/>
              </a:rPr>
              <a:t>やめる（なくす、減らす）</a:t>
            </a:r>
          </a:p>
        </p:txBody>
      </p:sp>
      <p:sp>
        <p:nvSpPr>
          <p:cNvPr id="48" name="テキスト ボックス 47"/>
          <p:cNvSpPr txBox="1"/>
          <p:nvPr/>
        </p:nvSpPr>
        <p:spPr>
          <a:xfrm>
            <a:off x="2726849" y="3423061"/>
            <a:ext cx="353943" cy="2235425"/>
          </a:xfrm>
          <a:prstGeom prst="rect">
            <a:avLst/>
          </a:prstGeom>
          <a:noFill/>
          <a:ln w="12700">
            <a:noFill/>
          </a:ln>
        </p:spPr>
        <p:txBody>
          <a:bodyPr vert="eaVert" wrap="square" rtlCol="0">
            <a:spAutoFit/>
          </a:bodyPr>
          <a:lstStyle/>
          <a:p>
            <a:r>
              <a:rPr kumimoji="1" lang="ja-JP" altLang="en-US" sz="1100" dirty="0">
                <a:solidFill>
                  <a:schemeClr val="tx1"/>
                </a:solidFill>
                <a:latin typeface="+mn-ea"/>
              </a:rPr>
              <a:t>できないようにする</a:t>
            </a:r>
          </a:p>
        </p:txBody>
      </p:sp>
      <p:sp>
        <p:nvSpPr>
          <p:cNvPr id="52" name="テキスト ボックス 51"/>
          <p:cNvSpPr txBox="1"/>
          <p:nvPr/>
        </p:nvSpPr>
        <p:spPr>
          <a:xfrm>
            <a:off x="3154652" y="3422214"/>
            <a:ext cx="353943" cy="2237249"/>
          </a:xfrm>
          <a:prstGeom prst="rect">
            <a:avLst/>
          </a:prstGeom>
          <a:noFill/>
          <a:ln w="12700">
            <a:noFill/>
          </a:ln>
        </p:spPr>
        <p:txBody>
          <a:bodyPr vert="eaVert" wrap="square" rtlCol="0">
            <a:spAutoFit/>
          </a:bodyPr>
          <a:lstStyle/>
          <a:p>
            <a:r>
              <a:rPr kumimoji="1" lang="ja-JP" altLang="en-US" sz="1100" dirty="0">
                <a:solidFill>
                  <a:schemeClr val="tx1"/>
                </a:solidFill>
                <a:latin typeface="+mn-ea"/>
              </a:rPr>
              <a:t>分かりやすくする</a:t>
            </a:r>
          </a:p>
        </p:txBody>
      </p:sp>
      <p:sp>
        <p:nvSpPr>
          <p:cNvPr id="55" name="テキスト ボックス 54"/>
          <p:cNvSpPr txBox="1"/>
          <p:nvPr/>
        </p:nvSpPr>
        <p:spPr>
          <a:xfrm>
            <a:off x="3585539" y="3424714"/>
            <a:ext cx="353943" cy="2234750"/>
          </a:xfrm>
          <a:prstGeom prst="rect">
            <a:avLst/>
          </a:prstGeom>
          <a:noFill/>
          <a:ln w="12700">
            <a:noFill/>
          </a:ln>
        </p:spPr>
        <p:txBody>
          <a:bodyPr vert="eaVert" wrap="square" rtlCol="0">
            <a:spAutoFit/>
          </a:bodyPr>
          <a:lstStyle/>
          <a:p>
            <a:r>
              <a:rPr kumimoji="1" lang="ja-JP" altLang="en-US" sz="1100" dirty="0">
                <a:solidFill>
                  <a:schemeClr val="tx1"/>
                </a:solidFill>
                <a:latin typeface="+mn-ea"/>
              </a:rPr>
              <a:t>やりやすくする</a:t>
            </a:r>
          </a:p>
        </p:txBody>
      </p:sp>
      <p:sp>
        <p:nvSpPr>
          <p:cNvPr id="59" name="テキスト ボックス 58"/>
          <p:cNvSpPr txBox="1"/>
          <p:nvPr/>
        </p:nvSpPr>
        <p:spPr>
          <a:xfrm>
            <a:off x="6336722" y="3426871"/>
            <a:ext cx="353943" cy="2228584"/>
          </a:xfrm>
          <a:prstGeom prst="rect">
            <a:avLst/>
          </a:prstGeom>
          <a:noFill/>
          <a:ln w="12700">
            <a:noFill/>
          </a:ln>
        </p:spPr>
        <p:txBody>
          <a:bodyPr vert="eaVert" wrap="square" rtlCol="0">
            <a:spAutoFit/>
          </a:bodyPr>
          <a:lstStyle/>
          <a:p>
            <a:r>
              <a:rPr kumimoji="1" lang="ja-JP" altLang="en-US" sz="1100" dirty="0">
                <a:solidFill>
                  <a:schemeClr val="tx1"/>
                </a:solidFill>
                <a:latin typeface="+mn-ea"/>
              </a:rPr>
              <a:t>知覚能力を持たせる</a:t>
            </a:r>
          </a:p>
        </p:txBody>
      </p:sp>
      <p:sp>
        <p:nvSpPr>
          <p:cNvPr id="64" name="テキスト ボックス 63"/>
          <p:cNvSpPr txBox="1"/>
          <p:nvPr/>
        </p:nvSpPr>
        <p:spPr>
          <a:xfrm>
            <a:off x="6762154" y="3425623"/>
            <a:ext cx="353943" cy="2233908"/>
          </a:xfrm>
          <a:prstGeom prst="rect">
            <a:avLst/>
          </a:prstGeom>
          <a:noFill/>
          <a:ln w="12700">
            <a:noFill/>
          </a:ln>
        </p:spPr>
        <p:txBody>
          <a:bodyPr vert="eaVert" wrap="square" rtlCol="0">
            <a:spAutoFit/>
          </a:bodyPr>
          <a:lstStyle/>
          <a:p>
            <a:r>
              <a:rPr kumimoji="1" lang="ja-JP" altLang="en-US" sz="1100" dirty="0">
                <a:solidFill>
                  <a:schemeClr val="tx1"/>
                </a:solidFill>
                <a:latin typeface="+mn-ea"/>
              </a:rPr>
              <a:t>認知・予測させる</a:t>
            </a:r>
          </a:p>
        </p:txBody>
      </p:sp>
      <p:sp>
        <p:nvSpPr>
          <p:cNvPr id="66" name="テキスト ボックス 65"/>
          <p:cNvSpPr txBox="1"/>
          <p:nvPr/>
        </p:nvSpPr>
        <p:spPr>
          <a:xfrm>
            <a:off x="7198577" y="3426140"/>
            <a:ext cx="353943" cy="2235883"/>
          </a:xfrm>
          <a:prstGeom prst="rect">
            <a:avLst/>
          </a:prstGeom>
          <a:noFill/>
          <a:ln w="12700">
            <a:noFill/>
          </a:ln>
        </p:spPr>
        <p:txBody>
          <a:bodyPr vert="eaVert" wrap="square" rtlCol="0">
            <a:spAutoFit/>
          </a:bodyPr>
          <a:lstStyle/>
          <a:p>
            <a:r>
              <a:rPr lang="ja-JP" altLang="en-US" sz="1100" dirty="0">
                <a:solidFill>
                  <a:schemeClr val="tx1"/>
                </a:solidFill>
                <a:latin typeface="+mn-ea"/>
              </a:rPr>
              <a:t>安全を優先させる</a:t>
            </a:r>
            <a:endParaRPr lang="en-US" altLang="ja-JP" sz="1100" dirty="0">
              <a:solidFill>
                <a:schemeClr val="tx1"/>
              </a:solidFill>
              <a:latin typeface="+mn-ea"/>
            </a:endParaRPr>
          </a:p>
        </p:txBody>
      </p:sp>
      <p:sp>
        <p:nvSpPr>
          <p:cNvPr id="69" name="テキスト ボックス 68"/>
          <p:cNvSpPr txBox="1"/>
          <p:nvPr/>
        </p:nvSpPr>
        <p:spPr>
          <a:xfrm>
            <a:off x="7625173" y="3426871"/>
            <a:ext cx="353943" cy="2239160"/>
          </a:xfrm>
          <a:prstGeom prst="rect">
            <a:avLst/>
          </a:prstGeom>
          <a:noFill/>
          <a:ln w="12700">
            <a:noFill/>
          </a:ln>
        </p:spPr>
        <p:txBody>
          <a:bodyPr vert="eaVert" wrap="square" rtlCol="0">
            <a:spAutoFit/>
          </a:bodyPr>
          <a:lstStyle/>
          <a:p>
            <a:r>
              <a:rPr kumimoji="1" lang="ja-JP" altLang="en-US" sz="1100" dirty="0">
                <a:solidFill>
                  <a:schemeClr val="tx1"/>
                </a:solidFill>
                <a:latin typeface="+mn-ea"/>
              </a:rPr>
              <a:t>できる能力を持たせる</a:t>
            </a:r>
          </a:p>
        </p:txBody>
      </p:sp>
      <p:sp>
        <p:nvSpPr>
          <p:cNvPr id="70" name="テキスト ボックス 69"/>
          <p:cNvSpPr txBox="1"/>
          <p:nvPr/>
        </p:nvSpPr>
        <p:spPr>
          <a:xfrm>
            <a:off x="8052574" y="3424216"/>
            <a:ext cx="353943" cy="2241816"/>
          </a:xfrm>
          <a:prstGeom prst="rect">
            <a:avLst/>
          </a:prstGeom>
          <a:noFill/>
          <a:ln w="12700">
            <a:noFill/>
          </a:ln>
        </p:spPr>
        <p:txBody>
          <a:bodyPr vert="eaVert" wrap="square" rtlCol="0">
            <a:spAutoFit/>
          </a:bodyPr>
          <a:lstStyle/>
          <a:p>
            <a:r>
              <a:rPr kumimoji="1" lang="ja-JP" altLang="en-US" sz="1100" dirty="0">
                <a:solidFill>
                  <a:schemeClr val="tx1"/>
                </a:solidFill>
                <a:latin typeface="+mn-ea"/>
              </a:rPr>
              <a:t>自分で気づかせる</a:t>
            </a:r>
          </a:p>
        </p:txBody>
      </p:sp>
      <p:sp>
        <p:nvSpPr>
          <p:cNvPr id="71" name="テキスト ボックス 70"/>
          <p:cNvSpPr txBox="1"/>
          <p:nvPr/>
        </p:nvSpPr>
        <p:spPr>
          <a:xfrm>
            <a:off x="4364260" y="3391983"/>
            <a:ext cx="353943" cy="2240092"/>
          </a:xfrm>
          <a:prstGeom prst="rect">
            <a:avLst/>
          </a:prstGeom>
          <a:noFill/>
          <a:ln w="12700">
            <a:noFill/>
          </a:ln>
        </p:spPr>
        <p:txBody>
          <a:bodyPr vert="eaVert" wrap="square" rtlCol="0">
            <a:spAutoFit/>
          </a:bodyPr>
          <a:lstStyle/>
          <a:p>
            <a:r>
              <a:rPr lang="ja-JP" altLang="en-US" sz="1100" dirty="0">
                <a:solidFill>
                  <a:schemeClr val="tx1"/>
                </a:solidFill>
                <a:latin typeface="+mn-ea"/>
              </a:rPr>
              <a:t>検出する</a:t>
            </a:r>
            <a:endParaRPr kumimoji="1" lang="ja-JP" altLang="en-US" sz="1100" dirty="0">
              <a:solidFill>
                <a:schemeClr val="tx1"/>
              </a:solidFill>
              <a:latin typeface="+mn-ea"/>
            </a:endParaRPr>
          </a:p>
        </p:txBody>
      </p:sp>
      <p:sp>
        <p:nvSpPr>
          <p:cNvPr id="72" name="テキスト ボックス 71"/>
          <p:cNvSpPr txBox="1"/>
          <p:nvPr/>
        </p:nvSpPr>
        <p:spPr>
          <a:xfrm>
            <a:off x="5532123" y="3434323"/>
            <a:ext cx="353943" cy="2236796"/>
          </a:xfrm>
          <a:prstGeom prst="rect">
            <a:avLst/>
          </a:prstGeom>
          <a:noFill/>
          <a:ln w="12700">
            <a:noFill/>
          </a:ln>
        </p:spPr>
        <p:txBody>
          <a:bodyPr vert="eaVert" wrap="square" rtlCol="0">
            <a:spAutoFit/>
          </a:bodyPr>
          <a:lstStyle/>
          <a:p>
            <a:r>
              <a:rPr lang="ja-JP" altLang="en-US" sz="1100" dirty="0">
                <a:solidFill>
                  <a:schemeClr val="tx1"/>
                </a:solidFill>
                <a:latin typeface="+mn-ea"/>
              </a:rPr>
              <a:t>備える</a:t>
            </a:r>
            <a:endParaRPr kumimoji="1" lang="ja-JP" altLang="en-US" sz="1100" dirty="0">
              <a:solidFill>
                <a:schemeClr val="tx1"/>
              </a:solidFill>
              <a:latin typeface="+mn-ea"/>
            </a:endParaRPr>
          </a:p>
        </p:txBody>
      </p:sp>
      <p:cxnSp>
        <p:nvCxnSpPr>
          <p:cNvPr id="73" name="直線コネクタ 72"/>
          <p:cNvCxnSpPr/>
          <p:nvPr/>
        </p:nvCxnSpPr>
        <p:spPr bwMode="auto">
          <a:xfrm>
            <a:off x="2646593" y="3289473"/>
            <a:ext cx="0" cy="1704527"/>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線コネクタ 73"/>
          <p:cNvCxnSpPr/>
          <p:nvPr/>
        </p:nvCxnSpPr>
        <p:spPr bwMode="auto">
          <a:xfrm>
            <a:off x="3059392" y="3313755"/>
            <a:ext cx="17044" cy="1680245"/>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線コネクタ 74"/>
          <p:cNvCxnSpPr/>
          <p:nvPr/>
        </p:nvCxnSpPr>
        <p:spPr bwMode="auto">
          <a:xfrm>
            <a:off x="3508595" y="3322584"/>
            <a:ext cx="0" cy="1671416"/>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線コネクタ 76"/>
          <p:cNvCxnSpPr/>
          <p:nvPr/>
        </p:nvCxnSpPr>
        <p:spPr bwMode="auto">
          <a:xfrm flipH="1">
            <a:off x="6670299" y="3289473"/>
            <a:ext cx="6971" cy="1718975"/>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線コネクタ 77"/>
          <p:cNvCxnSpPr/>
          <p:nvPr/>
        </p:nvCxnSpPr>
        <p:spPr bwMode="auto">
          <a:xfrm flipH="1">
            <a:off x="7119952" y="3320206"/>
            <a:ext cx="1716" cy="1651567"/>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線コネクタ 78"/>
          <p:cNvCxnSpPr/>
          <p:nvPr/>
        </p:nvCxnSpPr>
        <p:spPr bwMode="auto">
          <a:xfrm flipH="1">
            <a:off x="7533411" y="3313755"/>
            <a:ext cx="19110" cy="1675708"/>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線コネクタ 79"/>
          <p:cNvCxnSpPr/>
          <p:nvPr/>
        </p:nvCxnSpPr>
        <p:spPr bwMode="auto">
          <a:xfrm flipH="1">
            <a:off x="7956104" y="3331431"/>
            <a:ext cx="14334" cy="1640342"/>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線コネクタ 80"/>
          <p:cNvCxnSpPr/>
          <p:nvPr/>
        </p:nvCxnSpPr>
        <p:spPr bwMode="auto">
          <a:xfrm>
            <a:off x="3939482" y="3322584"/>
            <a:ext cx="0" cy="2255390"/>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線コネクタ 82"/>
          <p:cNvCxnSpPr>
            <a:endCxn id="104" idx="0"/>
          </p:cNvCxnSpPr>
          <p:nvPr/>
        </p:nvCxnSpPr>
        <p:spPr bwMode="auto">
          <a:xfrm>
            <a:off x="4939929" y="3329518"/>
            <a:ext cx="3055" cy="2280783"/>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線コネクタ 83"/>
          <p:cNvCxnSpPr/>
          <p:nvPr/>
        </p:nvCxnSpPr>
        <p:spPr bwMode="auto">
          <a:xfrm flipH="1">
            <a:off x="853352" y="3030884"/>
            <a:ext cx="1376941" cy="14632"/>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線コネクタ 84"/>
          <p:cNvCxnSpPr/>
          <p:nvPr/>
        </p:nvCxnSpPr>
        <p:spPr bwMode="auto">
          <a:xfrm>
            <a:off x="860371" y="3058285"/>
            <a:ext cx="27553" cy="2908898"/>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テキスト ボックス 85"/>
          <p:cNvSpPr txBox="1"/>
          <p:nvPr/>
        </p:nvSpPr>
        <p:spPr>
          <a:xfrm>
            <a:off x="3052357" y="2996952"/>
            <a:ext cx="2153951" cy="307777"/>
          </a:xfrm>
          <a:prstGeom prst="rect">
            <a:avLst/>
          </a:prstGeom>
          <a:noFill/>
          <a:ln w="12700">
            <a:noFill/>
          </a:ln>
        </p:spPr>
        <p:txBody>
          <a:bodyPr wrap="square" rtlCol="0">
            <a:spAutoFit/>
          </a:bodyPr>
          <a:lstStyle/>
          <a:p>
            <a:pPr algn="ctr"/>
            <a:r>
              <a:rPr kumimoji="1" lang="ja-JP" altLang="en-US" sz="1400" dirty="0">
                <a:solidFill>
                  <a:schemeClr val="tx1"/>
                </a:solidFill>
                <a:latin typeface="+mn-ea"/>
              </a:rPr>
              <a:t>作業者環境の対策</a:t>
            </a:r>
          </a:p>
        </p:txBody>
      </p:sp>
      <p:sp>
        <p:nvSpPr>
          <p:cNvPr id="87" name="テキスト ボックス 86"/>
          <p:cNvSpPr txBox="1"/>
          <p:nvPr/>
        </p:nvSpPr>
        <p:spPr>
          <a:xfrm>
            <a:off x="568140" y="4259021"/>
            <a:ext cx="1489123" cy="523220"/>
          </a:xfrm>
          <a:prstGeom prst="rect">
            <a:avLst/>
          </a:prstGeom>
          <a:noFill/>
        </p:spPr>
        <p:txBody>
          <a:bodyPr wrap="square" rtlCol="0">
            <a:spAutoFit/>
          </a:bodyPr>
          <a:lstStyle/>
          <a:p>
            <a:pPr algn="r"/>
            <a:r>
              <a:rPr kumimoji="1" lang="ja-JP" altLang="en-US" sz="1400" dirty="0">
                <a:solidFill>
                  <a:schemeClr val="tx1"/>
                </a:solidFill>
                <a:latin typeface="+mn-ea"/>
              </a:rPr>
              <a:t>エラー対策の</a:t>
            </a:r>
            <a:endParaRPr kumimoji="1" lang="en-US" altLang="ja-JP" sz="1400" dirty="0">
              <a:solidFill>
                <a:schemeClr val="tx1"/>
              </a:solidFill>
              <a:latin typeface="+mn-ea"/>
            </a:endParaRPr>
          </a:p>
          <a:p>
            <a:pPr algn="r"/>
            <a:r>
              <a:rPr kumimoji="1" lang="ja-JP" altLang="en-US" sz="1400" dirty="0">
                <a:solidFill>
                  <a:schemeClr val="tx1"/>
                </a:solidFill>
                <a:latin typeface="+mn-ea"/>
              </a:rPr>
              <a:t>発想手順</a:t>
            </a:r>
          </a:p>
        </p:txBody>
      </p:sp>
      <p:sp>
        <p:nvSpPr>
          <p:cNvPr id="88" name="テキスト ボックス 87"/>
          <p:cNvSpPr txBox="1"/>
          <p:nvPr/>
        </p:nvSpPr>
        <p:spPr>
          <a:xfrm>
            <a:off x="6436215" y="2996952"/>
            <a:ext cx="1613129" cy="307777"/>
          </a:xfrm>
          <a:prstGeom prst="rect">
            <a:avLst/>
          </a:prstGeom>
          <a:noFill/>
        </p:spPr>
        <p:txBody>
          <a:bodyPr wrap="square" rtlCol="0">
            <a:spAutoFit/>
          </a:bodyPr>
          <a:lstStyle/>
          <a:p>
            <a:r>
              <a:rPr kumimoji="1" lang="ja-JP" altLang="en-US" sz="1400" dirty="0">
                <a:solidFill>
                  <a:schemeClr val="tx1"/>
                </a:solidFill>
                <a:latin typeface="+mn-ea"/>
              </a:rPr>
              <a:t>作業者自身の対策</a:t>
            </a:r>
          </a:p>
        </p:txBody>
      </p:sp>
      <p:cxnSp>
        <p:nvCxnSpPr>
          <p:cNvPr id="89" name="直線矢印コネクタ 88"/>
          <p:cNvCxnSpPr/>
          <p:nvPr/>
        </p:nvCxnSpPr>
        <p:spPr bwMode="auto">
          <a:xfrm>
            <a:off x="2085344" y="4562913"/>
            <a:ext cx="6964369" cy="15706"/>
          </a:xfrm>
          <a:prstGeom prst="straightConnector1">
            <a:avLst/>
          </a:prstGeom>
          <a:solidFill>
            <a:srgbClr val="FFFFFF"/>
          </a:solidFill>
          <a:ln w="38100" cap="flat" cmpd="sng" algn="ctr">
            <a:solidFill>
              <a:srgbClr val="FF0000"/>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テキスト ボックス 89"/>
          <p:cNvSpPr txBox="1"/>
          <p:nvPr/>
        </p:nvSpPr>
        <p:spPr>
          <a:xfrm>
            <a:off x="9058769" y="3828952"/>
            <a:ext cx="482195" cy="1077218"/>
          </a:xfrm>
          <a:prstGeom prst="rect">
            <a:avLst/>
          </a:prstGeom>
          <a:noFill/>
        </p:spPr>
        <p:txBody>
          <a:bodyPr wrap="square" rtlCol="0">
            <a:spAutoFit/>
          </a:bodyPr>
          <a:lstStyle/>
          <a:p>
            <a:r>
              <a:rPr kumimoji="1" lang="ja-JP" altLang="en-US" sz="1600" dirty="0">
                <a:solidFill>
                  <a:srgbClr val="FF0000"/>
                </a:solidFill>
                <a:latin typeface="+mn-ea"/>
              </a:rPr>
              <a:t>検</a:t>
            </a:r>
            <a:endParaRPr kumimoji="1" lang="en-US" altLang="ja-JP" sz="1600" dirty="0">
              <a:solidFill>
                <a:srgbClr val="FF0000"/>
              </a:solidFill>
              <a:latin typeface="+mn-ea"/>
            </a:endParaRPr>
          </a:p>
          <a:p>
            <a:r>
              <a:rPr kumimoji="1" lang="ja-JP" altLang="en-US" sz="1600" dirty="0">
                <a:solidFill>
                  <a:srgbClr val="FF0000"/>
                </a:solidFill>
                <a:latin typeface="+mn-ea"/>
              </a:rPr>
              <a:t>討</a:t>
            </a:r>
            <a:endParaRPr kumimoji="1" lang="en-US" altLang="ja-JP" sz="1600" dirty="0">
              <a:solidFill>
                <a:srgbClr val="FF0000"/>
              </a:solidFill>
              <a:latin typeface="+mn-ea"/>
            </a:endParaRPr>
          </a:p>
          <a:p>
            <a:r>
              <a:rPr kumimoji="1" lang="ja-JP" altLang="en-US" sz="1600" dirty="0">
                <a:solidFill>
                  <a:srgbClr val="FF0000"/>
                </a:solidFill>
                <a:latin typeface="+mn-ea"/>
              </a:rPr>
              <a:t>順</a:t>
            </a:r>
            <a:endParaRPr kumimoji="1" lang="en-US" altLang="ja-JP" sz="1600" dirty="0">
              <a:solidFill>
                <a:srgbClr val="FF0000"/>
              </a:solidFill>
              <a:latin typeface="+mn-ea"/>
            </a:endParaRPr>
          </a:p>
          <a:p>
            <a:r>
              <a:rPr kumimoji="1" lang="ja-JP" altLang="en-US" sz="1600" dirty="0">
                <a:solidFill>
                  <a:srgbClr val="FF0000"/>
                </a:solidFill>
                <a:latin typeface="+mn-ea"/>
              </a:rPr>
              <a:t>序</a:t>
            </a:r>
          </a:p>
        </p:txBody>
      </p:sp>
      <p:sp>
        <p:nvSpPr>
          <p:cNvPr id="91" name="右中かっこ 90"/>
          <p:cNvSpPr/>
          <p:nvPr/>
        </p:nvSpPr>
        <p:spPr bwMode="auto">
          <a:xfrm>
            <a:off x="8577211" y="5001254"/>
            <a:ext cx="570602" cy="479422"/>
          </a:xfrm>
          <a:prstGeom prst="rightBrace">
            <a:avLst>
              <a:gd name="adj1" fmla="val 24855"/>
              <a:gd name="adj2" fmla="val 49252"/>
            </a:avLst>
          </a:prstGeom>
          <a:noFill/>
          <a:ln w="38100" cap="flat" cmpd="sng" algn="ctr">
            <a:solidFill>
              <a:srgbClr val="FF0000"/>
            </a:solidFill>
            <a:prstDash val="dash"/>
            <a:round/>
            <a:headEnd type="none" w="med" len="med"/>
            <a:tailEnd type="none"/>
          </a:ln>
          <a:effectLst/>
        </p:spPr>
        <p:txBody>
          <a:bodyPr rtlCol="0" anchor="ctr"/>
          <a:lstStyle/>
          <a:p>
            <a:pPr algn="ctr"/>
            <a:endParaRPr kumimoji="1" lang="ja-JP" altLang="en-US" sz="1050">
              <a:latin typeface="+mn-ea"/>
            </a:endParaRPr>
          </a:p>
        </p:txBody>
      </p:sp>
      <p:sp>
        <p:nvSpPr>
          <p:cNvPr id="92" name="テキスト ボックス 91"/>
          <p:cNvSpPr txBox="1"/>
          <p:nvPr/>
        </p:nvSpPr>
        <p:spPr>
          <a:xfrm>
            <a:off x="9180077" y="4862719"/>
            <a:ext cx="430887" cy="1310237"/>
          </a:xfrm>
          <a:prstGeom prst="rect">
            <a:avLst/>
          </a:prstGeom>
          <a:noFill/>
        </p:spPr>
        <p:txBody>
          <a:bodyPr vert="eaVert" wrap="square" rtlCol="0">
            <a:spAutoFit/>
          </a:bodyPr>
          <a:lstStyle/>
          <a:p>
            <a:r>
              <a:rPr kumimoji="1" lang="ja-JP" altLang="en-US" sz="1600" dirty="0">
                <a:solidFill>
                  <a:srgbClr val="FF0000"/>
                </a:solidFill>
                <a:latin typeface="+mn-ea"/>
              </a:rPr>
              <a:t>対策の観点</a:t>
            </a:r>
          </a:p>
        </p:txBody>
      </p:sp>
      <p:cxnSp>
        <p:nvCxnSpPr>
          <p:cNvPr id="93" name="直線コネクタ 92"/>
          <p:cNvCxnSpPr/>
          <p:nvPr/>
        </p:nvCxnSpPr>
        <p:spPr bwMode="auto">
          <a:xfrm flipH="1">
            <a:off x="8412155" y="3328621"/>
            <a:ext cx="9055" cy="2646556"/>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線コネクタ 93"/>
          <p:cNvCxnSpPr/>
          <p:nvPr/>
        </p:nvCxnSpPr>
        <p:spPr bwMode="auto">
          <a:xfrm flipH="1">
            <a:off x="6276773" y="3058285"/>
            <a:ext cx="1781" cy="2506790"/>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線コネクタ 94"/>
          <p:cNvCxnSpPr>
            <a:stCxn id="46" idx="1"/>
          </p:cNvCxnSpPr>
          <p:nvPr/>
        </p:nvCxnSpPr>
        <p:spPr bwMode="auto">
          <a:xfrm>
            <a:off x="2236974" y="3174572"/>
            <a:ext cx="7208" cy="2800605"/>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線コネクタ 95"/>
          <p:cNvCxnSpPr/>
          <p:nvPr/>
        </p:nvCxnSpPr>
        <p:spPr bwMode="auto">
          <a:xfrm flipH="1" flipV="1">
            <a:off x="860371" y="4990674"/>
            <a:ext cx="7546147" cy="5058"/>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線コネクタ 96"/>
          <p:cNvCxnSpPr/>
          <p:nvPr/>
        </p:nvCxnSpPr>
        <p:spPr bwMode="auto">
          <a:xfrm flipH="1" flipV="1">
            <a:off x="887924" y="5960409"/>
            <a:ext cx="7542459" cy="14768"/>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テキスト ボックス 97"/>
          <p:cNvSpPr txBox="1"/>
          <p:nvPr/>
        </p:nvSpPr>
        <p:spPr>
          <a:xfrm>
            <a:off x="878753" y="5101437"/>
            <a:ext cx="1489123" cy="523220"/>
          </a:xfrm>
          <a:prstGeom prst="rect">
            <a:avLst/>
          </a:prstGeom>
          <a:noFill/>
        </p:spPr>
        <p:txBody>
          <a:bodyPr wrap="square" rtlCol="0">
            <a:spAutoFit/>
          </a:bodyPr>
          <a:lstStyle/>
          <a:p>
            <a:pPr algn="ctr"/>
            <a:r>
              <a:rPr lang="ja-JP" altLang="en-US" sz="1400" dirty="0">
                <a:latin typeface="+mn-ea"/>
              </a:rPr>
              <a:t>ＩＴ</a:t>
            </a:r>
            <a:r>
              <a:rPr kumimoji="1" lang="ja-JP" altLang="en-US" sz="1400" dirty="0">
                <a:solidFill>
                  <a:schemeClr val="tx1"/>
                </a:solidFill>
                <a:latin typeface="+mn-ea"/>
              </a:rPr>
              <a:t>対策の</a:t>
            </a:r>
            <a:endParaRPr kumimoji="1" lang="en-US" altLang="ja-JP" sz="1400" dirty="0">
              <a:solidFill>
                <a:schemeClr val="tx1"/>
              </a:solidFill>
              <a:latin typeface="+mn-ea"/>
            </a:endParaRPr>
          </a:p>
          <a:p>
            <a:pPr algn="ctr"/>
            <a:r>
              <a:rPr kumimoji="1" lang="ja-JP" altLang="en-US" sz="1400" dirty="0">
                <a:solidFill>
                  <a:schemeClr val="tx1"/>
                </a:solidFill>
                <a:latin typeface="+mn-ea"/>
              </a:rPr>
              <a:t>発想手順</a:t>
            </a:r>
          </a:p>
        </p:txBody>
      </p:sp>
      <p:sp>
        <p:nvSpPr>
          <p:cNvPr id="100" name="テキスト ボックス 99"/>
          <p:cNvSpPr txBox="1"/>
          <p:nvPr/>
        </p:nvSpPr>
        <p:spPr>
          <a:xfrm>
            <a:off x="2276427" y="5134648"/>
            <a:ext cx="1489123" cy="307777"/>
          </a:xfrm>
          <a:prstGeom prst="rect">
            <a:avLst/>
          </a:prstGeom>
          <a:noFill/>
        </p:spPr>
        <p:txBody>
          <a:bodyPr wrap="square" rtlCol="0">
            <a:spAutoFit/>
          </a:bodyPr>
          <a:lstStyle/>
          <a:p>
            <a:pPr algn="ctr"/>
            <a:r>
              <a:rPr lang="en-US" altLang="ja-JP" sz="1400" b="1" dirty="0">
                <a:latin typeface="+mn-ea"/>
              </a:rPr>
              <a:t>(3-1)  </a:t>
            </a:r>
            <a:r>
              <a:rPr lang="ja-JP" altLang="en-US" sz="1400" b="1" dirty="0">
                <a:latin typeface="+mn-ea"/>
              </a:rPr>
              <a:t>作業軽減</a:t>
            </a:r>
            <a:endParaRPr kumimoji="1" lang="ja-JP" altLang="en-US" sz="1400" b="1" dirty="0">
              <a:latin typeface="+mn-ea"/>
            </a:endParaRPr>
          </a:p>
        </p:txBody>
      </p:sp>
      <p:sp>
        <p:nvSpPr>
          <p:cNvPr id="101" name="テキスト ボックス 100"/>
          <p:cNvSpPr txBox="1"/>
          <p:nvPr/>
        </p:nvSpPr>
        <p:spPr>
          <a:xfrm>
            <a:off x="3848295" y="5038063"/>
            <a:ext cx="1197869" cy="523220"/>
          </a:xfrm>
          <a:prstGeom prst="rect">
            <a:avLst/>
          </a:prstGeom>
          <a:noFill/>
        </p:spPr>
        <p:txBody>
          <a:bodyPr wrap="square" rtlCol="0">
            <a:spAutoFit/>
          </a:bodyPr>
          <a:lstStyle/>
          <a:p>
            <a:pPr algn="ctr"/>
            <a:r>
              <a:rPr lang="en-US" altLang="ja-JP" sz="1400" b="1" dirty="0">
                <a:latin typeface="+mn-ea"/>
              </a:rPr>
              <a:t>(3-2) </a:t>
            </a:r>
          </a:p>
          <a:p>
            <a:pPr algn="ctr"/>
            <a:r>
              <a:rPr lang="ja-JP" altLang="en-US" sz="1400" b="1" dirty="0">
                <a:latin typeface="+mn-ea"/>
              </a:rPr>
              <a:t>チェック機能</a:t>
            </a:r>
            <a:endParaRPr kumimoji="1" lang="ja-JP" altLang="en-US" sz="1400" b="1" dirty="0">
              <a:latin typeface="+mn-ea"/>
            </a:endParaRPr>
          </a:p>
        </p:txBody>
      </p:sp>
      <p:sp>
        <p:nvSpPr>
          <p:cNvPr id="102" name="テキスト ボックス 101"/>
          <p:cNvSpPr txBox="1"/>
          <p:nvPr/>
        </p:nvSpPr>
        <p:spPr>
          <a:xfrm>
            <a:off x="5130470" y="5027119"/>
            <a:ext cx="1099620" cy="523220"/>
          </a:xfrm>
          <a:prstGeom prst="rect">
            <a:avLst/>
          </a:prstGeom>
          <a:noFill/>
        </p:spPr>
        <p:txBody>
          <a:bodyPr wrap="square" rtlCol="0">
            <a:spAutoFit/>
          </a:bodyPr>
          <a:lstStyle/>
          <a:p>
            <a:pPr algn="ctr"/>
            <a:r>
              <a:rPr lang="en-US" altLang="ja-JP" sz="1400" b="1" dirty="0">
                <a:latin typeface="+mn-ea"/>
              </a:rPr>
              <a:t>(3-3) </a:t>
            </a:r>
          </a:p>
          <a:p>
            <a:pPr algn="ctr"/>
            <a:r>
              <a:rPr lang="ja-JP" altLang="en-US" sz="1400" b="1" dirty="0">
                <a:latin typeface="+mn-ea"/>
              </a:rPr>
              <a:t>未然防止</a:t>
            </a:r>
            <a:endParaRPr kumimoji="1" lang="ja-JP" altLang="en-US" sz="1400" b="1" dirty="0">
              <a:latin typeface="+mn-ea"/>
            </a:endParaRPr>
          </a:p>
        </p:txBody>
      </p:sp>
      <p:sp>
        <p:nvSpPr>
          <p:cNvPr id="103" name="テキスト ボックス 102"/>
          <p:cNvSpPr txBox="1"/>
          <p:nvPr/>
        </p:nvSpPr>
        <p:spPr>
          <a:xfrm>
            <a:off x="6406992" y="5139231"/>
            <a:ext cx="1816364" cy="307777"/>
          </a:xfrm>
          <a:prstGeom prst="rect">
            <a:avLst/>
          </a:prstGeom>
          <a:noFill/>
        </p:spPr>
        <p:txBody>
          <a:bodyPr wrap="square" rtlCol="0">
            <a:spAutoFit/>
          </a:bodyPr>
          <a:lstStyle/>
          <a:p>
            <a:pPr algn="ctr"/>
            <a:r>
              <a:rPr lang="en-US" altLang="ja-JP" sz="1400" b="1" dirty="0">
                <a:latin typeface="+mn-ea"/>
              </a:rPr>
              <a:t>(3-4) </a:t>
            </a:r>
            <a:r>
              <a:rPr lang="ja-JP" altLang="en-US" sz="1400" b="1" dirty="0">
                <a:latin typeface="+mn-ea"/>
              </a:rPr>
              <a:t>能力向上</a:t>
            </a:r>
            <a:endParaRPr kumimoji="1" lang="ja-JP" altLang="en-US" sz="1400" b="1" dirty="0">
              <a:latin typeface="+mn-ea"/>
            </a:endParaRPr>
          </a:p>
        </p:txBody>
      </p:sp>
      <p:sp>
        <p:nvSpPr>
          <p:cNvPr id="104" name="テキスト ボックス 103"/>
          <p:cNvSpPr txBox="1"/>
          <p:nvPr/>
        </p:nvSpPr>
        <p:spPr>
          <a:xfrm>
            <a:off x="3441376" y="5610301"/>
            <a:ext cx="3003216" cy="307777"/>
          </a:xfrm>
          <a:prstGeom prst="rect">
            <a:avLst/>
          </a:prstGeom>
          <a:noFill/>
        </p:spPr>
        <p:txBody>
          <a:bodyPr wrap="square" rtlCol="0">
            <a:spAutoFit/>
          </a:bodyPr>
          <a:lstStyle/>
          <a:p>
            <a:pPr algn="ctr"/>
            <a:r>
              <a:rPr lang="ja-JP" altLang="en-US" sz="1400" b="1" dirty="0">
                <a:latin typeface="+mn-ea"/>
              </a:rPr>
              <a:t>運用改善策の多層防御</a:t>
            </a:r>
            <a:endParaRPr kumimoji="1" lang="ja-JP" altLang="en-US" sz="1400" b="1" dirty="0">
              <a:solidFill>
                <a:schemeClr val="tx1"/>
              </a:solidFill>
              <a:latin typeface="+mn-ea"/>
            </a:endParaRPr>
          </a:p>
        </p:txBody>
      </p:sp>
      <p:cxnSp>
        <p:nvCxnSpPr>
          <p:cNvPr id="105" name="直線コネクタ 104"/>
          <p:cNvCxnSpPr/>
          <p:nvPr/>
        </p:nvCxnSpPr>
        <p:spPr bwMode="auto">
          <a:xfrm flipH="1" flipV="1">
            <a:off x="2232470" y="5565075"/>
            <a:ext cx="6176866" cy="25798"/>
          </a:xfrm>
          <a:prstGeom prst="line">
            <a:avLst/>
          </a:prstGeom>
          <a:solidFill>
            <a:srgbClr val="FFFFFF"/>
          </a:solidFill>
          <a:ln w="127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タイトル 1"/>
          <p:cNvSpPr>
            <a:spLocks noGrp="1"/>
          </p:cNvSpPr>
          <p:nvPr>
            <p:ph type="title"/>
          </p:nvPr>
        </p:nvSpPr>
        <p:spPr>
          <a:xfrm>
            <a:off x="432000" y="108000"/>
            <a:ext cx="8640000" cy="576000"/>
          </a:xfrm>
        </p:spPr>
        <p:txBody>
          <a:bodyPr/>
          <a:lstStyle/>
          <a:p>
            <a:r>
              <a:rPr lang="en-US" altLang="ja-JP" dirty="0">
                <a:latin typeface="+mj-ea"/>
              </a:rPr>
              <a:t>(3) </a:t>
            </a:r>
            <a:r>
              <a:rPr lang="ja-JP" altLang="en-US" dirty="0">
                <a:latin typeface="+mj-ea"/>
              </a:rPr>
              <a:t>人間特性の観点でのヒューマンエラー対策例</a:t>
            </a:r>
            <a:endParaRPr kumimoji="1" lang="ja-JP" altLang="en-US" dirty="0">
              <a:latin typeface="+mj-ea"/>
            </a:endParaRPr>
          </a:p>
        </p:txBody>
      </p:sp>
    </p:spTree>
    <p:extLst>
      <p:ext uri="{BB962C8B-B14F-4D97-AF65-F5344CB8AC3E}">
        <p14:creationId xmlns:p14="http://schemas.microsoft.com/office/powerpoint/2010/main" val="2856838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テキスト ボックス 51"/>
          <p:cNvSpPr txBox="1"/>
          <p:nvPr/>
        </p:nvSpPr>
        <p:spPr>
          <a:xfrm>
            <a:off x="3605647" y="3249359"/>
            <a:ext cx="3476580" cy="461665"/>
          </a:xfrm>
          <a:prstGeom prst="rect">
            <a:avLst/>
          </a:prstGeom>
          <a:noFill/>
        </p:spPr>
        <p:txBody>
          <a:bodyPr wrap="square" rtlCol="0">
            <a:spAutoFit/>
          </a:bodyPr>
          <a:lstStyle/>
          <a:p>
            <a:r>
              <a:rPr lang="en-US" altLang="ja-JP" sz="2400" dirty="0">
                <a:latin typeface="HGPｺﾞｼｯｸE" panose="020B0900000000000000" pitchFamily="50" charset="-128"/>
                <a:ea typeface="HGPｺﾞｼｯｸE" panose="020B0900000000000000" pitchFamily="50" charset="-128"/>
              </a:rPr>
              <a:t>(3) </a:t>
            </a:r>
            <a:r>
              <a:rPr lang="ja-JP" altLang="en-US" sz="2400" dirty="0">
                <a:latin typeface="HGPｺﾞｼｯｸE" panose="020B0900000000000000" pitchFamily="50" charset="-128"/>
                <a:ea typeface="HGPｺﾞｼｯｸE" panose="020B0900000000000000" pitchFamily="50" charset="-128"/>
              </a:rPr>
              <a:t>人間特性</a:t>
            </a:r>
            <a:r>
              <a:rPr kumimoji="1" lang="ja-JP" altLang="en-US" sz="2400" dirty="0">
                <a:latin typeface="HGPｺﾞｼｯｸE" panose="020B0900000000000000" pitchFamily="50" charset="-128"/>
                <a:ea typeface="HGPｺﾞｼｯｸE" panose="020B0900000000000000" pitchFamily="50" charset="-128"/>
              </a:rPr>
              <a:t>の観点</a:t>
            </a:r>
          </a:p>
        </p:txBody>
      </p:sp>
      <p:pic>
        <p:nvPicPr>
          <p:cNvPr id="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430" y="3904736"/>
            <a:ext cx="1510930" cy="159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矢印 2"/>
          <p:cNvSpPr/>
          <p:nvPr/>
        </p:nvSpPr>
        <p:spPr bwMode="auto">
          <a:xfrm rot="20821599">
            <a:off x="3037842" y="1254922"/>
            <a:ext cx="1985138" cy="417086"/>
          </a:xfrm>
          <a:prstGeom prst="rightArrow">
            <a:avLst/>
          </a:prstGeom>
          <a:solidFill>
            <a:srgbClr val="FFC000"/>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 name="下矢印 3"/>
          <p:cNvSpPr/>
          <p:nvPr/>
        </p:nvSpPr>
        <p:spPr bwMode="auto">
          <a:xfrm>
            <a:off x="1459831" y="2349787"/>
            <a:ext cx="512433" cy="887448"/>
          </a:xfrm>
          <a:prstGeom prst="downArrow">
            <a:avLst/>
          </a:prstGeom>
          <a:solidFill>
            <a:srgbClr val="FFC000"/>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57" name="テキスト ボックス 56"/>
          <p:cNvSpPr txBox="1"/>
          <p:nvPr/>
        </p:nvSpPr>
        <p:spPr>
          <a:xfrm>
            <a:off x="384702" y="3211610"/>
            <a:ext cx="3884744" cy="461665"/>
          </a:xfrm>
          <a:prstGeom prst="rect">
            <a:avLst/>
          </a:prstGeom>
          <a:noFill/>
        </p:spPr>
        <p:txBody>
          <a:bodyPr wrap="square" rtlCol="0">
            <a:spAutoFit/>
          </a:bodyPr>
          <a:lstStyle/>
          <a:p>
            <a:r>
              <a:rPr lang="en-US" altLang="ja-JP" sz="2400" dirty="0">
                <a:latin typeface="HGPｺﾞｼｯｸE" panose="020B0900000000000000" pitchFamily="50" charset="-128"/>
                <a:ea typeface="HGPｺﾞｼｯｸE" panose="020B0900000000000000" pitchFamily="50" charset="-128"/>
              </a:rPr>
              <a:t>(2) </a:t>
            </a:r>
            <a:r>
              <a:rPr lang="ja-JP" altLang="en-US" sz="2400" dirty="0">
                <a:latin typeface="HGPｺﾞｼｯｸE" panose="020B0900000000000000" pitchFamily="50" charset="-128"/>
                <a:ea typeface="HGPｺﾞｼｯｸE" panose="020B0900000000000000" pitchFamily="50" charset="-128"/>
              </a:rPr>
              <a:t>関係性</a:t>
            </a:r>
            <a:r>
              <a:rPr kumimoji="1" lang="ja-JP" altLang="en-US" sz="2400" dirty="0">
                <a:latin typeface="HGPｺﾞｼｯｸE" panose="020B0900000000000000" pitchFamily="50" charset="-128"/>
                <a:ea typeface="HGPｺﾞｼｯｸE" panose="020B0900000000000000" pitchFamily="50" charset="-128"/>
              </a:rPr>
              <a:t>の観点</a:t>
            </a:r>
          </a:p>
        </p:txBody>
      </p:sp>
      <p:sp>
        <p:nvSpPr>
          <p:cNvPr id="58" name="テキスト ボックス 57"/>
          <p:cNvSpPr txBox="1"/>
          <p:nvPr/>
        </p:nvSpPr>
        <p:spPr>
          <a:xfrm>
            <a:off x="314234" y="891769"/>
            <a:ext cx="3990693" cy="461665"/>
          </a:xfrm>
          <a:prstGeom prst="rect">
            <a:avLst/>
          </a:prstGeom>
          <a:noFill/>
        </p:spPr>
        <p:txBody>
          <a:bodyPr wrap="square" rtlCol="0">
            <a:spAutoFit/>
          </a:bodyPr>
          <a:lstStyle/>
          <a:p>
            <a:r>
              <a:rPr lang="ja-JP" altLang="en-US" sz="2400" dirty="0">
                <a:latin typeface="HGPｺﾞｼｯｸE" panose="020B0900000000000000" pitchFamily="50" charset="-128"/>
                <a:ea typeface="HGPｺﾞｼｯｸE" panose="020B0900000000000000" pitchFamily="50" charset="-128"/>
              </a:rPr>
              <a:t>◆ヒューマンエラー対策</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59" name="角丸四角形 58"/>
          <p:cNvSpPr/>
          <p:nvPr/>
        </p:nvSpPr>
        <p:spPr>
          <a:xfrm>
            <a:off x="3865381" y="3799062"/>
            <a:ext cx="5544616" cy="173238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テキスト ボックス 173"/>
          <p:cNvSpPr txBox="1"/>
          <p:nvPr/>
        </p:nvSpPr>
        <p:spPr>
          <a:xfrm>
            <a:off x="4949259" y="839654"/>
            <a:ext cx="4809802" cy="461665"/>
          </a:xfrm>
          <a:prstGeom prst="rect">
            <a:avLst/>
          </a:prstGeom>
          <a:noFill/>
        </p:spPr>
        <p:txBody>
          <a:bodyPr wrap="square" rtlCol="0">
            <a:spAutoFit/>
          </a:bodyPr>
          <a:lstStyle/>
          <a:p>
            <a:r>
              <a:rPr lang="en-US" altLang="ja-JP" sz="2400" dirty="0">
                <a:latin typeface="HGPｺﾞｼｯｸE" panose="020B0900000000000000" pitchFamily="50" charset="-128"/>
                <a:ea typeface="HGPｺﾞｼｯｸE" panose="020B0900000000000000" pitchFamily="50" charset="-128"/>
              </a:rPr>
              <a:t>(1) IT</a:t>
            </a:r>
            <a:r>
              <a:rPr lang="ja-JP" altLang="en-US" sz="2400" dirty="0">
                <a:latin typeface="HGPｺﾞｼｯｸE" panose="020B0900000000000000" pitchFamily="50" charset="-128"/>
                <a:ea typeface="HGPｺﾞｼｯｸE" panose="020B0900000000000000" pitchFamily="50" charset="-128"/>
              </a:rPr>
              <a:t>運用</a:t>
            </a:r>
            <a:r>
              <a:rPr lang="en-US" altLang="ja-JP" sz="2400" dirty="0">
                <a:latin typeface="HGPｺﾞｼｯｸE" panose="020B0900000000000000" pitchFamily="50" charset="-128"/>
                <a:ea typeface="HGPｺﾞｼｯｸE" panose="020B0900000000000000" pitchFamily="50" charset="-128"/>
              </a:rPr>
              <a:t>/</a:t>
            </a:r>
            <a:r>
              <a:rPr lang="ja-JP" altLang="en-US" sz="2400" dirty="0">
                <a:latin typeface="HGPｺﾞｼｯｸE" panose="020B0900000000000000" pitchFamily="50" charset="-128"/>
                <a:ea typeface="HGPｺﾞｼｯｸE" panose="020B0900000000000000" pitchFamily="50" charset="-128"/>
              </a:rPr>
              <a:t>開発プロセスの観点</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175" name="角丸四角形 174"/>
          <p:cNvSpPr/>
          <p:nvPr/>
        </p:nvSpPr>
        <p:spPr>
          <a:xfrm>
            <a:off x="5044462" y="1400514"/>
            <a:ext cx="4548806" cy="1836721"/>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922214" y="3711024"/>
            <a:ext cx="2446610" cy="173797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4"/>
          <a:stretch>
            <a:fillRect/>
          </a:stretch>
        </p:blipFill>
        <p:spPr>
          <a:xfrm>
            <a:off x="5044462" y="1533667"/>
            <a:ext cx="4373035" cy="1596265"/>
          </a:xfrm>
          <a:prstGeom prst="rect">
            <a:avLst/>
          </a:prstGeom>
        </p:spPr>
      </p:pic>
      <p:sp>
        <p:nvSpPr>
          <p:cNvPr id="21" name="正方形/長方形 20"/>
          <p:cNvSpPr/>
          <p:nvPr/>
        </p:nvSpPr>
        <p:spPr>
          <a:xfrm>
            <a:off x="5122687" y="6301097"/>
            <a:ext cx="3919080" cy="276999"/>
          </a:xfrm>
          <a:prstGeom prst="rect">
            <a:avLst/>
          </a:prstGeom>
        </p:spPr>
        <p:txBody>
          <a:bodyPr wrap="square">
            <a:spAutoFit/>
          </a:bodyPr>
          <a:lstStyle/>
          <a:p>
            <a:r>
              <a:rPr lang="ja-JP" altLang="en-US" sz="1200" dirty="0"/>
              <a:t>（出典）河野龍太郎　</a:t>
            </a:r>
            <a:r>
              <a:rPr lang="en-US" altLang="ja-JP" sz="1200" dirty="0"/>
              <a:t>m-SHEL</a:t>
            </a:r>
            <a:r>
              <a:rPr lang="ja-JP" altLang="en-US" sz="1200" dirty="0"/>
              <a:t>モデル、ヒューマンエラー</a:t>
            </a:r>
            <a:endParaRPr lang="en-US" altLang="ja-JP" sz="1200" dirty="0"/>
          </a:p>
        </p:txBody>
      </p:sp>
      <p:sp>
        <p:nvSpPr>
          <p:cNvPr id="17" name="テキスト ボックス 16"/>
          <p:cNvSpPr txBox="1"/>
          <p:nvPr/>
        </p:nvSpPr>
        <p:spPr>
          <a:xfrm>
            <a:off x="1011316" y="1353434"/>
            <a:ext cx="2246851" cy="707886"/>
          </a:xfrm>
          <a:prstGeom prst="rect">
            <a:avLst/>
          </a:prstGeom>
          <a:noFill/>
        </p:spPr>
        <p:txBody>
          <a:bodyPr wrap="square" rtlCol="0">
            <a:spAutoFit/>
          </a:bodyPr>
          <a:lstStyle/>
          <a:p>
            <a:r>
              <a:rPr kumimoji="1" lang="ja-JP" altLang="en-US" sz="2000" dirty="0">
                <a:latin typeface="HGPｺﾞｼｯｸE" panose="020B0900000000000000" pitchFamily="50" charset="-128"/>
                <a:ea typeface="HGPｺﾞｼｯｸE" panose="020B0900000000000000" pitchFamily="50" charset="-128"/>
              </a:rPr>
              <a:t>３つの観点から</a:t>
            </a:r>
            <a:endParaRPr kumimoji="1" lang="en-US" altLang="ja-JP" sz="2000" dirty="0">
              <a:latin typeface="HGPｺﾞｼｯｸE" panose="020B0900000000000000" pitchFamily="50" charset="-128"/>
              <a:ea typeface="HGPｺﾞｼｯｸE" panose="020B0900000000000000" pitchFamily="50" charset="-128"/>
            </a:endParaRPr>
          </a:p>
          <a:p>
            <a:r>
              <a:rPr kumimoji="1" lang="ja-JP" altLang="en-US" sz="2000" dirty="0">
                <a:latin typeface="HGPｺﾞｼｯｸE" panose="020B0900000000000000" pitchFamily="50" charset="-128"/>
                <a:ea typeface="HGPｺﾞｼｯｸE" panose="020B0900000000000000" pitchFamily="50" charset="-128"/>
              </a:rPr>
              <a:t>対策を考える</a:t>
            </a:r>
          </a:p>
        </p:txBody>
      </p:sp>
      <p:sp>
        <p:nvSpPr>
          <p:cNvPr id="20" name="右矢印 19"/>
          <p:cNvSpPr/>
          <p:nvPr/>
        </p:nvSpPr>
        <p:spPr bwMode="auto">
          <a:xfrm rot="2254866">
            <a:off x="2579772" y="2352194"/>
            <a:ext cx="1738209" cy="494926"/>
          </a:xfrm>
          <a:prstGeom prst="rightArrow">
            <a:avLst/>
          </a:prstGeom>
          <a:solidFill>
            <a:srgbClr val="FFC000"/>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9" name="テキスト ボックス 18"/>
          <p:cNvSpPr txBox="1"/>
          <p:nvPr/>
        </p:nvSpPr>
        <p:spPr>
          <a:xfrm>
            <a:off x="1027713" y="3754406"/>
            <a:ext cx="1177208" cy="27699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m-SHEL</a:t>
            </a:r>
            <a:r>
              <a:rPr lang="ja-JP" altLang="en-US" sz="1200" dirty="0">
                <a:latin typeface="HGPｺﾞｼｯｸE" panose="020B0900000000000000" pitchFamily="50" charset="-128"/>
                <a:ea typeface="HGPｺﾞｼｯｸE" panose="020B0900000000000000" pitchFamily="50" charset="-128"/>
              </a:rPr>
              <a:t>モデル</a:t>
            </a:r>
            <a:endParaRPr kumimoji="1" lang="ja-JP" altLang="en-US" sz="1200" dirty="0">
              <a:latin typeface="HGPｺﾞｼｯｸE" panose="020B0900000000000000" pitchFamily="50" charset="-128"/>
              <a:ea typeface="HGPｺﾞｼｯｸE" panose="020B0900000000000000" pitchFamily="50" charset="-128"/>
            </a:endParaRPr>
          </a:p>
        </p:txBody>
      </p:sp>
      <p:sp>
        <p:nvSpPr>
          <p:cNvPr id="18" name="タイトル 1"/>
          <p:cNvSpPr>
            <a:spLocks noGrp="1"/>
          </p:cNvSpPr>
          <p:nvPr>
            <p:ph type="title"/>
          </p:nvPr>
        </p:nvSpPr>
        <p:spPr>
          <a:xfrm>
            <a:off x="432001" y="108000"/>
            <a:ext cx="7977383" cy="576000"/>
          </a:xfrm>
        </p:spPr>
        <p:txBody>
          <a:bodyPr>
            <a:normAutofit fontScale="90000"/>
          </a:bodyPr>
          <a:lstStyle/>
          <a:p>
            <a:r>
              <a:rPr lang="ja-JP" altLang="en-US" dirty="0">
                <a:solidFill>
                  <a:schemeClr val="tx1"/>
                </a:solidFill>
              </a:rPr>
              <a:t>３つの観点の組合せによるヒューマンエラー対策例</a:t>
            </a:r>
            <a:endParaRPr kumimoji="1" lang="ja-JP" altLang="en-US" dirty="0">
              <a:solidFill>
                <a:schemeClr val="tx1"/>
              </a:solidFill>
            </a:endParaRPr>
          </a:p>
        </p:txBody>
      </p:sp>
      <p:pic>
        <p:nvPicPr>
          <p:cNvPr id="5" name="図 4"/>
          <p:cNvPicPr>
            <a:picLocks noChangeAspect="1"/>
          </p:cNvPicPr>
          <p:nvPr/>
        </p:nvPicPr>
        <p:blipFill>
          <a:blip r:embed="rId5"/>
          <a:stretch>
            <a:fillRect/>
          </a:stretch>
        </p:blipFill>
        <p:spPr>
          <a:xfrm>
            <a:off x="4026313" y="4004877"/>
            <a:ext cx="5015454" cy="1321087"/>
          </a:xfrm>
          <a:prstGeom prst="rect">
            <a:avLst/>
          </a:prstGeom>
        </p:spPr>
      </p:pic>
      <p:sp>
        <p:nvSpPr>
          <p:cNvPr id="7" name="正方形/長方形 6"/>
          <p:cNvSpPr/>
          <p:nvPr/>
        </p:nvSpPr>
        <p:spPr>
          <a:xfrm>
            <a:off x="1616317" y="5737266"/>
            <a:ext cx="5293437" cy="461665"/>
          </a:xfrm>
          <a:prstGeom prst="rect">
            <a:avLst/>
          </a:prstGeom>
          <a:solidFill>
            <a:schemeClr val="bg1">
              <a:lumMod val="75000"/>
            </a:schemeClr>
          </a:solidFill>
        </p:spPr>
        <p:txBody>
          <a:bodyPr wrap="none">
            <a:spAutoFit/>
          </a:bodyPr>
          <a:lstStyle/>
          <a:p>
            <a:r>
              <a:rPr lang="ja-JP" altLang="en-US" sz="2400" dirty="0">
                <a:solidFill>
                  <a:srgbClr val="FF0000"/>
                </a:solidFill>
                <a:latin typeface="MS-Gothic"/>
              </a:rPr>
              <a:t>ヒューマンエラーは、多層防御で防げ！</a:t>
            </a:r>
            <a:endParaRPr lang="ja-JP" altLang="en-US" sz="2400" dirty="0">
              <a:solidFill>
                <a:srgbClr val="FF0000"/>
              </a:solidFill>
            </a:endParaRPr>
          </a:p>
        </p:txBody>
      </p:sp>
    </p:spTree>
    <p:extLst>
      <p:ext uri="{BB962C8B-B14F-4D97-AF65-F5344CB8AC3E}">
        <p14:creationId xmlns:p14="http://schemas.microsoft.com/office/powerpoint/2010/main" val="16720364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A2E54D-2D51-B000-E005-CAE00F2A0C5D}"/>
              </a:ext>
            </a:extLst>
          </p:cNvPr>
          <p:cNvSpPr>
            <a:spLocks noGrp="1"/>
          </p:cNvSpPr>
          <p:nvPr>
            <p:ph type="title"/>
          </p:nvPr>
        </p:nvSpPr>
        <p:spPr>
          <a:xfrm>
            <a:off x="180000" y="0"/>
            <a:ext cx="7560001" cy="576000"/>
          </a:xfrm>
        </p:spPr>
        <p:txBody>
          <a:bodyPr/>
          <a:lstStyle/>
          <a:p>
            <a:r>
              <a:rPr kumimoji="1" lang="ja-JP" altLang="en-US" dirty="0"/>
              <a:t>掲載教訓一覧</a:t>
            </a:r>
            <a:r>
              <a:rPr lang="ja-JP" altLang="en-US" dirty="0"/>
              <a:t>（</a:t>
            </a:r>
            <a:r>
              <a:rPr lang="en-US" altLang="ja-JP" dirty="0"/>
              <a:t>1</a:t>
            </a:r>
            <a:r>
              <a:rPr kumimoji="1" lang="en-US" altLang="ja-JP" dirty="0"/>
              <a:t>/2</a:t>
            </a:r>
            <a:r>
              <a:rPr kumimoji="1" lang="ja-JP" altLang="en-US" dirty="0"/>
              <a:t>）</a:t>
            </a:r>
          </a:p>
        </p:txBody>
      </p:sp>
      <p:pic>
        <p:nvPicPr>
          <p:cNvPr id="4" name="図 3">
            <a:extLst>
              <a:ext uri="{FF2B5EF4-FFF2-40B4-BE49-F238E27FC236}">
                <a16:creationId xmlns:a16="http://schemas.microsoft.com/office/drawing/2014/main" id="{BAF1B755-87AF-0204-E997-AF6DC3A0DF1D}"/>
              </a:ext>
            </a:extLst>
          </p:cNvPr>
          <p:cNvPicPr>
            <a:picLocks/>
          </p:cNvPicPr>
          <p:nvPr/>
        </p:nvPicPr>
        <p:blipFill>
          <a:blip r:embed="rId2"/>
          <a:stretch>
            <a:fillRect/>
          </a:stretch>
        </p:blipFill>
        <p:spPr>
          <a:xfrm>
            <a:off x="2520000" y="2160000"/>
            <a:ext cx="7000875" cy="4154329"/>
          </a:xfrm>
          <a:prstGeom prst="rect">
            <a:avLst/>
          </a:prstGeom>
        </p:spPr>
      </p:pic>
      <p:sp>
        <p:nvSpPr>
          <p:cNvPr id="6" name="テキスト ボックス 5">
            <a:extLst>
              <a:ext uri="{FF2B5EF4-FFF2-40B4-BE49-F238E27FC236}">
                <a16:creationId xmlns:a16="http://schemas.microsoft.com/office/drawing/2014/main" id="{0EAC262A-33AC-38BD-2F86-686FC94E4C79}"/>
              </a:ext>
            </a:extLst>
          </p:cNvPr>
          <p:cNvSpPr txBox="1"/>
          <p:nvPr/>
        </p:nvSpPr>
        <p:spPr>
          <a:xfrm>
            <a:off x="360000" y="1080000"/>
            <a:ext cx="6480000" cy="830997"/>
          </a:xfrm>
          <a:prstGeom prst="rect">
            <a:avLst/>
          </a:prstGeom>
          <a:noFill/>
        </p:spPr>
        <p:txBody>
          <a:bodyPr wrap="square">
            <a:spAutoFit/>
          </a:bodyPr>
          <a:lstStyle/>
          <a:p>
            <a:r>
              <a:rPr lang="ja-JP" altLang="en-US" sz="2400" dirty="0">
                <a:latin typeface="+mn-ea"/>
              </a:rPr>
              <a:t>ガバナンス／マネジメント領域の教訓：</a:t>
            </a:r>
            <a:r>
              <a:rPr lang="en-US" altLang="ja-JP" sz="2400" dirty="0">
                <a:latin typeface="+mn-ea"/>
              </a:rPr>
              <a:t>	21 </a:t>
            </a:r>
            <a:r>
              <a:rPr lang="ja-JP" altLang="en-US" sz="2400" dirty="0">
                <a:latin typeface="+mn-ea"/>
              </a:rPr>
              <a:t>件</a:t>
            </a:r>
            <a:endParaRPr lang="en-US" altLang="ja-JP" sz="2400" dirty="0">
              <a:latin typeface="+mn-ea"/>
            </a:endParaRPr>
          </a:p>
          <a:p>
            <a:r>
              <a:rPr lang="ja-JP" altLang="en-US" sz="2400" dirty="0">
                <a:latin typeface="+mn-ea"/>
              </a:rPr>
              <a:t>技術領域の教訓：</a:t>
            </a:r>
            <a:r>
              <a:rPr lang="en-US" altLang="ja-JP" sz="2400" dirty="0">
                <a:latin typeface="+mn-ea"/>
              </a:rPr>
              <a:t>				33 </a:t>
            </a:r>
            <a:r>
              <a:rPr lang="ja-JP" altLang="en-US" sz="2400" dirty="0">
                <a:latin typeface="+mn-ea"/>
              </a:rPr>
              <a:t>件</a:t>
            </a:r>
          </a:p>
        </p:txBody>
      </p:sp>
      <p:sp>
        <p:nvSpPr>
          <p:cNvPr id="3" name="矢印: 五方向 2">
            <a:extLst>
              <a:ext uri="{FF2B5EF4-FFF2-40B4-BE49-F238E27FC236}">
                <a16:creationId xmlns:a16="http://schemas.microsoft.com/office/drawing/2014/main" id="{46F166B9-D4AC-5A00-C36E-167632239FCD}"/>
              </a:ext>
            </a:extLst>
          </p:cNvPr>
          <p:cNvSpPr/>
          <p:nvPr/>
        </p:nvSpPr>
        <p:spPr bwMode="auto">
          <a:xfrm>
            <a:off x="2412000" y="3564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5" name="矢印: 五方向 4">
            <a:extLst>
              <a:ext uri="{FF2B5EF4-FFF2-40B4-BE49-F238E27FC236}">
                <a16:creationId xmlns:a16="http://schemas.microsoft.com/office/drawing/2014/main" id="{8982E1CE-147C-914E-3295-B7A4D4E9B363}"/>
              </a:ext>
            </a:extLst>
          </p:cNvPr>
          <p:cNvSpPr/>
          <p:nvPr/>
        </p:nvSpPr>
        <p:spPr bwMode="auto">
          <a:xfrm>
            <a:off x="2412000" y="4038212"/>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7" name="矢印: 五方向 6">
            <a:extLst>
              <a:ext uri="{FF2B5EF4-FFF2-40B4-BE49-F238E27FC236}">
                <a16:creationId xmlns:a16="http://schemas.microsoft.com/office/drawing/2014/main" id="{FB2F72C1-DDF0-4B29-B75C-ED4196F3E14B}"/>
              </a:ext>
            </a:extLst>
          </p:cNvPr>
          <p:cNvSpPr/>
          <p:nvPr/>
        </p:nvSpPr>
        <p:spPr bwMode="auto">
          <a:xfrm>
            <a:off x="2412000" y="4932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8" name="矢印: 五方向 7">
            <a:extLst>
              <a:ext uri="{FF2B5EF4-FFF2-40B4-BE49-F238E27FC236}">
                <a16:creationId xmlns:a16="http://schemas.microsoft.com/office/drawing/2014/main" id="{E18D4682-393E-2AE8-C3F8-3CBE6C43482D}"/>
              </a:ext>
            </a:extLst>
          </p:cNvPr>
          <p:cNvSpPr/>
          <p:nvPr/>
        </p:nvSpPr>
        <p:spPr bwMode="auto">
          <a:xfrm>
            <a:off x="2412000" y="5148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9" name="矢印: 五方向 8">
            <a:extLst>
              <a:ext uri="{FF2B5EF4-FFF2-40B4-BE49-F238E27FC236}">
                <a16:creationId xmlns:a16="http://schemas.microsoft.com/office/drawing/2014/main" id="{9A7041CF-9A7C-5A0E-FAC9-CD96C444DCE2}"/>
              </a:ext>
            </a:extLst>
          </p:cNvPr>
          <p:cNvSpPr/>
          <p:nvPr/>
        </p:nvSpPr>
        <p:spPr bwMode="auto">
          <a:xfrm>
            <a:off x="2412000" y="5688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0" name="テキスト ボックス 9">
            <a:extLst>
              <a:ext uri="{FF2B5EF4-FFF2-40B4-BE49-F238E27FC236}">
                <a16:creationId xmlns:a16="http://schemas.microsoft.com/office/drawing/2014/main" id="{9F3F4647-7238-17A9-CA6B-9845173CBAFF}"/>
              </a:ext>
            </a:extLst>
          </p:cNvPr>
          <p:cNvSpPr txBox="1"/>
          <p:nvPr/>
        </p:nvSpPr>
        <p:spPr>
          <a:xfrm>
            <a:off x="1080000" y="6120000"/>
            <a:ext cx="1080000" cy="360000"/>
          </a:xfrm>
          <a:prstGeom prst="rect">
            <a:avLst/>
          </a:prstGeom>
          <a:noFill/>
        </p:spPr>
        <p:txBody>
          <a:bodyPr wrap="none" lIns="36000" tIns="36000" rIns="36000" bIns="36000" rtlCol="0" anchor="ctr" anchorCtr="0">
            <a:spAutoFit/>
          </a:bodyPr>
          <a:lstStyle/>
          <a:p>
            <a:r>
              <a:rPr kumimoji="1" lang="ja-JP" altLang="en-US" sz="2000" dirty="0">
                <a:solidFill>
                  <a:srgbClr val="FF0000"/>
                </a:solidFill>
                <a:latin typeface="メイリオ" panose="020B0604030504040204" pitchFamily="50" charset="-128"/>
                <a:ea typeface="メイリオ" panose="020B0604030504040204" pitchFamily="50" charset="-128"/>
              </a:rPr>
              <a:t>（</a:t>
            </a:r>
            <a:r>
              <a:rPr kumimoji="1" lang="en-US" altLang="ja-JP" sz="2000" dirty="0">
                <a:solidFill>
                  <a:srgbClr val="FF0000"/>
                </a:solidFill>
                <a:latin typeface="メイリオ" panose="020B0604030504040204" pitchFamily="50" charset="-128"/>
                <a:ea typeface="メイリオ" panose="020B0604030504040204" pitchFamily="50" charset="-128"/>
              </a:rPr>
              <a:t>5</a:t>
            </a:r>
            <a:r>
              <a:rPr kumimoji="1" lang="ja-JP" altLang="en-US" sz="2000" dirty="0">
                <a:solidFill>
                  <a:srgbClr val="FF0000"/>
                </a:solidFill>
                <a:latin typeface="メイリオ" panose="020B0604030504040204" pitchFamily="50" charset="-128"/>
                <a:ea typeface="メイリオ" panose="020B0604030504040204" pitchFamily="50" charset="-128"/>
              </a:rPr>
              <a:t>件）</a:t>
            </a:r>
          </a:p>
        </p:txBody>
      </p:sp>
    </p:spTree>
    <p:extLst>
      <p:ext uri="{BB962C8B-B14F-4D97-AF65-F5344CB8AC3E}">
        <p14:creationId xmlns:p14="http://schemas.microsoft.com/office/powerpoint/2010/main" val="9540963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9" grpId="0" animBg="1"/>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正方形/長方形 598"/>
          <p:cNvSpPr/>
          <p:nvPr/>
        </p:nvSpPr>
        <p:spPr>
          <a:xfrm>
            <a:off x="134866" y="1022785"/>
            <a:ext cx="3514706" cy="359215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正方形/長方形 439"/>
          <p:cNvSpPr/>
          <p:nvPr/>
        </p:nvSpPr>
        <p:spPr>
          <a:xfrm>
            <a:off x="4669399" y="3453896"/>
            <a:ext cx="5168957" cy="308942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 name="正方形/長方形 347"/>
          <p:cNvSpPr/>
          <p:nvPr/>
        </p:nvSpPr>
        <p:spPr>
          <a:xfrm>
            <a:off x="5960543" y="500105"/>
            <a:ext cx="3863364" cy="28230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6045366" y="509144"/>
            <a:ext cx="1056603" cy="276999"/>
          </a:xfrm>
          <a:prstGeom prst="rect">
            <a:avLst/>
          </a:prstGeom>
          <a:noFill/>
        </p:spPr>
        <p:txBody>
          <a:bodyPr wrap="square" rtlCol="0">
            <a:spAutoFit/>
          </a:bodyPr>
          <a:lstStyle/>
          <a:p>
            <a:r>
              <a:rPr lang="ja-JP" altLang="en-US" sz="1200" dirty="0">
                <a:latin typeface="HGPｺﾞｼｯｸE" panose="020B0900000000000000" pitchFamily="50" charset="-128"/>
                <a:ea typeface="HGPｺﾞｼｯｸE" panose="020B0900000000000000" pitchFamily="50" charset="-128"/>
              </a:rPr>
              <a:t>運用時</a:t>
            </a:r>
            <a:r>
              <a:rPr kumimoji="1" lang="ja-JP" altLang="en-US" sz="1200" dirty="0">
                <a:latin typeface="HGPｺﾞｼｯｸE" panose="020B0900000000000000" pitchFamily="50" charset="-128"/>
                <a:ea typeface="HGPｺﾞｼｯｸE" panose="020B0900000000000000" pitchFamily="50" charset="-128"/>
              </a:rPr>
              <a:t>対策</a:t>
            </a:r>
          </a:p>
        </p:txBody>
      </p:sp>
      <p:sp>
        <p:nvSpPr>
          <p:cNvPr id="6" name="テキスト ボックス 5"/>
          <p:cNvSpPr txBox="1"/>
          <p:nvPr/>
        </p:nvSpPr>
        <p:spPr>
          <a:xfrm>
            <a:off x="76642" y="764704"/>
            <a:ext cx="3057953" cy="276999"/>
          </a:xfrm>
          <a:prstGeom prst="rect">
            <a:avLst/>
          </a:prstGeom>
          <a:noFill/>
        </p:spPr>
        <p:txBody>
          <a:bodyPr wrap="square" rtlCol="0">
            <a:spAutoFit/>
          </a:bodyPr>
          <a:lstStyle/>
          <a:p>
            <a:r>
              <a:rPr kumimoji="1" lang="ja-JP" altLang="en-US" sz="1200" dirty="0">
                <a:latin typeface="HGPｺﾞｼｯｸE" panose="020B0900000000000000" pitchFamily="50" charset="-128"/>
                <a:ea typeface="HGPｺﾞｼｯｸE" panose="020B0900000000000000" pitchFamily="50" charset="-128"/>
              </a:rPr>
              <a:t>問題（作業ミス・設定ミス）</a:t>
            </a:r>
          </a:p>
        </p:txBody>
      </p:sp>
      <p:sp>
        <p:nvSpPr>
          <p:cNvPr id="7" name="テキスト ボックス 6"/>
          <p:cNvSpPr txBox="1"/>
          <p:nvPr/>
        </p:nvSpPr>
        <p:spPr>
          <a:xfrm>
            <a:off x="320446" y="1223707"/>
            <a:ext cx="934078" cy="250044"/>
          </a:xfrm>
          <a:prstGeom prst="rect">
            <a:avLst/>
          </a:prstGeom>
          <a:noFill/>
          <a:ln>
            <a:solidFill>
              <a:schemeClr val="tx1"/>
            </a:solidFill>
          </a:ln>
        </p:spPr>
        <p:txBody>
          <a:bodyPr wrap="square" rtlCol="0">
            <a:spAutoFit/>
          </a:bodyPr>
          <a:lstStyle/>
          <a:p>
            <a:r>
              <a:rPr lang="ja-JP" altLang="en-US" sz="1000" dirty="0">
                <a:latin typeface="+mn-ea"/>
              </a:rPr>
              <a:t>運用・保守</a:t>
            </a:r>
            <a:endParaRPr kumimoji="1" lang="ja-JP" altLang="en-US" sz="1000" dirty="0">
              <a:latin typeface="+mn-ea"/>
            </a:endParaRPr>
          </a:p>
        </p:txBody>
      </p:sp>
      <p:sp>
        <p:nvSpPr>
          <p:cNvPr id="8" name="テキスト ボックス 7"/>
          <p:cNvSpPr txBox="1"/>
          <p:nvPr/>
        </p:nvSpPr>
        <p:spPr>
          <a:xfrm>
            <a:off x="1525926" y="3057927"/>
            <a:ext cx="1807183" cy="249007"/>
          </a:xfrm>
          <a:prstGeom prst="rect">
            <a:avLst/>
          </a:prstGeom>
          <a:noFill/>
          <a:ln>
            <a:solidFill>
              <a:schemeClr val="tx1"/>
            </a:solidFill>
          </a:ln>
        </p:spPr>
        <p:txBody>
          <a:bodyPr wrap="square" rtlCol="0">
            <a:spAutoFit/>
          </a:bodyPr>
          <a:lstStyle/>
          <a:p>
            <a:r>
              <a:rPr lang="ja-JP" altLang="en-US" sz="1000" dirty="0">
                <a:latin typeface="+mn-ea"/>
              </a:rPr>
              <a:t>障害発生時の作業ミス</a:t>
            </a:r>
            <a:endParaRPr kumimoji="1" lang="ja-JP" altLang="en-US" sz="1000" dirty="0">
              <a:latin typeface="+mn-ea"/>
            </a:endParaRPr>
          </a:p>
        </p:txBody>
      </p:sp>
      <p:sp>
        <p:nvSpPr>
          <p:cNvPr id="9" name="テキスト ボックス 8"/>
          <p:cNvSpPr txBox="1"/>
          <p:nvPr/>
        </p:nvSpPr>
        <p:spPr>
          <a:xfrm>
            <a:off x="306300" y="4251581"/>
            <a:ext cx="936141" cy="254178"/>
          </a:xfrm>
          <a:prstGeom prst="rect">
            <a:avLst/>
          </a:prstGeom>
          <a:noFill/>
          <a:ln>
            <a:solidFill>
              <a:schemeClr val="tx1"/>
            </a:solidFill>
          </a:ln>
        </p:spPr>
        <p:txBody>
          <a:bodyPr wrap="square" rtlCol="0">
            <a:spAutoFit/>
          </a:bodyPr>
          <a:lstStyle/>
          <a:p>
            <a:r>
              <a:rPr lang="ja-JP" altLang="en-US" sz="1000" dirty="0">
                <a:latin typeface="+mn-ea"/>
              </a:rPr>
              <a:t>窓口</a:t>
            </a:r>
            <a:endParaRPr kumimoji="1" lang="ja-JP" altLang="en-US" sz="1000" dirty="0">
              <a:latin typeface="+mn-ea"/>
            </a:endParaRPr>
          </a:p>
        </p:txBody>
      </p:sp>
      <p:cxnSp>
        <p:nvCxnSpPr>
          <p:cNvPr id="10" name="直線矢印コネクタ 9"/>
          <p:cNvCxnSpPr>
            <a:stCxn id="13" idx="3"/>
            <a:endCxn id="26" idx="1"/>
          </p:cNvCxnSpPr>
          <p:nvPr/>
        </p:nvCxnSpPr>
        <p:spPr>
          <a:xfrm flipV="1">
            <a:off x="1254524" y="1925312"/>
            <a:ext cx="283484" cy="1454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7" idx="3"/>
            <a:endCxn id="25" idx="1"/>
          </p:cNvCxnSpPr>
          <p:nvPr/>
        </p:nvCxnSpPr>
        <p:spPr>
          <a:xfrm flipV="1">
            <a:off x="1254524" y="1205232"/>
            <a:ext cx="283484" cy="143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17" idx="3"/>
            <a:endCxn id="8" idx="1"/>
          </p:cNvCxnSpPr>
          <p:nvPr/>
        </p:nvCxnSpPr>
        <p:spPr>
          <a:xfrm flipV="1">
            <a:off x="1242442" y="3182431"/>
            <a:ext cx="283484" cy="4724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27587" y="1947610"/>
            <a:ext cx="926937" cy="246221"/>
          </a:xfrm>
          <a:prstGeom prst="rect">
            <a:avLst/>
          </a:prstGeom>
          <a:noFill/>
          <a:ln>
            <a:solidFill>
              <a:schemeClr val="tx1"/>
            </a:solidFill>
          </a:ln>
        </p:spPr>
        <p:txBody>
          <a:bodyPr wrap="square" rtlCol="0">
            <a:spAutoFit/>
          </a:bodyPr>
          <a:lstStyle/>
          <a:p>
            <a:r>
              <a:rPr lang="ja-JP" altLang="en-US" sz="1000" dirty="0">
                <a:latin typeface="+mn-ea"/>
              </a:rPr>
              <a:t>システム更改</a:t>
            </a:r>
            <a:endParaRPr kumimoji="1" lang="ja-JP" altLang="en-US" sz="1000" dirty="0">
              <a:latin typeface="+mn-ea"/>
            </a:endParaRPr>
          </a:p>
        </p:txBody>
      </p:sp>
      <p:cxnSp>
        <p:nvCxnSpPr>
          <p:cNvPr id="14" name="直線矢印コネクタ 13"/>
          <p:cNvCxnSpPr>
            <a:stCxn id="7" idx="3"/>
            <a:endCxn id="27" idx="1"/>
          </p:cNvCxnSpPr>
          <p:nvPr/>
        </p:nvCxnSpPr>
        <p:spPr>
          <a:xfrm>
            <a:off x="1254524" y="1348729"/>
            <a:ext cx="283484" cy="2162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3" idx="3"/>
            <a:endCxn id="28" idx="1"/>
          </p:cNvCxnSpPr>
          <p:nvPr/>
        </p:nvCxnSpPr>
        <p:spPr>
          <a:xfrm>
            <a:off x="1254524" y="2070721"/>
            <a:ext cx="289144" cy="176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523128" y="3673016"/>
            <a:ext cx="1800118" cy="249007"/>
          </a:xfrm>
          <a:prstGeom prst="rect">
            <a:avLst/>
          </a:prstGeom>
          <a:noFill/>
          <a:ln>
            <a:solidFill>
              <a:schemeClr val="tx1"/>
            </a:solidFill>
          </a:ln>
        </p:spPr>
        <p:txBody>
          <a:bodyPr wrap="square" rtlCol="0">
            <a:spAutoFit/>
          </a:bodyPr>
          <a:lstStyle/>
          <a:p>
            <a:r>
              <a:rPr lang="ja-JP" altLang="en-US" sz="1000" dirty="0">
                <a:latin typeface="+mn-ea"/>
              </a:rPr>
              <a:t>監視漏れ</a:t>
            </a:r>
            <a:endParaRPr kumimoji="1" lang="ja-JP" altLang="en-US" sz="1000" dirty="0">
              <a:latin typeface="+mn-ea"/>
            </a:endParaRPr>
          </a:p>
        </p:txBody>
      </p:sp>
      <p:sp>
        <p:nvSpPr>
          <p:cNvPr id="17" name="テキスト ボックス 16"/>
          <p:cNvSpPr txBox="1"/>
          <p:nvPr/>
        </p:nvSpPr>
        <p:spPr>
          <a:xfrm>
            <a:off x="277083" y="3531786"/>
            <a:ext cx="965359" cy="246221"/>
          </a:xfrm>
          <a:prstGeom prst="rect">
            <a:avLst/>
          </a:prstGeom>
          <a:noFill/>
          <a:ln>
            <a:solidFill>
              <a:schemeClr val="tx1"/>
            </a:solidFill>
          </a:ln>
        </p:spPr>
        <p:txBody>
          <a:bodyPr wrap="square" rtlCol="0">
            <a:spAutoFit/>
          </a:bodyPr>
          <a:lstStyle/>
          <a:p>
            <a:r>
              <a:rPr lang="ja-JP" altLang="en-US" sz="1000" dirty="0">
                <a:latin typeface="+mn-ea"/>
              </a:rPr>
              <a:t>障害発生時</a:t>
            </a:r>
            <a:endParaRPr kumimoji="1" lang="ja-JP" altLang="en-US" sz="1000" dirty="0">
              <a:latin typeface="+mn-ea"/>
            </a:endParaRPr>
          </a:p>
        </p:txBody>
      </p:sp>
      <p:sp>
        <p:nvSpPr>
          <p:cNvPr id="18" name="テキスト ボックス 17"/>
          <p:cNvSpPr txBox="1"/>
          <p:nvPr/>
        </p:nvSpPr>
        <p:spPr>
          <a:xfrm>
            <a:off x="1531585" y="3961048"/>
            <a:ext cx="1806246" cy="249007"/>
          </a:xfrm>
          <a:prstGeom prst="rect">
            <a:avLst/>
          </a:prstGeom>
          <a:noFill/>
          <a:ln>
            <a:solidFill>
              <a:schemeClr val="tx1"/>
            </a:solidFill>
          </a:ln>
        </p:spPr>
        <p:txBody>
          <a:bodyPr wrap="square" rtlCol="0">
            <a:spAutoFit/>
          </a:bodyPr>
          <a:lstStyle/>
          <a:p>
            <a:r>
              <a:rPr lang="ja-JP" altLang="en-US" sz="1000" dirty="0">
                <a:latin typeface="+mn-ea"/>
              </a:rPr>
              <a:t>放置</a:t>
            </a:r>
            <a:endParaRPr kumimoji="1" lang="ja-JP" altLang="en-US" sz="1000" dirty="0">
              <a:latin typeface="+mn-ea"/>
            </a:endParaRPr>
          </a:p>
        </p:txBody>
      </p:sp>
      <p:cxnSp>
        <p:nvCxnSpPr>
          <p:cNvPr id="19" name="直線矢印コネクタ 18"/>
          <p:cNvCxnSpPr>
            <a:stCxn id="17" idx="3"/>
            <a:endCxn id="16" idx="1"/>
          </p:cNvCxnSpPr>
          <p:nvPr/>
        </p:nvCxnSpPr>
        <p:spPr>
          <a:xfrm>
            <a:off x="1242442" y="3654897"/>
            <a:ext cx="280686" cy="142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17" idx="3"/>
            <a:endCxn id="18" idx="1"/>
          </p:cNvCxnSpPr>
          <p:nvPr/>
        </p:nvCxnSpPr>
        <p:spPr>
          <a:xfrm>
            <a:off x="1242442" y="3654897"/>
            <a:ext cx="289143" cy="43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525926" y="3380380"/>
            <a:ext cx="1798294" cy="253611"/>
          </a:xfrm>
          <a:prstGeom prst="rect">
            <a:avLst/>
          </a:prstGeom>
          <a:noFill/>
          <a:ln>
            <a:solidFill>
              <a:schemeClr val="tx1"/>
            </a:solidFill>
          </a:ln>
        </p:spPr>
        <p:txBody>
          <a:bodyPr wrap="square" rtlCol="0">
            <a:spAutoFit/>
          </a:bodyPr>
          <a:lstStyle/>
          <a:p>
            <a:r>
              <a:rPr lang="ja-JP" altLang="en-US" sz="1000" dirty="0">
                <a:latin typeface="+mn-ea"/>
              </a:rPr>
              <a:t>情報共有ミス</a:t>
            </a:r>
            <a:endParaRPr kumimoji="1" lang="ja-JP" altLang="en-US" sz="1000" dirty="0">
              <a:latin typeface="+mn-ea"/>
            </a:endParaRPr>
          </a:p>
        </p:txBody>
      </p:sp>
      <p:cxnSp>
        <p:nvCxnSpPr>
          <p:cNvPr id="22" name="直線矢印コネクタ 21"/>
          <p:cNvCxnSpPr>
            <a:stCxn id="17" idx="3"/>
            <a:endCxn id="21" idx="1"/>
          </p:cNvCxnSpPr>
          <p:nvPr/>
        </p:nvCxnSpPr>
        <p:spPr>
          <a:xfrm flipV="1">
            <a:off x="1242442" y="3507186"/>
            <a:ext cx="283484" cy="1477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1531585" y="4256752"/>
            <a:ext cx="1794178" cy="249007"/>
          </a:xfrm>
          <a:prstGeom prst="rect">
            <a:avLst/>
          </a:prstGeom>
          <a:noFill/>
          <a:ln>
            <a:solidFill>
              <a:schemeClr val="tx1"/>
            </a:solidFill>
          </a:ln>
        </p:spPr>
        <p:txBody>
          <a:bodyPr wrap="square" rtlCol="0">
            <a:spAutoFit/>
          </a:bodyPr>
          <a:lstStyle/>
          <a:p>
            <a:r>
              <a:rPr lang="ja-JP" altLang="en-US" sz="1000" dirty="0">
                <a:latin typeface="+mn-ea"/>
              </a:rPr>
              <a:t>窓口の作業ミス</a:t>
            </a:r>
            <a:endParaRPr kumimoji="1" lang="ja-JP" altLang="en-US" sz="1000" dirty="0">
              <a:latin typeface="+mn-ea"/>
            </a:endParaRPr>
          </a:p>
        </p:txBody>
      </p:sp>
      <p:cxnSp>
        <p:nvCxnSpPr>
          <p:cNvPr id="24" name="直線矢印コネクタ 23"/>
          <p:cNvCxnSpPr>
            <a:stCxn id="9" idx="3"/>
            <a:endCxn id="23" idx="1"/>
          </p:cNvCxnSpPr>
          <p:nvPr/>
        </p:nvCxnSpPr>
        <p:spPr>
          <a:xfrm>
            <a:off x="1242441" y="4378670"/>
            <a:ext cx="289144" cy="25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538008" y="1080728"/>
            <a:ext cx="1808701" cy="249007"/>
          </a:xfrm>
          <a:prstGeom prst="rect">
            <a:avLst/>
          </a:prstGeom>
          <a:noFill/>
          <a:ln>
            <a:solidFill>
              <a:schemeClr val="tx1"/>
            </a:solidFill>
          </a:ln>
        </p:spPr>
        <p:txBody>
          <a:bodyPr wrap="square" rtlCol="0">
            <a:spAutoFit/>
          </a:bodyPr>
          <a:lstStyle/>
          <a:p>
            <a:r>
              <a:rPr lang="ja-JP" altLang="en-US" sz="1000" dirty="0">
                <a:latin typeface="+mn-ea"/>
              </a:rPr>
              <a:t>サービス実施中の作業ミス</a:t>
            </a:r>
          </a:p>
        </p:txBody>
      </p:sp>
      <p:sp>
        <p:nvSpPr>
          <p:cNvPr id="26" name="テキスト ボックス 25"/>
          <p:cNvSpPr txBox="1"/>
          <p:nvPr/>
        </p:nvSpPr>
        <p:spPr>
          <a:xfrm>
            <a:off x="1538008" y="1800808"/>
            <a:ext cx="1782590" cy="249007"/>
          </a:xfrm>
          <a:prstGeom prst="rect">
            <a:avLst/>
          </a:prstGeom>
          <a:noFill/>
          <a:ln>
            <a:solidFill>
              <a:schemeClr val="tx1"/>
            </a:solidFill>
          </a:ln>
        </p:spPr>
        <p:txBody>
          <a:bodyPr wrap="square" rtlCol="0">
            <a:spAutoFit/>
          </a:bodyPr>
          <a:lstStyle/>
          <a:p>
            <a:r>
              <a:rPr lang="ja-JP" altLang="en-US" sz="1000" dirty="0">
                <a:latin typeface="+mn-ea"/>
              </a:rPr>
              <a:t>サービス実施中の作業ミス</a:t>
            </a:r>
          </a:p>
        </p:txBody>
      </p:sp>
      <p:sp>
        <p:nvSpPr>
          <p:cNvPr id="27" name="テキスト ボックス 26"/>
          <p:cNvSpPr txBox="1"/>
          <p:nvPr/>
        </p:nvSpPr>
        <p:spPr>
          <a:xfrm>
            <a:off x="1538008" y="1440221"/>
            <a:ext cx="1792985" cy="249554"/>
          </a:xfrm>
          <a:prstGeom prst="rect">
            <a:avLst/>
          </a:prstGeom>
          <a:noFill/>
          <a:ln>
            <a:solidFill>
              <a:schemeClr val="tx1"/>
            </a:solidFill>
          </a:ln>
        </p:spPr>
        <p:txBody>
          <a:bodyPr wrap="square" rtlCol="0">
            <a:spAutoFit/>
          </a:bodyPr>
          <a:lstStyle/>
          <a:p>
            <a:r>
              <a:rPr lang="ja-JP" altLang="en-US" sz="1000" dirty="0">
                <a:latin typeface="+mn-ea"/>
              </a:rPr>
              <a:t>サービス停止時の作業ミス</a:t>
            </a:r>
          </a:p>
        </p:txBody>
      </p:sp>
      <p:sp>
        <p:nvSpPr>
          <p:cNvPr id="28" name="テキスト ボックス 27"/>
          <p:cNvSpPr txBox="1"/>
          <p:nvPr/>
        </p:nvSpPr>
        <p:spPr>
          <a:xfrm>
            <a:off x="1543668" y="2121823"/>
            <a:ext cx="1800866" cy="250273"/>
          </a:xfrm>
          <a:prstGeom prst="rect">
            <a:avLst/>
          </a:prstGeom>
          <a:noFill/>
          <a:ln>
            <a:solidFill>
              <a:schemeClr val="tx1"/>
            </a:solidFill>
          </a:ln>
        </p:spPr>
        <p:txBody>
          <a:bodyPr wrap="square" rtlCol="0">
            <a:spAutoFit/>
          </a:bodyPr>
          <a:lstStyle/>
          <a:p>
            <a:r>
              <a:rPr lang="ja-JP" altLang="en-US" sz="1000" dirty="0">
                <a:latin typeface="+mn-ea"/>
              </a:rPr>
              <a:t>サービス停止時の作業ミス</a:t>
            </a:r>
          </a:p>
        </p:txBody>
      </p:sp>
      <p:sp>
        <p:nvSpPr>
          <p:cNvPr id="29" name="テキスト ボックス 28"/>
          <p:cNvSpPr txBox="1"/>
          <p:nvPr/>
        </p:nvSpPr>
        <p:spPr>
          <a:xfrm>
            <a:off x="1538008" y="2451666"/>
            <a:ext cx="1818481" cy="246221"/>
          </a:xfrm>
          <a:prstGeom prst="rect">
            <a:avLst/>
          </a:prstGeom>
          <a:noFill/>
          <a:ln>
            <a:solidFill>
              <a:schemeClr val="tx1"/>
            </a:solidFill>
          </a:ln>
        </p:spPr>
        <p:txBody>
          <a:bodyPr wrap="square" rtlCol="0">
            <a:spAutoFit/>
          </a:bodyPr>
          <a:lstStyle/>
          <a:p>
            <a:r>
              <a:rPr lang="ja-JP" altLang="en-US" sz="1000" dirty="0">
                <a:latin typeface="+mn-ea"/>
              </a:rPr>
              <a:t>データ削除</a:t>
            </a:r>
            <a:r>
              <a:rPr lang="en-US" altLang="ja-JP" sz="1000" dirty="0">
                <a:latin typeface="+mn-ea"/>
              </a:rPr>
              <a:t>/</a:t>
            </a:r>
            <a:r>
              <a:rPr lang="ja-JP" altLang="en-US" sz="1000" dirty="0">
                <a:latin typeface="+mn-ea"/>
              </a:rPr>
              <a:t>戻し忘れ</a:t>
            </a:r>
            <a:endParaRPr kumimoji="1" lang="ja-JP" altLang="en-US" sz="1000" dirty="0">
              <a:latin typeface="+mn-ea"/>
            </a:endParaRPr>
          </a:p>
        </p:txBody>
      </p:sp>
      <p:cxnSp>
        <p:nvCxnSpPr>
          <p:cNvPr id="30" name="直線矢印コネクタ 29"/>
          <p:cNvCxnSpPr>
            <a:stCxn id="168" idx="3"/>
            <a:endCxn id="29" idx="1"/>
          </p:cNvCxnSpPr>
          <p:nvPr/>
        </p:nvCxnSpPr>
        <p:spPr>
          <a:xfrm flipV="1">
            <a:off x="1254524" y="2574777"/>
            <a:ext cx="283484"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4836504" y="4214451"/>
            <a:ext cx="1087080" cy="415498"/>
          </a:xfrm>
          <a:prstGeom prst="rect">
            <a:avLst/>
          </a:prstGeom>
          <a:noFill/>
          <a:ln>
            <a:solidFill>
              <a:schemeClr val="tx1"/>
            </a:solidFill>
          </a:ln>
        </p:spPr>
        <p:txBody>
          <a:bodyPr wrap="square" rtlCol="0">
            <a:spAutoFit/>
          </a:bodyPr>
          <a:lstStyle/>
          <a:p>
            <a:r>
              <a:rPr lang="ja-JP" altLang="en-US" sz="1000" dirty="0">
                <a:latin typeface="+mn-ea"/>
              </a:rPr>
              <a:t>サービス実施中の運用対策</a:t>
            </a:r>
            <a:endParaRPr kumimoji="1" lang="ja-JP" altLang="en-US" sz="1000" dirty="0">
              <a:latin typeface="+mn-ea"/>
            </a:endParaRPr>
          </a:p>
        </p:txBody>
      </p:sp>
      <p:sp>
        <p:nvSpPr>
          <p:cNvPr id="33" name="テキスト ボックス 32"/>
          <p:cNvSpPr txBox="1"/>
          <p:nvPr/>
        </p:nvSpPr>
        <p:spPr>
          <a:xfrm>
            <a:off x="4844228" y="4784862"/>
            <a:ext cx="1087081" cy="415498"/>
          </a:xfrm>
          <a:prstGeom prst="rect">
            <a:avLst/>
          </a:prstGeom>
          <a:noFill/>
          <a:ln>
            <a:solidFill>
              <a:schemeClr val="tx1"/>
            </a:solidFill>
          </a:ln>
        </p:spPr>
        <p:txBody>
          <a:bodyPr wrap="square" rtlCol="0">
            <a:spAutoFit/>
          </a:bodyPr>
          <a:lstStyle/>
          <a:p>
            <a:r>
              <a:rPr lang="ja-JP" altLang="en-US" sz="1000" dirty="0">
                <a:latin typeface="+mn-ea"/>
              </a:rPr>
              <a:t>システム更改時の運用対策</a:t>
            </a:r>
            <a:endParaRPr kumimoji="1" lang="ja-JP" altLang="en-US" sz="1000" dirty="0">
              <a:latin typeface="+mn-ea"/>
            </a:endParaRPr>
          </a:p>
        </p:txBody>
      </p:sp>
      <p:sp>
        <p:nvSpPr>
          <p:cNvPr id="34" name="テキスト ボックス 33"/>
          <p:cNvSpPr txBox="1"/>
          <p:nvPr/>
        </p:nvSpPr>
        <p:spPr>
          <a:xfrm>
            <a:off x="4844228" y="5355273"/>
            <a:ext cx="1087081" cy="415498"/>
          </a:xfrm>
          <a:prstGeom prst="rect">
            <a:avLst/>
          </a:prstGeom>
          <a:noFill/>
          <a:ln>
            <a:solidFill>
              <a:schemeClr val="tx1"/>
            </a:solidFill>
          </a:ln>
        </p:spPr>
        <p:txBody>
          <a:bodyPr wrap="square" rtlCol="0">
            <a:spAutoFit/>
          </a:bodyPr>
          <a:lstStyle/>
          <a:p>
            <a:r>
              <a:rPr lang="ja-JP" altLang="en-US" sz="1000" dirty="0">
                <a:latin typeface="+mn-ea"/>
              </a:rPr>
              <a:t>障害発生時の運用対策</a:t>
            </a:r>
            <a:endParaRPr kumimoji="1" lang="ja-JP" altLang="en-US" sz="1000" dirty="0">
              <a:latin typeface="+mn-ea"/>
            </a:endParaRPr>
          </a:p>
        </p:txBody>
      </p:sp>
      <p:cxnSp>
        <p:nvCxnSpPr>
          <p:cNvPr id="35" name="直線矢印コネクタ 34"/>
          <p:cNvCxnSpPr>
            <a:stCxn id="29" idx="3"/>
            <a:endCxn id="367" idx="1"/>
          </p:cNvCxnSpPr>
          <p:nvPr/>
        </p:nvCxnSpPr>
        <p:spPr>
          <a:xfrm flipV="1">
            <a:off x="3356489" y="2001356"/>
            <a:ext cx="2742242" cy="573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599" idx="2"/>
            <a:endCxn id="867" idx="0"/>
          </p:cNvCxnSpPr>
          <p:nvPr/>
        </p:nvCxnSpPr>
        <p:spPr>
          <a:xfrm flipH="1">
            <a:off x="1888628" y="4614936"/>
            <a:ext cx="3591" cy="2870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4633378" y="3187186"/>
            <a:ext cx="1328332" cy="276999"/>
          </a:xfrm>
          <a:prstGeom prst="rect">
            <a:avLst/>
          </a:prstGeom>
          <a:noFill/>
        </p:spPr>
        <p:txBody>
          <a:bodyPr wrap="square" rtlCol="0">
            <a:spAutoFit/>
          </a:bodyPr>
          <a:lstStyle/>
          <a:p>
            <a:r>
              <a:rPr lang="ja-JP" altLang="en-US" sz="1200" dirty="0">
                <a:latin typeface="HGPｺﾞｼｯｸE" panose="020B0900000000000000" pitchFamily="50" charset="-128"/>
                <a:ea typeface="HGPｺﾞｼｯｸE" panose="020B0900000000000000" pitchFamily="50" charset="-128"/>
              </a:rPr>
              <a:t>開発時</a:t>
            </a:r>
            <a:r>
              <a:rPr kumimoji="1" lang="ja-JP" altLang="en-US" sz="1200" dirty="0">
                <a:latin typeface="HGPｺﾞｼｯｸE" panose="020B0900000000000000" pitchFamily="50" charset="-128"/>
                <a:ea typeface="HGPｺﾞｼｯｸE" panose="020B0900000000000000" pitchFamily="50" charset="-128"/>
              </a:rPr>
              <a:t>対策</a:t>
            </a:r>
          </a:p>
        </p:txBody>
      </p:sp>
      <p:cxnSp>
        <p:nvCxnSpPr>
          <p:cNvPr id="38" name="直線矢印コネクタ 37"/>
          <p:cNvCxnSpPr>
            <a:stCxn id="27" idx="3"/>
            <a:endCxn id="367" idx="1"/>
          </p:cNvCxnSpPr>
          <p:nvPr/>
        </p:nvCxnSpPr>
        <p:spPr>
          <a:xfrm>
            <a:off x="3330993" y="1564998"/>
            <a:ext cx="2767738" cy="436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26" idx="3"/>
            <a:endCxn id="32" idx="1"/>
          </p:cNvCxnSpPr>
          <p:nvPr/>
        </p:nvCxnSpPr>
        <p:spPr>
          <a:xfrm>
            <a:off x="3320598" y="1925312"/>
            <a:ext cx="1515906" cy="2496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8" idx="3"/>
            <a:endCxn id="367" idx="1"/>
          </p:cNvCxnSpPr>
          <p:nvPr/>
        </p:nvCxnSpPr>
        <p:spPr>
          <a:xfrm flipV="1">
            <a:off x="3344534" y="2001356"/>
            <a:ext cx="2754197" cy="245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8" idx="3"/>
            <a:endCxn id="367" idx="1"/>
          </p:cNvCxnSpPr>
          <p:nvPr/>
        </p:nvCxnSpPr>
        <p:spPr>
          <a:xfrm flipV="1">
            <a:off x="3333109" y="2001356"/>
            <a:ext cx="2765622" cy="1181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1" idx="3"/>
            <a:endCxn id="367" idx="1"/>
          </p:cNvCxnSpPr>
          <p:nvPr/>
        </p:nvCxnSpPr>
        <p:spPr>
          <a:xfrm flipV="1">
            <a:off x="3324220" y="2001356"/>
            <a:ext cx="2774511" cy="15058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16" idx="3"/>
            <a:endCxn id="367" idx="1"/>
          </p:cNvCxnSpPr>
          <p:nvPr/>
        </p:nvCxnSpPr>
        <p:spPr>
          <a:xfrm flipV="1">
            <a:off x="3323246" y="2001356"/>
            <a:ext cx="2775485" cy="17961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23" idx="3"/>
            <a:endCxn id="367" idx="1"/>
          </p:cNvCxnSpPr>
          <p:nvPr/>
        </p:nvCxnSpPr>
        <p:spPr>
          <a:xfrm flipV="1">
            <a:off x="3325763" y="2001356"/>
            <a:ext cx="2772968" cy="237990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stCxn id="25" idx="3"/>
            <a:endCxn id="32" idx="1"/>
          </p:cNvCxnSpPr>
          <p:nvPr/>
        </p:nvCxnSpPr>
        <p:spPr>
          <a:xfrm>
            <a:off x="3346709" y="1205232"/>
            <a:ext cx="1489795" cy="32169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26" idx="3"/>
            <a:endCxn id="367" idx="1"/>
          </p:cNvCxnSpPr>
          <p:nvPr/>
        </p:nvCxnSpPr>
        <p:spPr>
          <a:xfrm>
            <a:off x="3320598" y="1925312"/>
            <a:ext cx="2778133" cy="76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26" idx="3"/>
            <a:endCxn id="33" idx="1"/>
          </p:cNvCxnSpPr>
          <p:nvPr/>
        </p:nvCxnSpPr>
        <p:spPr>
          <a:xfrm>
            <a:off x="3320598" y="1925312"/>
            <a:ext cx="1523630" cy="306729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stCxn id="28" idx="3"/>
            <a:endCxn id="33" idx="1"/>
          </p:cNvCxnSpPr>
          <p:nvPr/>
        </p:nvCxnSpPr>
        <p:spPr>
          <a:xfrm>
            <a:off x="3344534" y="2246960"/>
            <a:ext cx="1499694" cy="274565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29" idx="3"/>
            <a:endCxn id="33" idx="1"/>
          </p:cNvCxnSpPr>
          <p:nvPr/>
        </p:nvCxnSpPr>
        <p:spPr>
          <a:xfrm>
            <a:off x="3356489" y="2574777"/>
            <a:ext cx="1487739" cy="241783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8" idx="3"/>
            <a:endCxn id="34" idx="1"/>
          </p:cNvCxnSpPr>
          <p:nvPr/>
        </p:nvCxnSpPr>
        <p:spPr>
          <a:xfrm>
            <a:off x="3333109" y="3182431"/>
            <a:ext cx="1511119" cy="238059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21" idx="3"/>
            <a:endCxn id="34" idx="1"/>
          </p:cNvCxnSpPr>
          <p:nvPr/>
        </p:nvCxnSpPr>
        <p:spPr>
          <a:xfrm>
            <a:off x="3324220" y="3507186"/>
            <a:ext cx="1520008" cy="20558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16" idx="3"/>
            <a:endCxn id="34" idx="1"/>
          </p:cNvCxnSpPr>
          <p:nvPr/>
        </p:nvCxnSpPr>
        <p:spPr>
          <a:xfrm>
            <a:off x="3323246" y="3797520"/>
            <a:ext cx="1520982" cy="176550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18" idx="3"/>
            <a:endCxn id="367" idx="1"/>
          </p:cNvCxnSpPr>
          <p:nvPr/>
        </p:nvCxnSpPr>
        <p:spPr>
          <a:xfrm flipV="1">
            <a:off x="3337831" y="2001356"/>
            <a:ext cx="2760900" cy="2084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4736653" y="3492643"/>
            <a:ext cx="1138143" cy="577081"/>
          </a:xfrm>
          <a:prstGeom prst="rect">
            <a:avLst/>
          </a:prstGeom>
          <a:noFill/>
          <a:ln>
            <a:noFill/>
          </a:ln>
        </p:spPr>
        <p:txBody>
          <a:bodyPr wrap="square" rtlCol="0">
            <a:spAutoFit/>
          </a:bodyPr>
          <a:lstStyle/>
          <a:p>
            <a:r>
              <a:rPr lang="ja-JP" altLang="en-US" sz="1050" dirty="0">
                <a:latin typeface="+mn-ea"/>
              </a:rPr>
              <a:t>開発時に対策を</a:t>
            </a:r>
            <a:endParaRPr lang="en-US" altLang="ja-JP" sz="1050" dirty="0">
              <a:latin typeface="+mn-ea"/>
            </a:endParaRPr>
          </a:p>
          <a:p>
            <a:r>
              <a:rPr lang="ja-JP" altLang="en-US" sz="1050" dirty="0">
                <a:latin typeface="+mn-ea"/>
              </a:rPr>
              <a:t>打つ必要がある場合</a:t>
            </a:r>
            <a:endParaRPr kumimoji="1" lang="ja-JP" altLang="en-US" sz="1050" dirty="0">
              <a:latin typeface="+mn-ea"/>
            </a:endParaRPr>
          </a:p>
        </p:txBody>
      </p:sp>
      <p:sp>
        <p:nvSpPr>
          <p:cNvPr id="367" name="角丸四角形 366"/>
          <p:cNvSpPr/>
          <p:nvPr/>
        </p:nvSpPr>
        <p:spPr>
          <a:xfrm>
            <a:off x="6098731" y="1081656"/>
            <a:ext cx="756670" cy="18394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mn-ea"/>
            </a:endParaRPr>
          </a:p>
        </p:txBody>
      </p:sp>
      <p:sp>
        <p:nvSpPr>
          <p:cNvPr id="368" name="テキスト ボックス 367"/>
          <p:cNvSpPr txBox="1"/>
          <p:nvPr/>
        </p:nvSpPr>
        <p:spPr>
          <a:xfrm>
            <a:off x="6223502" y="1493700"/>
            <a:ext cx="524411" cy="246221"/>
          </a:xfrm>
          <a:prstGeom prst="rect">
            <a:avLst/>
          </a:prstGeom>
          <a:noFill/>
          <a:ln>
            <a:solidFill>
              <a:schemeClr val="tx1"/>
            </a:solidFill>
          </a:ln>
        </p:spPr>
        <p:txBody>
          <a:bodyPr wrap="square" rtlCol="0">
            <a:spAutoFit/>
          </a:bodyPr>
          <a:lstStyle/>
          <a:p>
            <a:r>
              <a:rPr lang="ja-JP" altLang="en-US" sz="1000" dirty="0">
                <a:latin typeface="+mn-ea"/>
              </a:rPr>
              <a:t>準備</a:t>
            </a:r>
            <a:endParaRPr kumimoji="1" lang="ja-JP" altLang="en-US" sz="1000" dirty="0">
              <a:latin typeface="+mn-ea"/>
            </a:endParaRPr>
          </a:p>
        </p:txBody>
      </p:sp>
      <p:sp>
        <p:nvSpPr>
          <p:cNvPr id="369" name="テキスト ボックス 368"/>
          <p:cNvSpPr txBox="1"/>
          <p:nvPr/>
        </p:nvSpPr>
        <p:spPr>
          <a:xfrm>
            <a:off x="6223502" y="1963350"/>
            <a:ext cx="512140" cy="246221"/>
          </a:xfrm>
          <a:prstGeom prst="rect">
            <a:avLst/>
          </a:prstGeom>
          <a:noFill/>
          <a:ln>
            <a:solidFill>
              <a:schemeClr val="tx1"/>
            </a:solidFill>
          </a:ln>
        </p:spPr>
        <p:txBody>
          <a:bodyPr wrap="square" rtlCol="0">
            <a:spAutoFit/>
          </a:bodyPr>
          <a:lstStyle/>
          <a:p>
            <a:r>
              <a:rPr lang="ja-JP" altLang="en-US" sz="1000" dirty="0">
                <a:latin typeface="+mn-ea"/>
              </a:rPr>
              <a:t>作業</a:t>
            </a:r>
            <a:endParaRPr kumimoji="1" lang="ja-JP" altLang="en-US" sz="1000" dirty="0">
              <a:latin typeface="+mn-ea"/>
            </a:endParaRPr>
          </a:p>
        </p:txBody>
      </p:sp>
      <p:sp>
        <p:nvSpPr>
          <p:cNvPr id="370" name="テキスト ボックス 369"/>
          <p:cNvSpPr txBox="1"/>
          <p:nvPr/>
        </p:nvSpPr>
        <p:spPr>
          <a:xfrm>
            <a:off x="6201602" y="2457388"/>
            <a:ext cx="546633" cy="246221"/>
          </a:xfrm>
          <a:prstGeom prst="rect">
            <a:avLst/>
          </a:prstGeom>
          <a:noFill/>
          <a:ln>
            <a:solidFill>
              <a:schemeClr val="tx1"/>
            </a:solidFill>
          </a:ln>
        </p:spPr>
        <p:txBody>
          <a:bodyPr wrap="square" rtlCol="0">
            <a:spAutoFit/>
          </a:bodyPr>
          <a:lstStyle/>
          <a:p>
            <a:r>
              <a:rPr lang="ja-JP" altLang="en-US" sz="1000" dirty="0">
                <a:latin typeface="+mn-ea"/>
              </a:rPr>
              <a:t>確認</a:t>
            </a:r>
            <a:endParaRPr kumimoji="1" lang="ja-JP" altLang="en-US" sz="1000" dirty="0">
              <a:latin typeface="+mn-ea"/>
            </a:endParaRPr>
          </a:p>
        </p:txBody>
      </p:sp>
      <p:sp>
        <p:nvSpPr>
          <p:cNvPr id="371" name="角丸四角形 370"/>
          <p:cNvSpPr/>
          <p:nvPr/>
        </p:nvSpPr>
        <p:spPr>
          <a:xfrm>
            <a:off x="6981074" y="582796"/>
            <a:ext cx="1411688" cy="2642762"/>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mn-ea"/>
            </a:endParaRPr>
          </a:p>
        </p:txBody>
      </p:sp>
      <p:sp>
        <p:nvSpPr>
          <p:cNvPr id="372" name="テキスト ボックス 371"/>
          <p:cNvSpPr txBox="1"/>
          <p:nvPr/>
        </p:nvSpPr>
        <p:spPr>
          <a:xfrm>
            <a:off x="7037512" y="582796"/>
            <a:ext cx="1200389" cy="253916"/>
          </a:xfrm>
          <a:prstGeom prst="rect">
            <a:avLst/>
          </a:prstGeom>
          <a:noFill/>
        </p:spPr>
        <p:txBody>
          <a:bodyPr wrap="square" rtlCol="0">
            <a:spAutoFit/>
          </a:bodyPr>
          <a:lstStyle/>
          <a:p>
            <a:pPr algn="ctr"/>
            <a:r>
              <a:rPr kumimoji="1" lang="ja-JP" altLang="en-US" sz="1000" dirty="0">
                <a:latin typeface="+mn-ea"/>
              </a:rPr>
              <a:t>関係性</a:t>
            </a:r>
            <a:r>
              <a:rPr kumimoji="1" lang="en-US" altLang="ja-JP" sz="1000" dirty="0">
                <a:latin typeface="+mn-ea"/>
              </a:rPr>
              <a:t>m-SHEL</a:t>
            </a:r>
            <a:endParaRPr kumimoji="1" lang="ja-JP" altLang="en-US" sz="1000" dirty="0">
              <a:latin typeface="+mn-ea"/>
            </a:endParaRPr>
          </a:p>
        </p:txBody>
      </p:sp>
      <p:sp>
        <p:nvSpPr>
          <p:cNvPr id="373" name="テキスト ボックス 372"/>
          <p:cNvSpPr txBox="1"/>
          <p:nvPr/>
        </p:nvSpPr>
        <p:spPr>
          <a:xfrm>
            <a:off x="7141538" y="870828"/>
            <a:ext cx="989403" cy="253916"/>
          </a:xfrm>
          <a:prstGeom prst="rect">
            <a:avLst/>
          </a:prstGeom>
          <a:noFill/>
          <a:ln>
            <a:solidFill>
              <a:schemeClr val="tx1"/>
            </a:solidFill>
          </a:ln>
        </p:spPr>
        <p:txBody>
          <a:bodyPr wrap="square" rtlCol="0">
            <a:spAutoFit/>
          </a:bodyPr>
          <a:lstStyle/>
          <a:p>
            <a:r>
              <a:rPr lang="ja-JP" altLang="en-US" sz="1000" dirty="0">
                <a:latin typeface="+mn-ea"/>
              </a:rPr>
              <a:t>ﾏﾈｰｼﾞﾒﾝﾄ</a:t>
            </a:r>
            <a:endParaRPr kumimoji="1" lang="ja-JP" altLang="en-US" sz="1000" dirty="0">
              <a:latin typeface="+mn-ea"/>
            </a:endParaRPr>
          </a:p>
        </p:txBody>
      </p:sp>
      <p:sp>
        <p:nvSpPr>
          <p:cNvPr id="374" name="角丸四角形 373"/>
          <p:cNvSpPr/>
          <p:nvPr/>
        </p:nvSpPr>
        <p:spPr>
          <a:xfrm>
            <a:off x="8563573" y="1041703"/>
            <a:ext cx="1104208" cy="196658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mn-ea"/>
            </a:endParaRPr>
          </a:p>
        </p:txBody>
      </p:sp>
      <p:sp>
        <p:nvSpPr>
          <p:cNvPr id="375" name="テキスト ボックス 374"/>
          <p:cNvSpPr txBox="1"/>
          <p:nvPr/>
        </p:nvSpPr>
        <p:spPr>
          <a:xfrm>
            <a:off x="8463981" y="1014844"/>
            <a:ext cx="1200389" cy="253916"/>
          </a:xfrm>
          <a:prstGeom prst="rect">
            <a:avLst/>
          </a:prstGeom>
          <a:noFill/>
        </p:spPr>
        <p:txBody>
          <a:bodyPr wrap="square" rtlCol="0">
            <a:spAutoFit/>
          </a:bodyPr>
          <a:lstStyle/>
          <a:p>
            <a:pPr algn="ctr"/>
            <a:r>
              <a:rPr kumimoji="1" lang="ja-JP" altLang="en-US" sz="1000" dirty="0">
                <a:latin typeface="+mn-ea"/>
              </a:rPr>
              <a:t>人間特性</a:t>
            </a:r>
          </a:p>
        </p:txBody>
      </p:sp>
      <p:sp>
        <p:nvSpPr>
          <p:cNvPr id="376" name="テキスト ボックス 375"/>
          <p:cNvSpPr txBox="1"/>
          <p:nvPr/>
        </p:nvSpPr>
        <p:spPr>
          <a:xfrm>
            <a:off x="8707849" y="1326282"/>
            <a:ext cx="829993" cy="253916"/>
          </a:xfrm>
          <a:prstGeom prst="rect">
            <a:avLst/>
          </a:prstGeom>
          <a:noFill/>
          <a:ln>
            <a:solidFill>
              <a:schemeClr val="tx1"/>
            </a:solidFill>
          </a:ln>
        </p:spPr>
        <p:txBody>
          <a:bodyPr wrap="square" rtlCol="0">
            <a:spAutoFit/>
          </a:bodyPr>
          <a:lstStyle/>
          <a:p>
            <a:r>
              <a:rPr lang="ja-JP" altLang="en-US" sz="1000" dirty="0">
                <a:latin typeface="+mn-ea"/>
              </a:rPr>
              <a:t>作業軽減</a:t>
            </a:r>
            <a:endParaRPr kumimoji="1" lang="ja-JP" altLang="en-US" sz="1000" dirty="0">
              <a:latin typeface="+mn-ea"/>
            </a:endParaRPr>
          </a:p>
        </p:txBody>
      </p:sp>
      <p:sp>
        <p:nvSpPr>
          <p:cNvPr id="377" name="テキスト ボックス 376"/>
          <p:cNvSpPr txBox="1"/>
          <p:nvPr/>
        </p:nvSpPr>
        <p:spPr>
          <a:xfrm>
            <a:off x="7141890" y="1158860"/>
            <a:ext cx="1004988" cy="253916"/>
          </a:xfrm>
          <a:prstGeom prst="rect">
            <a:avLst/>
          </a:prstGeom>
          <a:noFill/>
          <a:ln>
            <a:solidFill>
              <a:schemeClr val="tx1"/>
            </a:solidFill>
          </a:ln>
        </p:spPr>
        <p:txBody>
          <a:bodyPr wrap="square" rtlCol="0">
            <a:spAutoFit/>
          </a:bodyPr>
          <a:lstStyle/>
          <a:p>
            <a:r>
              <a:rPr lang="ja-JP" altLang="en-US" sz="1000" dirty="0">
                <a:latin typeface="+mn-ea"/>
              </a:rPr>
              <a:t>運用改善</a:t>
            </a:r>
            <a:endParaRPr kumimoji="1" lang="ja-JP" altLang="en-US" sz="1000" dirty="0">
              <a:latin typeface="+mn-ea"/>
            </a:endParaRPr>
          </a:p>
        </p:txBody>
      </p:sp>
      <p:sp>
        <p:nvSpPr>
          <p:cNvPr id="378" name="テキスト ボックス 377"/>
          <p:cNvSpPr txBox="1"/>
          <p:nvPr/>
        </p:nvSpPr>
        <p:spPr>
          <a:xfrm>
            <a:off x="7132214" y="1446892"/>
            <a:ext cx="1004988" cy="253916"/>
          </a:xfrm>
          <a:prstGeom prst="rect">
            <a:avLst/>
          </a:prstGeom>
          <a:noFill/>
          <a:ln>
            <a:solidFill>
              <a:schemeClr val="tx1"/>
            </a:solidFill>
          </a:ln>
        </p:spPr>
        <p:txBody>
          <a:bodyPr wrap="square" rtlCol="0">
            <a:spAutoFit/>
          </a:bodyPr>
          <a:lstStyle/>
          <a:p>
            <a:r>
              <a:rPr lang="en-US" altLang="ja-JP" sz="1000" dirty="0">
                <a:latin typeface="+mn-ea"/>
              </a:rPr>
              <a:t>SW</a:t>
            </a:r>
            <a:r>
              <a:rPr lang="ja-JP" altLang="en-US" sz="1000" dirty="0">
                <a:latin typeface="+mn-ea"/>
              </a:rPr>
              <a:t>改善</a:t>
            </a:r>
            <a:r>
              <a:rPr lang="en-US" altLang="ja-JP" sz="1000" dirty="0">
                <a:latin typeface="+mn-ea"/>
              </a:rPr>
              <a:t>(</a:t>
            </a:r>
            <a:r>
              <a:rPr lang="ja-JP" altLang="en-US" sz="1000" dirty="0">
                <a:latin typeface="+mn-ea"/>
              </a:rPr>
              <a:t>運用</a:t>
            </a:r>
            <a:r>
              <a:rPr lang="en-US" altLang="ja-JP" sz="1000" dirty="0">
                <a:latin typeface="+mn-ea"/>
              </a:rPr>
              <a:t>)</a:t>
            </a:r>
            <a:endParaRPr kumimoji="1" lang="ja-JP" altLang="en-US" sz="1000" dirty="0">
              <a:latin typeface="+mn-ea"/>
            </a:endParaRPr>
          </a:p>
        </p:txBody>
      </p:sp>
      <p:sp>
        <p:nvSpPr>
          <p:cNvPr id="379" name="テキスト ボックス 378"/>
          <p:cNvSpPr txBox="1"/>
          <p:nvPr/>
        </p:nvSpPr>
        <p:spPr>
          <a:xfrm>
            <a:off x="7129166" y="1735802"/>
            <a:ext cx="1030435" cy="253038"/>
          </a:xfrm>
          <a:prstGeom prst="rect">
            <a:avLst/>
          </a:prstGeom>
          <a:noFill/>
          <a:ln>
            <a:solidFill>
              <a:schemeClr val="tx1"/>
            </a:solidFill>
          </a:ln>
        </p:spPr>
        <p:txBody>
          <a:bodyPr wrap="square" rtlCol="0">
            <a:spAutoFit/>
          </a:bodyPr>
          <a:lstStyle/>
          <a:p>
            <a:r>
              <a:rPr lang="en-US" altLang="ja-JP" sz="1000" dirty="0">
                <a:latin typeface="+mn-ea"/>
              </a:rPr>
              <a:t>SW</a:t>
            </a:r>
            <a:r>
              <a:rPr lang="ja-JP" altLang="en-US" sz="1000" dirty="0">
                <a:latin typeface="+mn-ea"/>
              </a:rPr>
              <a:t>改善</a:t>
            </a:r>
            <a:r>
              <a:rPr lang="en-US" altLang="ja-JP" sz="1000" dirty="0">
                <a:latin typeface="+mn-ea"/>
              </a:rPr>
              <a:t>(</a:t>
            </a:r>
            <a:r>
              <a:rPr lang="ja-JP" altLang="en-US" sz="1000" dirty="0">
                <a:latin typeface="+mn-ea"/>
              </a:rPr>
              <a:t>業務</a:t>
            </a:r>
            <a:r>
              <a:rPr lang="en-US" altLang="ja-JP" sz="1000" dirty="0">
                <a:latin typeface="+mn-ea"/>
              </a:rPr>
              <a:t>)</a:t>
            </a:r>
            <a:endParaRPr kumimoji="1" lang="ja-JP" altLang="en-US" sz="1000" dirty="0">
              <a:latin typeface="+mn-ea"/>
            </a:endParaRPr>
          </a:p>
        </p:txBody>
      </p:sp>
      <p:sp>
        <p:nvSpPr>
          <p:cNvPr id="380" name="テキスト ボックス 379"/>
          <p:cNvSpPr txBox="1"/>
          <p:nvPr/>
        </p:nvSpPr>
        <p:spPr>
          <a:xfrm>
            <a:off x="7123506" y="2030651"/>
            <a:ext cx="1030435" cy="246221"/>
          </a:xfrm>
          <a:prstGeom prst="rect">
            <a:avLst/>
          </a:prstGeom>
          <a:noFill/>
          <a:ln>
            <a:solidFill>
              <a:schemeClr val="tx1"/>
            </a:solidFill>
          </a:ln>
        </p:spPr>
        <p:txBody>
          <a:bodyPr wrap="square" rtlCol="0">
            <a:spAutoFit/>
          </a:bodyPr>
          <a:lstStyle/>
          <a:p>
            <a:r>
              <a:rPr lang="en-US" altLang="ja-JP" sz="1000" dirty="0">
                <a:latin typeface="+mn-ea"/>
              </a:rPr>
              <a:t>HW</a:t>
            </a:r>
            <a:r>
              <a:rPr lang="ja-JP" altLang="en-US" sz="1000" dirty="0">
                <a:latin typeface="+mn-ea"/>
              </a:rPr>
              <a:t>改善</a:t>
            </a:r>
            <a:endParaRPr kumimoji="1" lang="ja-JP" altLang="en-US" sz="1000" dirty="0">
              <a:latin typeface="+mn-ea"/>
            </a:endParaRPr>
          </a:p>
        </p:txBody>
      </p:sp>
      <p:sp>
        <p:nvSpPr>
          <p:cNvPr id="381" name="テキスト ボックス 380"/>
          <p:cNvSpPr txBox="1"/>
          <p:nvPr/>
        </p:nvSpPr>
        <p:spPr>
          <a:xfrm>
            <a:off x="7127050" y="2310988"/>
            <a:ext cx="1037968" cy="253916"/>
          </a:xfrm>
          <a:prstGeom prst="rect">
            <a:avLst/>
          </a:prstGeom>
          <a:noFill/>
          <a:ln>
            <a:solidFill>
              <a:schemeClr val="tx1"/>
            </a:solidFill>
          </a:ln>
        </p:spPr>
        <p:txBody>
          <a:bodyPr wrap="square" rtlCol="0">
            <a:spAutoFit/>
          </a:bodyPr>
          <a:lstStyle/>
          <a:p>
            <a:r>
              <a:rPr lang="ja-JP" altLang="en-US" sz="1000" dirty="0">
                <a:latin typeface="+mn-ea"/>
              </a:rPr>
              <a:t>ｵﾍﾟﾚｰｼｮﾝ環境</a:t>
            </a:r>
            <a:endParaRPr kumimoji="1" lang="ja-JP" altLang="en-US" sz="1000" dirty="0">
              <a:latin typeface="+mn-ea"/>
            </a:endParaRPr>
          </a:p>
        </p:txBody>
      </p:sp>
      <p:sp>
        <p:nvSpPr>
          <p:cNvPr id="382" name="テキスト ボックス 381"/>
          <p:cNvSpPr txBox="1"/>
          <p:nvPr/>
        </p:nvSpPr>
        <p:spPr>
          <a:xfrm>
            <a:off x="7120346" y="2599020"/>
            <a:ext cx="1021573" cy="253916"/>
          </a:xfrm>
          <a:prstGeom prst="rect">
            <a:avLst/>
          </a:prstGeom>
          <a:noFill/>
          <a:ln>
            <a:solidFill>
              <a:schemeClr val="tx1"/>
            </a:solidFill>
          </a:ln>
        </p:spPr>
        <p:txBody>
          <a:bodyPr wrap="square" rtlCol="0">
            <a:spAutoFit/>
          </a:bodyPr>
          <a:lstStyle/>
          <a:p>
            <a:r>
              <a:rPr lang="ja-JP" altLang="en-US" sz="1000" dirty="0">
                <a:latin typeface="+mn-ea"/>
              </a:rPr>
              <a:t>開発環境</a:t>
            </a:r>
            <a:endParaRPr kumimoji="1" lang="ja-JP" altLang="en-US" sz="1000" dirty="0">
              <a:latin typeface="+mn-ea"/>
            </a:endParaRPr>
          </a:p>
        </p:txBody>
      </p:sp>
      <p:sp>
        <p:nvSpPr>
          <p:cNvPr id="383" name="テキスト ボックス 382"/>
          <p:cNvSpPr txBox="1"/>
          <p:nvPr/>
        </p:nvSpPr>
        <p:spPr>
          <a:xfrm>
            <a:off x="7121005" y="2881330"/>
            <a:ext cx="1033405" cy="253916"/>
          </a:xfrm>
          <a:prstGeom prst="rect">
            <a:avLst/>
          </a:prstGeom>
          <a:noFill/>
          <a:ln>
            <a:solidFill>
              <a:schemeClr val="tx1"/>
            </a:solidFill>
          </a:ln>
        </p:spPr>
        <p:txBody>
          <a:bodyPr wrap="square" rtlCol="0">
            <a:spAutoFit/>
          </a:bodyPr>
          <a:lstStyle/>
          <a:p>
            <a:r>
              <a:rPr lang="ja-JP" altLang="en-US" sz="1000" dirty="0">
                <a:latin typeface="+mn-ea"/>
              </a:rPr>
              <a:t>支援体制</a:t>
            </a:r>
            <a:endParaRPr kumimoji="1" lang="ja-JP" altLang="en-US" sz="1000" dirty="0">
              <a:latin typeface="+mn-ea"/>
            </a:endParaRPr>
          </a:p>
        </p:txBody>
      </p:sp>
      <p:sp>
        <p:nvSpPr>
          <p:cNvPr id="384" name="テキスト ボックス 383"/>
          <p:cNvSpPr txBox="1"/>
          <p:nvPr/>
        </p:nvSpPr>
        <p:spPr>
          <a:xfrm>
            <a:off x="8706943" y="1753534"/>
            <a:ext cx="816920" cy="253916"/>
          </a:xfrm>
          <a:prstGeom prst="rect">
            <a:avLst/>
          </a:prstGeom>
          <a:noFill/>
          <a:ln>
            <a:solidFill>
              <a:schemeClr val="tx1"/>
            </a:solidFill>
          </a:ln>
        </p:spPr>
        <p:txBody>
          <a:bodyPr wrap="square" rtlCol="0">
            <a:spAutoFit/>
          </a:bodyPr>
          <a:lstStyle/>
          <a:p>
            <a:r>
              <a:rPr lang="ja-JP" altLang="en-US" sz="1000" dirty="0">
                <a:latin typeface="+mn-ea"/>
              </a:rPr>
              <a:t>ﾁｪｯｸ機能</a:t>
            </a:r>
            <a:endParaRPr kumimoji="1" lang="ja-JP" altLang="en-US" sz="1000" dirty="0">
              <a:latin typeface="+mn-ea"/>
            </a:endParaRPr>
          </a:p>
        </p:txBody>
      </p:sp>
      <p:sp>
        <p:nvSpPr>
          <p:cNvPr id="385" name="テキスト ボックス 384"/>
          <p:cNvSpPr txBox="1"/>
          <p:nvPr/>
        </p:nvSpPr>
        <p:spPr>
          <a:xfrm>
            <a:off x="8700325" y="2151675"/>
            <a:ext cx="816920" cy="253916"/>
          </a:xfrm>
          <a:prstGeom prst="rect">
            <a:avLst/>
          </a:prstGeom>
          <a:noFill/>
          <a:ln>
            <a:solidFill>
              <a:schemeClr val="tx1"/>
            </a:solidFill>
          </a:ln>
        </p:spPr>
        <p:txBody>
          <a:bodyPr wrap="square" rtlCol="0">
            <a:spAutoFit/>
          </a:bodyPr>
          <a:lstStyle/>
          <a:p>
            <a:r>
              <a:rPr lang="ja-JP" altLang="en-US" sz="1000" dirty="0">
                <a:latin typeface="+mn-ea"/>
              </a:rPr>
              <a:t>未然防止</a:t>
            </a:r>
            <a:endParaRPr kumimoji="1" lang="ja-JP" altLang="en-US" sz="1000" dirty="0">
              <a:latin typeface="+mn-ea"/>
            </a:endParaRPr>
          </a:p>
        </p:txBody>
      </p:sp>
      <p:sp>
        <p:nvSpPr>
          <p:cNvPr id="386" name="テキスト ボックス 385"/>
          <p:cNvSpPr txBox="1"/>
          <p:nvPr/>
        </p:nvSpPr>
        <p:spPr>
          <a:xfrm>
            <a:off x="8684131" y="2583218"/>
            <a:ext cx="833114" cy="254150"/>
          </a:xfrm>
          <a:prstGeom prst="rect">
            <a:avLst/>
          </a:prstGeom>
          <a:noFill/>
          <a:ln>
            <a:solidFill>
              <a:schemeClr val="tx1"/>
            </a:solidFill>
          </a:ln>
        </p:spPr>
        <p:txBody>
          <a:bodyPr wrap="square" rtlCol="0">
            <a:spAutoFit/>
          </a:bodyPr>
          <a:lstStyle/>
          <a:p>
            <a:r>
              <a:rPr lang="ja-JP" altLang="en-US" sz="1000" dirty="0">
                <a:latin typeface="+mn-ea"/>
              </a:rPr>
              <a:t>能力向上</a:t>
            </a:r>
            <a:endParaRPr kumimoji="1" lang="ja-JP" altLang="en-US" sz="1000" dirty="0">
              <a:latin typeface="+mn-ea"/>
            </a:endParaRPr>
          </a:p>
        </p:txBody>
      </p:sp>
      <p:cxnSp>
        <p:nvCxnSpPr>
          <p:cNvPr id="387" name="直線矢印コネクタ 386"/>
          <p:cNvCxnSpPr>
            <a:stCxn id="369" idx="3"/>
            <a:endCxn id="373" idx="1"/>
          </p:cNvCxnSpPr>
          <p:nvPr/>
        </p:nvCxnSpPr>
        <p:spPr>
          <a:xfrm flipV="1">
            <a:off x="6735642" y="997786"/>
            <a:ext cx="405896" cy="1088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直線矢印コネクタ 387"/>
          <p:cNvCxnSpPr>
            <a:stCxn id="369" idx="3"/>
            <a:endCxn id="378" idx="1"/>
          </p:cNvCxnSpPr>
          <p:nvPr/>
        </p:nvCxnSpPr>
        <p:spPr>
          <a:xfrm flipV="1">
            <a:off x="6735642" y="1573850"/>
            <a:ext cx="396572" cy="512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直線矢印コネクタ 388"/>
          <p:cNvCxnSpPr>
            <a:stCxn id="369" idx="3"/>
            <a:endCxn id="379" idx="1"/>
          </p:cNvCxnSpPr>
          <p:nvPr/>
        </p:nvCxnSpPr>
        <p:spPr>
          <a:xfrm flipV="1">
            <a:off x="6735642" y="1862321"/>
            <a:ext cx="393524" cy="224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直線矢印コネクタ 389"/>
          <p:cNvCxnSpPr>
            <a:stCxn id="369" idx="3"/>
            <a:endCxn id="381" idx="1"/>
          </p:cNvCxnSpPr>
          <p:nvPr/>
        </p:nvCxnSpPr>
        <p:spPr>
          <a:xfrm>
            <a:off x="6735642" y="2086461"/>
            <a:ext cx="391408" cy="351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直線矢印コネクタ 390"/>
          <p:cNvCxnSpPr>
            <a:stCxn id="369" idx="3"/>
            <a:endCxn id="383" idx="1"/>
          </p:cNvCxnSpPr>
          <p:nvPr/>
        </p:nvCxnSpPr>
        <p:spPr>
          <a:xfrm>
            <a:off x="6735642" y="2086461"/>
            <a:ext cx="385363" cy="921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直線矢印コネクタ 391"/>
          <p:cNvCxnSpPr>
            <a:stCxn id="369" idx="3"/>
            <a:endCxn id="380" idx="1"/>
          </p:cNvCxnSpPr>
          <p:nvPr/>
        </p:nvCxnSpPr>
        <p:spPr>
          <a:xfrm>
            <a:off x="6735642" y="2086461"/>
            <a:ext cx="387864" cy="67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3" name="直線矢印コネクタ 392"/>
          <p:cNvCxnSpPr>
            <a:stCxn id="369" idx="3"/>
            <a:endCxn id="382" idx="1"/>
          </p:cNvCxnSpPr>
          <p:nvPr/>
        </p:nvCxnSpPr>
        <p:spPr>
          <a:xfrm>
            <a:off x="6735642" y="2086461"/>
            <a:ext cx="384704" cy="639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直線矢印コネクタ 393"/>
          <p:cNvCxnSpPr>
            <a:stCxn id="369" idx="3"/>
            <a:endCxn id="377" idx="1"/>
          </p:cNvCxnSpPr>
          <p:nvPr/>
        </p:nvCxnSpPr>
        <p:spPr>
          <a:xfrm flipV="1">
            <a:off x="6735642" y="1285818"/>
            <a:ext cx="406248" cy="800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直線矢印コネクタ 394"/>
          <p:cNvCxnSpPr>
            <a:stCxn id="379" idx="3"/>
            <a:endCxn id="376" idx="1"/>
          </p:cNvCxnSpPr>
          <p:nvPr/>
        </p:nvCxnSpPr>
        <p:spPr>
          <a:xfrm flipV="1">
            <a:off x="8159601" y="1453240"/>
            <a:ext cx="548248" cy="409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直線矢印コネクタ 395"/>
          <p:cNvCxnSpPr>
            <a:stCxn id="379" idx="3"/>
            <a:endCxn id="384" idx="1"/>
          </p:cNvCxnSpPr>
          <p:nvPr/>
        </p:nvCxnSpPr>
        <p:spPr>
          <a:xfrm>
            <a:off x="8159601" y="1862321"/>
            <a:ext cx="547342" cy="181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直線矢印コネクタ 396"/>
          <p:cNvCxnSpPr>
            <a:stCxn id="379" idx="3"/>
            <a:endCxn id="385" idx="1"/>
          </p:cNvCxnSpPr>
          <p:nvPr/>
        </p:nvCxnSpPr>
        <p:spPr>
          <a:xfrm>
            <a:off x="8159601" y="1862321"/>
            <a:ext cx="540724" cy="416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直線矢印コネクタ 397"/>
          <p:cNvCxnSpPr>
            <a:stCxn id="379" idx="3"/>
            <a:endCxn id="386" idx="1"/>
          </p:cNvCxnSpPr>
          <p:nvPr/>
        </p:nvCxnSpPr>
        <p:spPr>
          <a:xfrm>
            <a:off x="8159601" y="1862321"/>
            <a:ext cx="524530" cy="8479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直線コネクタ 398"/>
          <p:cNvCxnSpPr>
            <a:stCxn id="368" idx="3"/>
          </p:cNvCxnSpPr>
          <p:nvPr/>
        </p:nvCxnSpPr>
        <p:spPr bwMode="auto">
          <a:xfrm flipV="1">
            <a:off x="6747913" y="1414574"/>
            <a:ext cx="180081" cy="202237"/>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直線コネクタ 399"/>
          <p:cNvCxnSpPr>
            <a:stCxn id="370" idx="3"/>
          </p:cNvCxnSpPr>
          <p:nvPr/>
        </p:nvCxnSpPr>
        <p:spPr bwMode="auto">
          <a:xfrm>
            <a:off x="6748235" y="2580499"/>
            <a:ext cx="218581" cy="448738"/>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1" name="直線コネクタ 400"/>
          <p:cNvCxnSpPr>
            <a:stCxn id="373" idx="3"/>
          </p:cNvCxnSpPr>
          <p:nvPr/>
        </p:nvCxnSpPr>
        <p:spPr bwMode="auto">
          <a:xfrm>
            <a:off x="8130941" y="994804"/>
            <a:ext cx="387092" cy="2516"/>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2" name="直線コネクタ 401"/>
          <p:cNvCxnSpPr>
            <a:stCxn id="377" idx="3"/>
          </p:cNvCxnSpPr>
          <p:nvPr/>
        </p:nvCxnSpPr>
        <p:spPr bwMode="auto">
          <a:xfrm flipV="1">
            <a:off x="8146878" y="1095995"/>
            <a:ext cx="358028" cy="189823"/>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3" name="直線コネクタ 402"/>
          <p:cNvCxnSpPr>
            <a:stCxn id="378" idx="3"/>
          </p:cNvCxnSpPr>
          <p:nvPr/>
        </p:nvCxnSpPr>
        <p:spPr bwMode="auto">
          <a:xfrm flipV="1">
            <a:off x="8137202" y="1297542"/>
            <a:ext cx="388889" cy="276308"/>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直線コネクタ 403"/>
          <p:cNvCxnSpPr>
            <a:endCxn id="380" idx="3"/>
          </p:cNvCxnSpPr>
          <p:nvPr/>
        </p:nvCxnSpPr>
        <p:spPr bwMode="auto">
          <a:xfrm flipH="1" flipV="1">
            <a:off x="8153941" y="2153762"/>
            <a:ext cx="364494" cy="596449"/>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直線コネクタ 404"/>
          <p:cNvCxnSpPr>
            <a:stCxn id="381" idx="3"/>
          </p:cNvCxnSpPr>
          <p:nvPr/>
        </p:nvCxnSpPr>
        <p:spPr bwMode="auto">
          <a:xfrm>
            <a:off x="8165018" y="2437946"/>
            <a:ext cx="367675" cy="432267"/>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直線コネクタ 405"/>
          <p:cNvCxnSpPr>
            <a:stCxn id="382" idx="3"/>
          </p:cNvCxnSpPr>
          <p:nvPr/>
        </p:nvCxnSpPr>
        <p:spPr bwMode="auto">
          <a:xfrm>
            <a:off x="8141919" y="2725978"/>
            <a:ext cx="378532" cy="323469"/>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直線コネクタ 406"/>
          <p:cNvCxnSpPr/>
          <p:nvPr/>
        </p:nvCxnSpPr>
        <p:spPr bwMode="auto">
          <a:xfrm>
            <a:off x="8162218" y="3042292"/>
            <a:ext cx="362732" cy="126958"/>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8" name="直線コネクタ 407"/>
          <p:cNvCxnSpPr>
            <a:stCxn id="370" idx="3"/>
          </p:cNvCxnSpPr>
          <p:nvPr/>
        </p:nvCxnSpPr>
        <p:spPr bwMode="auto">
          <a:xfrm>
            <a:off x="6748235" y="2580499"/>
            <a:ext cx="150497" cy="597897"/>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 name="直線コネクタ 408"/>
          <p:cNvCxnSpPr>
            <a:stCxn id="368" idx="3"/>
            <a:endCxn id="492" idx="3"/>
          </p:cNvCxnSpPr>
          <p:nvPr/>
        </p:nvCxnSpPr>
        <p:spPr bwMode="auto">
          <a:xfrm flipV="1">
            <a:off x="6747913" y="1237505"/>
            <a:ext cx="189681" cy="379306"/>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1" name="角丸四角形 440"/>
          <p:cNvSpPr/>
          <p:nvPr/>
        </p:nvSpPr>
        <p:spPr>
          <a:xfrm>
            <a:off x="6103429" y="3624119"/>
            <a:ext cx="717824" cy="1892031"/>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mn-ea"/>
            </a:endParaRPr>
          </a:p>
        </p:txBody>
      </p:sp>
      <p:sp>
        <p:nvSpPr>
          <p:cNvPr id="442" name="テキスト ボックス 441"/>
          <p:cNvSpPr txBox="1"/>
          <p:nvPr/>
        </p:nvSpPr>
        <p:spPr>
          <a:xfrm>
            <a:off x="6180810" y="4081844"/>
            <a:ext cx="552652" cy="400110"/>
          </a:xfrm>
          <a:prstGeom prst="rect">
            <a:avLst/>
          </a:prstGeom>
          <a:noFill/>
          <a:ln>
            <a:solidFill>
              <a:schemeClr val="tx1"/>
            </a:solidFill>
          </a:ln>
        </p:spPr>
        <p:txBody>
          <a:bodyPr wrap="square" rtlCol="0">
            <a:spAutoFit/>
          </a:bodyPr>
          <a:lstStyle/>
          <a:p>
            <a:r>
              <a:rPr lang="ja-JP" altLang="en-US" sz="1000" dirty="0">
                <a:latin typeface="+mn-ea"/>
              </a:rPr>
              <a:t>要件定義</a:t>
            </a:r>
            <a:endParaRPr kumimoji="1" lang="ja-JP" altLang="en-US" sz="1000" dirty="0">
              <a:latin typeface="+mn-ea"/>
            </a:endParaRPr>
          </a:p>
        </p:txBody>
      </p:sp>
      <p:sp>
        <p:nvSpPr>
          <p:cNvPr id="443" name="テキスト ボックス 442"/>
          <p:cNvSpPr txBox="1"/>
          <p:nvPr/>
        </p:nvSpPr>
        <p:spPr>
          <a:xfrm>
            <a:off x="6181873" y="4907821"/>
            <a:ext cx="552652" cy="246221"/>
          </a:xfrm>
          <a:prstGeom prst="rect">
            <a:avLst/>
          </a:prstGeom>
          <a:noFill/>
          <a:ln>
            <a:solidFill>
              <a:schemeClr val="tx1"/>
            </a:solidFill>
          </a:ln>
        </p:spPr>
        <p:txBody>
          <a:bodyPr wrap="square" rtlCol="0">
            <a:spAutoFit/>
          </a:bodyPr>
          <a:lstStyle/>
          <a:p>
            <a:r>
              <a:rPr lang="ja-JP" altLang="en-US" sz="1000" dirty="0">
                <a:latin typeface="+mn-ea"/>
              </a:rPr>
              <a:t>設計</a:t>
            </a:r>
            <a:endParaRPr kumimoji="1" lang="ja-JP" altLang="en-US" sz="1000" dirty="0">
              <a:latin typeface="+mn-ea"/>
            </a:endParaRPr>
          </a:p>
        </p:txBody>
      </p:sp>
      <p:sp>
        <p:nvSpPr>
          <p:cNvPr id="445" name="角丸四角形 444"/>
          <p:cNvSpPr/>
          <p:nvPr/>
        </p:nvSpPr>
        <p:spPr>
          <a:xfrm>
            <a:off x="6963688" y="3585823"/>
            <a:ext cx="1411688" cy="2838871"/>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mn-ea"/>
            </a:endParaRPr>
          </a:p>
        </p:txBody>
      </p:sp>
      <p:sp>
        <p:nvSpPr>
          <p:cNvPr id="446" name="テキスト ボックス 445"/>
          <p:cNvSpPr txBox="1"/>
          <p:nvPr/>
        </p:nvSpPr>
        <p:spPr>
          <a:xfrm>
            <a:off x="7031602" y="3617760"/>
            <a:ext cx="1200389" cy="253916"/>
          </a:xfrm>
          <a:prstGeom prst="rect">
            <a:avLst/>
          </a:prstGeom>
          <a:noFill/>
        </p:spPr>
        <p:txBody>
          <a:bodyPr wrap="square" rtlCol="0">
            <a:spAutoFit/>
          </a:bodyPr>
          <a:lstStyle/>
          <a:p>
            <a:pPr algn="ctr"/>
            <a:r>
              <a:rPr kumimoji="1" lang="ja-JP" altLang="en-US" sz="1000" dirty="0">
                <a:latin typeface="+mn-ea"/>
              </a:rPr>
              <a:t>関係性</a:t>
            </a:r>
            <a:r>
              <a:rPr kumimoji="1" lang="en-US" altLang="ja-JP" sz="1000" dirty="0">
                <a:latin typeface="+mn-ea"/>
              </a:rPr>
              <a:t>m-SHEL</a:t>
            </a:r>
            <a:endParaRPr kumimoji="1" lang="ja-JP" altLang="en-US" sz="1000" dirty="0">
              <a:latin typeface="+mn-ea"/>
            </a:endParaRPr>
          </a:p>
        </p:txBody>
      </p:sp>
      <p:sp>
        <p:nvSpPr>
          <p:cNvPr id="447" name="テキスト ボックス 446"/>
          <p:cNvSpPr txBox="1"/>
          <p:nvPr/>
        </p:nvSpPr>
        <p:spPr>
          <a:xfrm>
            <a:off x="7148455" y="3852899"/>
            <a:ext cx="989403" cy="253916"/>
          </a:xfrm>
          <a:prstGeom prst="rect">
            <a:avLst/>
          </a:prstGeom>
          <a:noFill/>
          <a:ln>
            <a:solidFill>
              <a:schemeClr val="tx1"/>
            </a:solidFill>
          </a:ln>
        </p:spPr>
        <p:txBody>
          <a:bodyPr wrap="square" rtlCol="0">
            <a:spAutoFit/>
          </a:bodyPr>
          <a:lstStyle/>
          <a:p>
            <a:r>
              <a:rPr lang="ja-JP" altLang="en-US" sz="1000" dirty="0">
                <a:latin typeface="+mn-ea"/>
              </a:rPr>
              <a:t>ﾏﾈｰｼﾞﾒﾝﾄ</a:t>
            </a:r>
            <a:endParaRPr kumimoji="1" lang="ja-JP" altLang="en-US" sz="1000" dirty="0">
              <a:latin typeface="+mn-ea"/>
            </a:endParaRPr>
          </a:p>
        </p:txBody>
      </p:sp>
      <p:sp>
        <p:nvSpPr>
          <p:cNvPr id="448" name="角丸四角形 447"/>
          <p:cNvSpPr/>
          <p:nvPr/>
        </p:nvSpPr>
        <p:spPr>
          <a:xfrm>
            <a:off x="8562708" y="3577035"/>
            <a:ext cx="1118448" cy="21937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mn-ea"/>
            </a:endParaRPr>
          </a:p>
        </p:txBody>
      </p:sp>
      <p:sp>
        <p:nvSpPr>
          <p:cNvPr id="449" name="テキスト ボックス 448"/>
          <p:cNvSpPr txBox="1"/>
          <p:nvPr/>
        </p:nvSpPr>
        <p:spPr>
          <a:xfrm>
            <a:off x="8458071" y="3681806"/>
            <a:ext cx="1200389" cy="253916"/>
          </a:xfrm>
          <a:prstGeom prst="rect">
            <a:avLst/>
          </a:prstGeom>
          <a:noFill/>
        </p:spPr>
        <p:txBody>
          <a:bodyPr wrap="square" rtlCol="0">
            <a:spAutoFit/>
          </a:bodyPr>
          <a:lstStyle/>
          <a:p>
            <a:pPr algn="ctr"/>
            <a:r>
              <a:rPr kumimoji="1" lang="ja-JP" altLang="en-US" sz="1000" dirty="0">
                <a:latin typeface="+mn-ea"/>
              </a:rPr>
              <a:t>人間特性</a:t>
            </a:r>
          </a:p>
        </p:txBody>
      </p:sp>
      <p:sp>
        <p:nvSpPr>
          <p:cNvPr id="450" name="テキスト ボックス 449"/>
          <p:cNvSpPr txBox="1"/>
          <p:nvPr/>
        </p:nvSpPr>
        <p:spPr>
          <a:xfrm>
            <a:off x="8701916" y="4109587"/>
            <a:ext cx="829993" cy="253916"/>
          </a:xfrm>
          <a:prstGeom prst="rect">
            <a:avLst/>
          </a:prstGeom>
          <a:noFill/>
          <a:ln>
            <a:solidFill>
              <a:schemeClr val="tx1"/>
            </a:solidFill>
          </a:ln>
        </p:spPr>
        <p:txBody>
          <a:bodyPr wrap="square" rtlCol="0">
            <a:spAutoFit/>
          </a:bodyPr>
          <a:lstStyle/>
          <a:p>
            <a:r>
              <a:rPr lang="ja-JP" altLang="en-US" sz="1000" dirty="0">
                <a:latin typeface="+mn-ea"/>
              </a:rPr>
              <a:t>作業軽減</a:t>
            </a:r>
            <a:endParaRPr kumimoji="1" lang="ja-JP" altLang="en-US" sz="1000" dirty="0">
              <a:latin typeface="+mn-ea"/>
            </a:endParaRPr>
          </a:p>
        </p:txBody>
      </p:sp>
      <p:sp>
        <p:nvSpPr>
          <p:cNvPr id="451" name="テキスト ボックス 450"/>
          <p:cNvSpPr txBox="1"/>
          <p:nvPr/>
        </p:nvSpPr>
        <p:spPr>
          <a:xfrm>
            <a:off x="7148807" y="4163715"/>
            <a:ext cx="1004988" cy="253916"/>
          </a:xfrm>
          <a:prstGeom prst="rect">
            <a:avLst/>
          </a:prstGeom>
          <a:noFill/>
          <a:ln>
            <a:solidFill>
              <a:schemeClr val="tx1"/>
            </a:solidFill>
          </a:ln>
        </p:spPr>
        <p:txBody>
          <a:bodyPr wrap="square" rtlCol="0">
            <a:spAutoFit/>
          </a:bodyPr>
          <a:lstStyle/>
          <a:p>
            <a:r>
              <a:rPr lang="ja-JP" altLang="en-US" sz="1000" dirty="0">
                <a:latin typeface="+mn-ea"/>
              </a:rPr>
              <a:t>運用改善</a:t>
            </a:r>
            <a:endParaRPr kumimoji="1" lang="ja-JP" altLang="en-US" sz="1000" dirty="0">
              <a:latin typeface="+mn-ea"/>
            </a:endParaRPr>
          </a:p>
        </p:txBody>
      </p:sp>
      <p:sp>
        <p:nvSpPr>
          <p:cNvPr id="452" name="テキスト ボックス 451"/>
          <p:cNvSpPr txBox="1"/>
          <p:nvPr/>
        </p:nvSpPr>
        <p:spPr>
          <a:xfrm>
            <a:off x="7139131" y="4489594"/>
            <a:ext cx="1004988" cy="253916"/>
          </a:xfrm>
          <a:prstGeom prst="rect">
            <a:avLst/>
          </a:prstGeom>
          <a:noFill/>
          <a:ln>
            <a:solidFill>
              <a:schemeClr val="tx1"/>
            </a:solidFill>
          </a:ln>
        </p:spPr>
        <p:txBody>
          <a:bodyPr wrap="square" rtlCol="0">
            <a:spAutoFit/>
          </a:bodyPr>
          <a:lstStyle/>
          <a:p>
            <a:r>
              <a:rPr lang="en-US" altLang="ja-JP" sz="1000" dirty="0">
                <a:latin typeface="+mn-ea"/>
              </a:rPr>
              <a:t>SW</a:t>
            </a:r>
            <a:r>
              <a:rPr lang="ja-JP" altLang="en-US" sz="1000" dirty="0">
                <a:latin typeface="+mn-ea"/>
              </a:rPr>
              <a:t>改善</a:t>
            </a:r>
            <a:r>
              <a:rPr lang="en-US" altLang="ja-JP" sz="1000" dirty="0">
                <a:latin typeface="+mn-ea"/>
              </a:rPr>
              <a:t>(</a:t>
            </a:r>
            <a:r>
              <a:rPr lang="ja-JP" altLang="en-US" sz="1000" dirty="0">
                <a:latin typeface="+mn-ea"/>
              </a:rPr>
              <a:t>運用</a:t>
            </a:r>
            <a:r>
              <a:rPr lang="en-US" altLang="ja-JP" sz="1000" dirty="0">
                <a:latin typeface="+mn-ea"/>
              </a:rPr>
              <a:t>)</a:t>
            </a:r>
            <a:endParaRPr kumimoji="1" lang="ja-JP" altLang="en-US" sz="1000" dirty="0">
              <a:latin typeface="+mn-ea"/>
            </a:endParaRPr>
          </a:p>
        </p:txBody>
      </p:sp>
      <p:sp>
        <p:nvSpPr>
          <p:cNvPr id="453" name="テキスト ボックス 452"/>
          <p:cNvSpPr txBox="1"/>
          <p:nvPr/>
        </p:nvSpPr>
        <p:spPr>
          <a:xfrm>
            <a:off x="7136083" y="4809420"/>
            <a:ext cx="1030435" cy="253038"/>
          </a:xfrm>
          <a:prstGeom prst="rect">
            <a:avLst/>
          </a:prstGeom>
          <a:noFill/>
          <a:ln>
            <a:solidFill>
              <a:schemeClr val="tx1"/>
            </a:solidFill>
          </a:ln>
        </p:spPr>
        <p:txBody>
          <a:bodyPr wrap="square" rtlCol="0">
            <a:spAutoFit/>
          </a:bodyPr>
          <a:lstStyle/>
          <a:p>
            <a:r>
              <a:rPr lang="en-US" altLang="ja-JP" sz="1000" dirty="0">
                <a:latin typeface="+mn-ea"/>
              </a:rPr>
              <a:t>SW</a:t>
            </a:r>
            <a:r>
              <a:rPr lang="ja-JP" altLang="en-US" sz="1000" dirty="0">
                <a:latin typeface="+mn-ea"/>
              </a:rPr>
              <a:t>改善</a:t>
            </a:r>
            <a:r>
              <a:rPr lang="en-US" altLang="ja-JP" sz="1000" dirty="0">
                <a:latin typeface="+mn-ea"/>
              </a:rPr>
              <a:t>(</a:t>
            </a:r>
            <a:r>
              <a:rPr lang="ja-JP" altLang="en-US" sz="1000" dirty="0">
                <a:latin typeface="+mn-ea"/>
              </a:rPr>
              <a:t>業務</a:t>
            </a:r>
            <a:r>
              <a:rPr lang="en-US" altLang="ja-JP" sz="1000" dirty="0">
                <a:latin typeface="+mn-ea"/>
              </a:rPr>
              <a:t>)</a:t>
            </a:r>
            <a:endParaRPr kumimoji="1" lang="ja-JP" altLang="en-US" sz="1000" dirty="0">
              <a:latin typeface="+mn-ea"/>
            </a:endParaRPr>
          </a:p>
        </p:txBody>
      </p:sp>
      <p:sp>
        <p:nvSpPr>
          <p:cNvPr id="454" name="テキスト ボックス 453"/>
          <p:cNvSpPr txBox="1"/>
          <p:nvPr/>
        </p:nvSpPr>
        <p:spPr>
          <a:xfrm>
            <a:off x="7130423" y="5128828"/>
            <a:ext cx="1030435" cy="246221"/>
          </a:xfrm>
          <a:prstGeom prst="rect">
            <a:avLst/>
          </a:prstGeom>
          <a:noFill/>
          <a:ln>
            <a:solidFill>
              <a:schemeClr val="tx1"/>
            </a:solidFill>
          </a:ln>
        </p:spPr>
        <p:txBody>
          <a:bodyPr wrap="square" rtlCol="0">
            <a:spAutoFit/>
          </a:bodyPr>
          <a:lstStyle/>
          <a:p>
            <a:r>
              <a:rPr lang="en-US" altLang="ja-JP" sz="1000" dirty="0">
                <a:latin typeface="+mn-ea"/>
              </a:rPr>
              <a:t>HW</a:t>
            </a:r>
            <a:r>
              <a:rPr lang="ja-JP" altLang="en-US" sz="1000" dirty="0">
                <a:latin typeface="+mn-ea"/>
              </a:rPr>
              <a:t>改善</a:t>
            </a:r>
            <a:endParaRPr kumimoji="1" lang="ja-JP" altLang="en-US" sz="1000" dirty="0">
              <a:latin typeface="+mn-ea"/>
            </a:endParaRPr>
          </a:p>
        </p:txBody>
      </p:sp>
      <p:sp>
        <p:nvSpPr>
          <p:cNvPr id="455" name="テキスト ボックス 454"/>
          <p:cNvSpPr txBox="1"/>
          <p:nvPr/>
        </p:nvSpPr>
        <p:spPr>
          <a:xfrm>
            <a:off x="7133967" y="5427679"/>
            <a:ext cx="1020314" cy="246221"/>
          </a:xfrm>
          <a:prstGeom prst="rect">
            <a:avLst/>
          </a:prstGeom>
          <a:noFill/>
          <a:ln>
            <a:solidFill>
              <a:schemeClr val="tx1"/>
            </a:solidFill>
          </a:ln>
        </p:spPr>
        <p:txBody>
          <a:bodyPr wrap="square" rtlCol="0">
            <a:spAutoFit/>
          </a:bodyPr>
          <a:lstStyle/>
          <a:p>
            <a:r>
              <a:rPr lang="ja-JP" altLang="en-US" sz="1000" dirty="0">
                <a:latin typeface="+mn-ea"/>
              </a:rPr>
              <a:t>ｵﾍﾟﾚｰｼｮﾝ環境</a:t>
            </a:r>
            <a:endParaRPr kumimoji="1" lang="ja-JP" altLang="en-US" sz="1000" dirty="0">
              <a:latin typeface="+mn-ea"/>
            </a:endParaRPr>
          </a:p>
        </p:txBody>
      </p:sp>
      <p:sp>
        <p:nvSpPr>
          <p:cNvPr id="456" name="テキスト ボックス 455"/>
          <p:cNvSpPr txBox="1"/>
          <p:nvPr/>
        </p:nvSpPr>
        <p:spPr>
          <a:xfrm>
            <a:off x="7127263" y="5760930"/>
            <a:ext cx="1021573" cy="253916"/>
          </a:xfrm>
          <a:prstGeom prst="rect">
            <a:avLst/>
          </a:prstGeom>
          <a:noFill/>
          <a:ln>
            <a:solidFill>
              <a:schemeClr val="tx1"/>
            </a:solidFill>
          </a:ln>
        </p:spPr>
        <p:txBody>
          <a:bodyPr wrap="square" rtlCol="0">
            <a:spAutoFit/>
          </a:bodyPr>
          <a:lstStyle/>
          <a:p>
            <a:r>
              <a:rPr lang="ja-JP" altLang="en-US" sz="1000" dirty="0">
                <a:latin typeface="+mn-ea"/>
              </a:rPr>
              <a:t>開発環境</a:t>
            </a:r>
            <a:endParaRPr kumimoji="1" lang="ja-JP" altLang="en-US" sz="1000" dirty="0">
              <a:latin typeface="+mn-ea"/>
            </a:endParaRPr>
          </a:p>
        </p:txBody>
      </p:sp>
      <p:sp>
        <p:nvSpPr>
          <p:cNvPr id="457" name="テキスト ボックス 456"/>
          <p:cNvSpPr txBox="1"/>
          <p:nvPr/>
        </p:nvSpPr>
        <p:spPr>
          <a:xfrm>
            <a:off x="7127922" y="6084284"/>
            <a:ext cx="1039487" cy="252227"/>
          </a:xfrm>
          <a:prstGeom prst="rect">
            <a:avLst/>
          </a:prstGeom>
          <a:noFill/>
          <a:ln>
            <a:solidFill>
              <a:schemeClr val="tx1"/>
            </a:solidFill>
          </a:ln>
        </p:spPr>
        <p:txBody>
          <a:bodyPr wrap="square" rtlCol="0">
            <a:spAutoFit/>
          </a:bodyPr>
          <a:lstStyle/>
          <a:p>
            <a:r>
              <a:rPr lang="ja-JP" altLang="en-US" sz="1000" dirty="0">
                <a:latin typeface="+mn-ea"/>
              </a:rPr>
              <a:t>支援体制</a:t>
            </a:r>
            <a:endParaRPr kumimoji="1" lang="ja-JP" altLang="en-US" sz="1000" dirty="0">
              <a:latin typeface="+mn-ea"/>
            </a:endParaRPr>
          </a:p>
        </p:txBody>
      </p:sp>
      <p:sp>
        <p:nvSpPr>
          <p:cNvPr id="458" name="テキスト ボックス 457"/>
          <p:cNvSpPr txBox="1"/>
          <p:nvPr/>
        </p:nvSpPr>
        <p:spPr>
          <a:xfrm>
            <a:off x="8690631" y="4488459"/>
            <a:ext cx="847658" cy="246221"/>
          </a:xfrm>
          <a:prstGeom prst="rect">
            <a:avLst/>
          </a:prstGeom>
          <a:noFill/>
          <a:ln>
            <a:solidFill>
              <a:schemeClr val="tx1"/>
            </a:solidFill>
          </a:ln>
        </p:spPr>
        <p:txBody>
          <a:bodyPr wrap="square" rtlCol="0">
            <a:spAutoFit/>
          </a:bodyPr>
          <a:lstStyle/>
          <a:p>
            <a:r>
              <a:rPr lang="ja-JP" altLang="en-US" sz="1000" dirty="0">
                <a:latin typeface="+mn-ea"/>
              </a:rPr>
              <a:t>ﾁｪｯｸ機能</a:t>
            </a:r>
            <a:endParaRPr kumimoji="1" lang="ja-JP" altLang="en-US" sz="1000" dirty="0">
              <a:latin typeface="+mn-ea"/>
            </a:endParaRPr>
          </a:p>
        </p:txBody>
      </p:sp>
      <p:sp>
        <p:nvSpPr>
          <p:cNvPr id="459" name="テキスト ボックス 458"/>
          <p:cNvSpPr txBox="1"/>
          <p:nvPr/>
        </p:nvSpPr>
        <p:spPr>
          <a:xfrm>
            <a:off x="8693990" y="4874185"/>
            <a:ext cx="843471" cy="252660"/>
          </a:xfrm>
          <a:prstGeom prst="rect">
            <a:avLst/>
          </a:prstGeom>
          <a:noFill/>
          <a:ln>
            <a:solidFill>
              <a:schemeClr val="tx1"/>
            </a:solidFill>
          </a:ln>
        </p:spPr>
        <p:txBody>
          <a:bodyPr wrap="square" rtlCol="0">
            <a:spAutoFit/>
          </a:bodyPr>
          <a:lstStyle/>
          <a:p>
            <a:r>
              <a:rPr lang="ja-JP" altLang="en-US" sz="1000" dirty="0">
                <a:latin typeface="+mn-ea"/>
              </a:rPr>
              <a:t>未然防止</a:t>
            </a:r>
            <a:endParaRPr kumimoji="1" lang="ja-JP" altLang="en-US" sz="1000" dirty="0">
              <a:latin typeface="+mn-ea"/>
            </a:endParaRPr>
          </a:p>
        </p:txBody>
      </p:sp>
      <p:sp>
        <p:nvSpPr>
          <p:cNvPr id="460" name="テキスト ボックス 459"/>
          <p:cNvSpPr txBox="1"/>
          <p:nvPr/>
        </p:nvSpPr>
        <p:spPr>
          <a:xfrm>
            <a:off x="8700883" y="5232162"/>
            <a:ext cx="830788" cy="246221"/>
          </a:xfrm>
          <a:prstGeom prst="rect">
            <a:avLst/>
          </a:prstGeom>
          <a:noFill/>
          <a:ln>
            <a:solidFill>
              <a:schemeClr val="tx1"/>
            </a:solidFill>
          </a:ln>
        </p:spPr>
        <p:txBody>
          <a:bodyPr wrap="square" rtlCol="0">
            <a:spAutoFit/>
          </a:bodyPr>
          <a:lstStyle/>
          <a:p>
            <a:r>
              <a:rPr lang="ja-JP" altLang="en-US" sz="1000" dirty="0">
                <a:latin typeface="+mn-ea"/>
              </a:rPr>
              <a:t>能力向上</a:t>
            </a:r>
            <a:endParaRPr kumimoji="1" lang="ja-JP" altLang="en-US" sz="1000" dirty="0">
              <a:latin typeface="+mn-ea"/>
            </a:endParaRPr>
          </a:p>
        </p:txBody>
      </p:sp>
      <p:cxnSp>
        <p:nvCxnSpPr>
          <p:cNvPr id="461" name="直線矢印コネクタ 460"/>
          <p:cNvCxnSpPr>
            <a:stCxn id="443" idx="3"/>
            <a:endCxn id="447" idx="1"/>
          </p:cNvCxnSpPr>
          <p:nvPr/>
        </p:nvCxnSpPr>
        <p:spPr>
          <a:xfrm flipV="1">
            <a:off x="6734525" y="3979857"/>
            <a:ext cx="413930" cy="1051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2" name="直線矢印コネクタ 461"/>
          <p:cNvCxnSpPr>
            <a:stCxn id="443" idx="3"/>
            <a:endCxn id="452" idx="1"/>
          </p:cNvCxnSpPr>
          <p:nvPr/>
        </p:nvCxnSpPr>
        <p:spPr>
          <a:xfrm flipV="1">
            <a:off x="6734525" y="4616552"/>
            <a:ext cx="404606" cy="414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直線矢印コネクタ 462"/>
          <p:cNvCxnSpPr>
            <a:stCxn id="443" idx="3"/>
            <a:endCxn id="453" idx="1"/>
          </p:cNvCxnSpPr>
          <p:nvPr/>
        </p:nvCxnSpPr>
        <p:spPr>
          <a:xfrm flipV="1">
            <a:off x="6734525" y="4935939"/>
            <a:ext cx="401558" cy="949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直線矢印コネクタ 463"/>
          <p:cNvCxnSpPr>
            <a:stCxn id="443" idx="3"/>
            <a:endCxn id="454" idx="1"/>
          </p:cNvCxnSpPr>
          <p:nvPr/>
        </p:nvCxnSpPr>
        <p:spPr>
          <a:xfrm>
            <a:off x="6734525" y="5030932"/>
            <a:ext cx="395898" cy="221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5" name="直線矢印コネクタ 464"/>
          <p:cNvCxnSpPr>
            <a:stCxn id="443" idx="3"/>
            <a:endCxn id="455" idx="1"/>
          </p:cNvCxnSpPr>
          <p:nvPr/>
        </p:nvCxnSpPr>
        <p:spPr>
          <a:xfrm>
            <a:off x="6734525" y="5030932"/>
            <a:ext cx="399442" cy="5198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直線矢印コネクタ 465"/>
          <p:cNvCxnSpPr>
            <a:stCxn id="443" idx="3"/>
            <a:endCxn id="456" idx="1"/>
          </p:cNvCxnSpPr>
          <p:nvPr/>
        </p:nvCxnSpPr>
        <p:spPr>
          <a:xfrm>
            <a:off x="6734525" y="5030932"/>
            <a:ext cx="392738" cy="8569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直線矢印コネクタ 466"/>
          <p:cNvCxnSpPr>
            <a:stCxn id="443" idx="3"/>
            <a:endCxn id="457" idx="1"/>
          </p:cNvCxnSpPr>
          <p:nvPr/>
        </p:nvCxnSpPr>
        <p:spPr>
          <a:xfrm>
            <a:off x="6734525" y="5030932"/>
            <a:ext cx="393397" cy="11794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直線矢印コネクタ 467"/>
          <p:cNvCxnSpPr>
            <a:stCxn id="443" idx="3"/>
            <a:endCxn id="451" idx="1"/>
          </p:cNvCxnSpPr>
          <p:nvPr/>
        </p:nvCxnSpPr>
        <p:spPr>
          <a:xfrm flipV="1">
            <a:off x="6734525" y="4290673"/>
            <a:ext cx="414282" cy="740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直線矢印コネクタ 468"/>
          <p:cNvCxnSpPr>
            <a:stCxn id="453" idx="3"/>
            <a:endCxn id="450" idx="1"/>
          </p:cNvCxnSpPr>
          <p:nvPr/>
        </p:nvCxnSpPr>
        <p:spPr>
          <a:xfrm flipV="1">
            <a:off x="8166518" y="4236545"/>
            <a:ext cx="535398" cy="699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直線矢印コネクタ 469"/>
          <p:cNvCxnSpPr>
            <a:stCxn id="453" idx="3"/>
            <a:endCxn id="458" idx="1"/>
          </p:cNvCxnSpPr>
          <p:nvPr/>
        </p:nvCxnSpPr>
        <p:spPr>
          <a:xfrm flipV="1">
            <a:off x="8166518" y="4611570"/>
            <a:ext cx="524113" cy="324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直線矢印コネクタ 470"/>
          <p:cNvCxnSpPr>
            <a:stCxn id="453" idx="3"/>
            <a:endCxn id="459" idx="1"/>
          </p:cNvCxnSpPr>
          <p:nvPr/>
        </p:nvCxnSpPr>
        <p:spPr>
          <a:xfrm>
            <a:off x="8166518" y="4935939"/>
            <a:ext cx="527472" cy="64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直線矢印コネクタ 471"/>
          <p:cNvCxnSpPr>
            <a:stCxn id="453" idx="3"/>
            <a:endCxn id="460" idx="1"/>
          </p:cNvCxnSpPr>
          <p:nvPr/>
        </p:nvCxnSpPr>
        <p:spPr>
          <a:xfrm>
            <a:off x="8166518" y="4935939"/>
            <a:ext cx="534365" cy="419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直線コネクタ 472"/>
          <p:cNvCxnSpPr>
            <a:stCxn id="442" idx="3"/>
          </p:cNvCxnSpPr>
          <p:nvPr/>
        </p:nvCxnSpPr>
        <p:spPr bwMode="auto">
          <a:xfrm flipV="1">
            <a:off x="6733462" y="4162877"/>
            <a:ext cx="241253" cy="119022"/>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5" name="直線コネクタ 474"/>
          <p:cNvCxnSpPr>
            <a:stCxn id="447" idx="3"/>
          </p:cNvCxnSpPr>
          <p:nvPr/>
        </p:nvCxnSpPr>
        <p:spPr bwMode="auto">
          <a:xfrm>
            <a:off x="8137858" y="3976875"/>
            <a:ext cx="387092" cy="2516"/>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6" name="直線コネクタ 475"/>
          <p:cNvCxnSpPr>
            <a:stCxn id="451" idx="3"/>
          </p:cNvCxnSpPr>
          <p:nvPr/>
        </p:nvCxnSpPr>
        <p:spPr bwMode="auto">
          <a:xfrm flipV="1">
            <a:off x="8153795" y="4100850"/>
            <a:ext cx="358028" cy="189823"/>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7" name="直線コネクタ 476"/>
          <p:cNvCxnSpPr>
            <a:stCxn id="452" idx="3"/>
          </p:cNvCxnSpPr>
          <p:nvPr/>
        </p:nvCxnSpPr>
        <p:spPr bwMode="auto">
          <a:xfrm flipV="1">
            <a:off x="8144119" y="4272820"/>
            <a:ext cx="352153" cy="343732"/>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8" name="直線コネクタ 477"/>
          <p:cNvCxnSpPr>
            <a:endCxn id="454" idx="3"/>
          </p:cNvCxnSpPr>
          <p:nvPr/>
        </p:nvCxnSpPr>
        <p:spPr bwMode="auto">
          <a:xfrm flipH="1" flipV="1">
            <a:off x="8160858" y="5251939"/>
            <a:ext cx="364494" cy="596449"/>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9" name="直線コネクタ 478"/>
          <p:cNvCxnSpPr>
            <a:stCxn id="455" idx="3"/>
          </p:cNvCxnSpPr>
          <p:nvPr/>
        </p:nvCxnSpPr>
        <p:spPr bwMode="auto">
          <a:xfrm>
            <a:off x="8154281" y="5550790"/>
            <a:ext cx="385329" cy="436115"/>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0" name="直線コネクタ 479"/>
          <p:cNvCxnSpPr>
            <a:stCxn id="456" idx="3"/>
          </p:cNvCxnSpPr>
          <p:nvPr/>
        </p:nvCxnSpPr>
        <p:spPr bwMode="auto">
          <a:xfrm>
            <a:off x="8148836" y="5887888"/>
            <a:ext cx="378532" cy="323469"/>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 name="直線コネクタ 480"/>
          <p:cNvCxnSpPr>
            <a:stCxn id="457" idx="3"/>
          </p:cNvCxnSpPr>
          <p:nvPr/>
        </p:nvCxnSpPr>
        <p:spPr bwMode="auto">
          <a:xfrm>
            <a:off x="8167409" y="6210398"/>
            <a:ext cx="316120" cy="105282"/>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3" name="直線コネクタ 482"/>
          <p:cNvCxnSpPr>
            <a:stCxn id="442" idx="3"/>
          </p:cNvCxnSpPr>
          <p:nvPr/>
        </p:nvCxnSpPr>
        <p:spPr bwMode="auto">
          <a:xfrm flipV="1">
            <a:off x="6733462" y="3934025"/>
            <a:ext cx="228622" cy="347874"/>
          </a:xfrm>
          <a:prstGeom prst="line">
            <a:avLst/>
          </a:prstGeom>
          <a:solidFill>
            <a:srgbClr val="FFFF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 name="テキスト ボックス 491"/>
          <p:cNvSpPr txBox="1"/>
          <p:nvPr/>
        </p:nvSpPr>
        <p:spPr>
          <a:xfrm>
            <a:off x="6045366" y="1114394"/>
            <a:ext cx="892228" cy="246221"/>
          </a:xfrm>
          <a:prstGeom prst="rect">
            <a:avLst/>
          </a:prstGeom>
          <a:noFill/>
        </p:spPr>
        <p:txBody>
          <a:bodyPr wrap="square" rtlCol="0">
            <a:spAutoFit/>
          </a:bodyPr>
          <a:lstStyle/>
          <a:p>
            <a:pPr algn="ctr"/>
            <a:r>
              <a:rPr kumimoji="1" lang="ja-JP" altLang="en-US" sz="1000" dirty="0">
                <a:latin typeface="+mn-ea"/>
              </a:rPr>
              <a:t>フェーズ</a:t>
            </a:r>
          </a:p>
        </p:txBody>
      </p:sp>
      <p:sp>
        <p:nvSpPr>
          <p:cNvPr id="493" name="テキスト ボックス 492"/>
          <p:cNvSpPr txBox="1"/>
          <p:nvPr/>
        </p:nvSpPr>
        <p:spPr>
          <a:xfrm>
            <a:off x="6015579" y="3656238"/>
            <a:ext cx="892228" cy="246221"/>
          </a:xfrm>
          <a:prstGeom prst="rect">
            <a:avLst/>
          </a:prstGeom>
          <a:noFill/>
        </p:spPr>
        <p:txBody>
          <a:bodyPr wrap="square" rtlCol="0">
            <a:spAutoFit/>
          </a:bodyPr>
          <a:lstStyle/>
          <a:p>
            <a:pPr algn="ctr"/>
            <a:r>
              <a:rPr kumimoji="1" lang="ja-JP" altLang="en-US" sz="1000" dirty="0">
                <a:latin typeface="+mn-ea"/>
              </a:rPr>
              <a:t>フェーズ</a:t>
            </a:r>
          </a:p>
        </p:txBody>
      </p:sp>
      <p:cxnSp>
        <p:nvCxnSpPr>
          <p:cNvPr id="510" name="直線矢印コネクタ 509"/>
          <p:cNvCxnSpPr>
            <a:stCxn id="32" idx="3"/>
            <a:endCxn id="441" idx="1"/>
          </p:cNvCxnSpPr>
          <p:nvPr/>
        </p:nvCxnSpPr>
        <p:spPr>
          <a:xfrm>
            <a:off x="5923584" y="4422200"/>
            <a:ext cx="179845" cy="147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3" name="直線矢印コネクタ 512"/>
          <p:cNvCxnSpPr>
            <a:stCxn id="33" idx="3"/>
            <a:endCxn id="441" idx="1"/>
          </p:cNvCxnSpPr>
          <p:nvPr/>
        </p:nvCxnSpPr>
        <p:spPr>
          <a:xfrm flipV="1">
            <a:off x="5931309" y="4570135"/>
            <a:ext cx="172120" cy="422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直線矢印コネクタ 515"/>
          <p:cNvCxnSpPr>
            <a:stCxn id="34" idx="3"/>
            <a:endCxn id="441" idx="1"/>
          </p:cNvCxnSpPr>
          <p:nvPr/>
        </p:nvCxnSpPr>
        <p:spPr>
          <a:xfrm flipV="1">
            <a:off x="5931309" y="4570135"/>
            <a:ext cx="172120" cy="992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7" name="正方形/長方形 826"/>
          <p:cNvSpPr/>
          <p:nvPr/>
        </p:nvSpPr>
        <p:spPr>
          <a:xfrm>
            <a:off x="273282" y="5232078"/>
            <a:ext cx="812304" cy="740094"/>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000" kern="100" dirty="0">
                <a:latin typeface="+mn-ea"/>
                <a:cs typeface="Times New Roman"/>
              </a:rPr>
              <a:t>・生理現象</a:t>
            </a:r>
            <a:endParaRPr lang="en-US" altLang="ja-JP" sz="1000" kern="100" dirty="0">
              <a:latin typeface="+mn-ea"/>
              <a:cs typeface="Times New Roman"/>
            </a:endParaRPr>
          </a:p>
          <a:p>
            <a:pPr>
              <a:spcAft>
                <a:spcPts val="0"/>
              </a:spcAft>
            </a:pPr>
            <a:r>
              <a:rPr lang="ja-JP" altLang="en-US" sz="1000" kern="100" dirty="0">
                <a:latin typeface="+mn-ea"/>
                <a:cs typeface="Times New Roman"/>
              </a:rPr>
              <a:t>・睡眠不足</a:t>
            </a:r>
            <a:endParaRPr lang="en-US" altLang="ja-JP" sz="1000" kern="100" dirty="0">
              <a:latin typeface="+mn-ea"/>
              <a:cs typeface="Times New Roman"/>
            </a:endParaRPr>
          </a:p>
          <a:p>
            <a:pPr>
              <a:spcAft>
                <a:spcPts val="0"/>
              </a:spcAft>
            </a:pPr>
            <a:r>
              <a:rPr lang="ja-JP" altLang="en-US" sz="1000" kern="100" dirty="0">
                <a:latin typeface="+mn-ea"/>
                <a:cs typeface="Times New Roman"/>
              </a:rPr>
              <a:t>・緊張</a:t>
            </a:r>
            <a:endParaRPr lang="en-US" altLang="ja-JP" sz="1000" kern="100" dirty="0">
              <a:latin typeface="+mn-ea"/>
              <a:cs typeface="Times New Roman"/>
            </a:endParaRPr>
          </a:p>
          <a:p>
            <a:pPr>
              <a:spcAft>
                <a:spcPts val="0"/>
              </a:spcAft>
            </a:pPr>
            <a:r>
              <a:rPr lang="ja-JP" altLang="en-US" sz="1000" kern="100" dirty="0">
                <a:latin typeface="+mn-ea"/>
                <a:cs typeface="Times New Roman"/>
              </a:rPr>
              <a:t>・ストレス</a:t>
            </a:r>
          </a:p>
        </p:txBody>
      </p:sp>
      <p:sp>
        <p:nvSpPr>
          <p:cNvPr id="828" name="テキスト ボックス 827"/>
          <p:cNvSpPr txBox="1"/>
          <p:nvPr/>
        </p:nvSpPr>
        <p:spPr>
          <a:xfrm>
            <a:off x="210282" y="4995316"/>
            <a:ext cx="961594" cy="246221"/>
          </a:xfrm>
          <a:prstGeom prst="rect">
            <a:avLst/>
          </a:prstGeom>
          <a:noFill/>
          <a:ln>
            <a:solidFill>
              <a:schemeClr val="tx1"/>
            </a:solidFill>
          </a:ln>
        </p:spPr>
        <p:txBody>
          <a:bodyPr wrap="square" rtlCol="0">
            <a:spAutoFit/>
          </a:bodyPr>
          <a:lstStyle/>
          <a:p>
            <a:r>
              <a:rPr lang="zh-CN" altLang="en-US" sz="1000" dirty="0">
                <a:latin typeface="ＭＳ Ｐゴシック" panose="020B0600070205080204" pitchFamily="50" charset="-128"/>
                <a:ea typeface="ＭＳ Ｐゴシック" panose="020B0600070205080204" pitchFamily="50" charset="-128"/>
              </a:rPr>
              <a:t>生理学的特性</a:t>
            </a:r>
            <a:endParaRPr kumimoji="1" lang="ja-JP" altLang="en-US" sz="1000" dirty="0">
              <a:latin typeface="ＭＳ Ｐゴシック" panose="020B0600070205080204" pitchFamily="50" charset="-128"/>
              <a:ea typeface="ＭＳ Ｐゴシック" panose="020B0600070205080204" pitchFamily="50" charset="-128"/>
            </a:endParaRPr>
          </a:p>
        </p:txBody>
      </p:sp>
      <p:sp>
        <p:nvSpPr>
          <p:cNvPr id="830" name="正方形/長方形 829"/>
          <p:cNvSpPr/>
          <p:nvPr/>
        </p:nvSpPr>
        <p:spPr>
          <a:xfrm>
            <a:off x="1243218" y="5317494"/>
            <a:ext cx="1512168" cy="1239701"/>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000" kern="100" dirty="0">
                <a:latin typeface="+mn-ea"/>
                <a:cs typeface="Times New Roman"/>
              </a:rPr>
              <a:t>・思い込み</a:t>
            </a:r>
            <a:endParaRPr lang="en-US" altLang="ja-JP" sz="1000" kern="100" dirty="0">
              <a:latin typeface="+mn-ea"/>
              <a:cs typeface="Times New Roman"/>
            </a:endParaRPr>
          </a:p>
          <a:p>
            <a:pPr>
              <a:spcAft>
                <a:spcPts val="0"/>
              </a:spcAft>
            </a:pPr>
            <a:r>
              <a:rPr lang="ja-JP" altLang="en-US" sz="1000" kern="100" dirty="0">
                <a:latin typeface="+mn-ea"/>
                <a:cs typeface="Times New Roman"/>
              </a:rPr>
              <a:t>・誤認</a:t>
            </a:r>
            <a:endParaRPr lang="en-US" altLang="ja-JP" sz="1000" kern="100" dirty="0">
              <a:latin typeface="+mn-ea"/>
              <a:cs typeface="Times New Roman"/>
            </a:endParaRPr>
          </a:p>
          <a:p>
            <a:pPr>
              <a:spcAft>
                <a:spcPts val="0"/>
              </a:spcAft>
            </a:pPr>
            <a:r>
              <a:rPr lang="ja-JP" altLang="en-US" sz="1000" kern="100" dirty="0">
                <a:latin typeface="+mn-ea"/>
                <a:cs typeface="Times New Roman"/>
              </a:rPr>
              <a:t>・忘却</a:t>
            </a:r>
            <a:endParaRPr lang="en-US" altLang="ja-JP" sz="1000" kern="100" dirty="0">
              <a:latin typeface="+mn-ea"/>
              <a:cs typeface="Times New Roman"/>
            </a:endParaRPr>
          </a:p>
          <a:p>
            <a:pPr>
              <a:spcAft>
                <a:spcPts val="0"/>
              </a:spcAft>
            </a:pPr>
            <a:r>
              <a:rPr lang="ja-JP" altLang="en-US" sz="1000" kern="100" dirty="0">
                <a:latin typeface="+mn-ea"/>
                <a:cs typeface="Times New Roman"/>
              </a:rPr>
              <a:t>・学習、経験</a:t>
            </a:r>
            <a:endParaRPr lang="en-US" altLang="ja-JP" sz="1000" kern="100" dirty="0">
              <a:latin typeface="+mn-ea"/>
              <a:cs typeface="Times New Roman"/>
            </a:endParaRPr>
          </a:p>
          <a:p>
            <a:pPr>
              <a:spcAft>
                <a:spcPts val="0"/>
              </a:spcAft>
            </a:pPr>
            <a:r>
              <a:rPr lang="ja-JP" altLang="en-US" sz="1000" kern="100" dirty="0">
                <a:latin typeface="+mn-ea"/>
                <a:cs typeface="Times New Roman"/>
              </a:rPr>
              <a:t>・正常化の偏見</a:t>
            </a:r>
            <a:endParaRPr lang="en-US" altLang="ja-JP" sz="1000" kern="100" dirty="0">
              <a:latin typeface="+mn-ea"/>
              <a:cs typeface="Times New Roman"/>
            </a:endParaRPr>
          </a:p>
          <a:p>
            <a:pPr>
              <a:spcAft>
                <a:spcPts val="0"/>
              </a:spcAft>
            </a:pPr>
            <a:r>
              <a:rPr lang="ja-JP" altLang="en-US" sz="1000" kern="100" dirty="0">
                <a:latin typeface="+mn-ea"/>
                <a:cs typeface="Times New Roman"/>
              </a:rPr>
              <a:t>・こじつけ解釈　</a:t>
            </a:r>
            <a:endParaRPr lang="en-US" altLang="ja-JP" sz="1000" kern="100" dirty="0">
              <a:latin typeface="+mn-ea"/>
              <a:cs typeface="Times New Roman"/>
            </a:endParaRPr>
          </a:p>
          <a:p>
            <a:pPr>
              <a:spcAft>
                <a:spcPts val="0"/>
              </a:spcAft>
            </a:pPr>
            <a:r>
              <a:rPr lang="ja-JP" altLang="en-US" sz="1000" kern="100" dirty="0">
                <a:latin typeface="+mn-ea"/>
                <a:cs typeface="Times New Roman"/>
              </a:rPr>
              <a:t>・緊急時　　　　</a:t>
            </a:r>
            <a:endParaRPr lang="en-US" altLang="ja-JP" sz="1000" kern="100" dirty="0">
              <a:latin typeface="+mn-ea"/>
              <a:cs typeface="Times New Roman"/>
            </a:endParaRPr>
          </a:p>
          <a:p>
            <a:pPr>
              <a:spcAft>
                <a:spcPts val="0"/>
              </a:spcAft>
            </a:pPr>
            <a:r>
              <a:rPr lang="ja-JP" altLang="en-US" sz="1000" kern="100" dirty="0">
                <a:latin typeface="+mn-ea"/>
                <a:cs typeface="Times New Roman"/>
              </a:rPr>
              <a:t>・注意ちがい</a:t>
            </a:r>
            <a:endParaRPr lang="en-US" altLang="ja-JP" sz="1000" kern="100" dirty="0">
              <a:latin typeface="+mn-ea"/>
              <a:cs typeface="Times New Roman"/>
            </a:endParaRPr>
          </a:p>
        </p:txBody>
      </p:sp>
      <p:sp>
        <p:nvSpPr>
          <p:cNvPr id="831" name="テキスト ボックス 830"/>
          <p:cNvSpPr txBox="1"/>
          <p:nvPr/>
        </p:nvSpPr>
        <p:spPr>
          <a:xfrm>
            <a:off x="1243218" y="4995316"/>
            <a:ext cx="955549" cy="246221"/>
          </a:xfrm>
          <a:prstGeom prst="rect">
            <a:avLst/>
          </a:prstGeom>
          <a:noFill/>
          <a:ln>
            <a:solidFill>
              <a:schemeClr val="tx1"/>
            </a:solidFill>
          </a:ln>
        </p:spPr>
        <p:txBody>
          <a:bodyPr wrap="square" rtlCol="0">
            <a:spAutoFit/>
          </a:bodyPr>
          <a:lstStyle/>
          <a:p>
            <a:r>
              <a:rPr lang="zh-CN" altLang="en-US" sz="1000" dirty="0">
                <a:latin typeface="ＭＳ Ｐゴシック" panose="020B0600070205080204" pitchFamily="50" charset="-128"/>
                <a:ea typeface="ＭＳ Ｐゴシック" panose="020B0600070205080204" pitchFamily="50" charset="-128"/>
              </a:rPr>
              <a:t>認知的特性</a:t>
            </a:r>
          </a:p>
        </p:txBody>
      </p:sp>
      <p:sp>
        <p:nvSpPr>
          <p:cNvPr id="832" name="正方形/長方形 831"/>
          <p:cNvSpPr/>
          <p:nvPr/>
        </p:nvSpPr>
        <p:spPr>
          <a:xfrm>
            <a:off x="2262419" y="5287504"/>
            <a:ext cx="1438195" cy="871663"/>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1000" kern="100" dirty="0">
                <a:latin typeface="+mn-ea"/>
                <a:cs typeface="Times New Roman"/>
              </a:rPr>
              <a:t>・権威への服従</a:t>
            </a:r>
            <a:endParaRPr lang="en-US" altLang="ja-JP" sz="1000" kern="100" dirty="0">
              <a:latin typeface="+mn-ea"/>
              <a:cs typeface="Times New Roman"/>
            </a:endParaRPr>
          </a:p>
          <a:p>
            <a:pPr>
              <a:spcAft>
                <a:spcPts val="0"/>
              </a:spcAft>
            </a:pPr>
            <a:r>
              <a:rPr lang="ja-JP" altLang="en-US" sz="1000" kern="100" dirty="0">
                <a:latin typeface="+mn-ea"/>
                <a:cs typeface="Times New Roman"/>
              </a:rPr>
              <a:t>・集団に合わせる心理</a:t>
            </a:r>
            <a:endParaRPr lang="en-US" altLang="ja-JP" sz="1000" kern="100" dirty="0">
              <a:latin typeface="+mn-ea"/>
              <a:cs typeface="Times New Roman"/>
            </a:endParaRPr>
          </a:p>
          <a:p>
            <a:pPr>
              <a:spcAft>
                <a:spcPts val="0"/>
              </a:spcAft>
            </a:pPr>
            <a:r>
              <a:rPr lang="ja-JP" altLang="en-US" sz="1000" kern="100" dirty="0">
                <a:latin typeface="+mn-ea"/>
                <a:cs typeface="Times New Roman"/>
              </a:rPr>
              <a:t>・社会的手抜き　　　　</a:t>
            </a:r>
            <a:endParaRPr lang="en-US" altLang="ja-JP" sz="1000" kern="100" dirty="0">
              <a:latin typeface="+mn-ea"/>
              <a:cs typeface="Times New Roman"/>
            </a:endParaRPr>
          </a:p>
          <a:p>
            <a:pPr>
              <a:spcAft>
                <a:spcPts val="0"/>
              </a:spcAft>
            </a:pPr>
            <a:r>
              <a:rPr lang="ja-JP" altLang="en-US" sz="1000" kern="100" dirty="0">
                <a:latin typeface="+mn-ea"/>
                <a:cs typeface="Times New Roman"/>
              </a:rPr>
              <a:t>・集団浅慮　　　　　　</a:t>
            </a:r>
            <a:endParaRPr lang="en-US" altLang="ja-JP" sz="1000" kern="100" dirty="0">
              <a:latin typeface="+mn-ea"/>
              <a:cs typeface="Times New Roman"/>
            </a:endParaRPr>
          </a:p>
          <a:p>
            <a:pPr>
              <a:spcAft>
                <a:spcPts val="0"/>
              </a:spcAft>
            </a:pPr>
            <a:r>
              <a:rPr lang="ja-JP" altLang="en-US" sz="1000" kern="100" dirty="0">
                <a:latin typeface="+mn-ea"/>
                <a:cs typeface="Times New Roman"/>
              </a:rPr>
              <a:t>・ﾘｽｷｰ・ｼﾌﾄ</a:t>
            </a:r>
            <a:endParaRPr lang="en-US" altLang="ja-JP" sz="1000" kern="100" dirty="0">
              <a:latin typeface="+mn-ea"/>
              <a:cs typeface="Times New Roman"/>
            </a:endParaRPr>
          </a:p>
        </p:txBody>
      </p:sp>
      <p:sp>
        <p:nvSpPr>
          <p:cNvPr id="833" name="テキスト ボックス 832"/>
          <p:cNvSpPr txBox="1"/>
          <p:nvPr/>
        </p:nvSpPr>
        <p:spPr>
          <a:xfrm>
            <a:off x="2272537" y="4995669"/>
            <a:ext cx="1256672" cy="246221"/>
          </a:xfrm>
          <a:prstGeom prst="rect">
            <a:avLst/>
          </a:prstGeom>
          <a:noFill/>
          <a:ln>
            <a:solidFill>
              <a:schemeClr val="tx1"/>
            </a:solidFill>
          </a:ln>
        </p:spPr>
        <p:txBody>
          <a:bodyPr wrap="square" rtlCol="0">
            <a:spAutoFit/>
          </a:bodyPr>
          <a:lstStyle/>
          <a:p>
            <a:r>
              <a:rPr lang="zh-CN" altLang="en-US" sz="1000" dirty="0">
                <a:latin typeface="ＭＳ Ｐゴシック" panose="020B0600070205080204" pitchFamily="50" charset="-128"/>
                <a:ea typeface="ＭＳ Ｐゴシック" panose="020B0600070205080204" pitchFamily="50" charset="-128"/>
              </a:rPr>
              <a:t>社会心理学的特性</a:t>
            </a:r>
          </a:p>
        </p:txBody>
      </p:sp>
      <p:sp>
        <p:nvSpPr>
          <p:cNvPr id="867" name="正方形/長方形 866"/>
          <p:cNvSpPr/>
          <p:nvPr/>
        </p:nvSpPr>
        <p:spPr>
          <a:xfrm>
            <a:off x="134866" y="4901970"/>
            <a:ext cx="3507524" cy="1655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1" name="テキスト ボックス 870"/>
          <p:cNvSpPr txBox="1"/>
          <p:nvPr/>
        </p:nvSpPr>
        <p:spPr>
          <a:xfrm>
            <a:off x="76642" y="4653136"/>
            <a:ext cx="1384376" cy="276999"/>
          </a:xfrm>
          <a:prstGeom prst="rect">
            <a:avLst/>
          </a:prstGeom>
          <a:noFill/>
        </p:spPr>
        <p:txBody>
          <a:bodyPr wrap="square" rtlCol="0">
            <a:spAutoFit/>
          </a:bodyPr>
          <a:lstStyle/>
          <a:p>
            <a:r>
              <a:rPr kumimoji="1" lang="ja-JP" altLang="en-US" sz="1200" dirty="0">
                <a:latin typeface="HGPｺﾞｼｯｸE" panose="020B0900000000000000" pitchFamily="50" charset="-128"/>
                <a:ea typeface="HGPｺﾞｼｯｸE" panose="020B0900000000000000" pitchFamily="50" charset="-128"/>
              </a:rPr>
              <a:t>問題（人間特性）</a:t>
            </a:r>
          </a:p>
        </p:txBody>
      </p:sp>
      <p:cxnSp>
        <p:nvCxnSpPr>
          <p:cNvPr id="875" name="直線矢印コネクタ 874"/>
          <p:cNvCxnSpPr>
            <a:endCxn id="448" idx="2"/>
          </p:cNvCxnSpPr>
          <p:nvPr/>
        </p:nvCxnSpPr>
        <p:spPr>
          <a:xfrm flipV="1">
            <a:off x="9121932" y="5770771"/>
            <a:ext cx="0" cy="720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カギ線コネクタ 880"/>
          <p:cNvCxnSpPr>
            <a:stCxn id="867" idx="3"/>
          </p:cNvCxnSpPr>
          <p:nvPr/>
        </p:nvCxnSpPr>
        <p:spPr>
          <a:xfrm>
            <a:off x="3642390" y="5729583"/>
            <a:ext cx="5473287" cy="723229"/>
          </a:xfrm>
          <a:prstGeom prst="bentConnector3">
            <a:avLst>
              <a:gd name="adj1" fmla="val 12467"/>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8" name="直線矢印コネクタ 887"/>
          <p:cNvCxnSpPr>
            <a:stCxn id="448" idx="0"/>
            <a:endCxn id="374" idx="2"/>
          </p:cNvCxnSpPr>
          <p:nvPr/>
        </p:nvCxnSpPr>
        <p:spPr>
          <a:xfrm flipH="1" flipV="1">
            <a:off x="9115677" y="3008288"/>
            <a:ext cx="6255" cy="568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23" idx="3"/>
            <a:endCxn id="34" idx="1"/>
          </p:cNvCxnSpPr>
          <p:nvPr/>
        </p:nvCxnSpPr>
        <p:spPr>
          <a:xfrm>
            <a:off x="3325763" y="4381256"/>
            <a:ext cx="1518465" cy="1181766"/>
          </a:xfrm>
          <a:prstGeom prst="straightConnector1">
            <a:avLst/>
          </a:prstGeom>
          <a:ln>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a:off x="327587" y="2595682"/>
            <a:ext cx="926937" cy="246221"/>
          </a:xfrm>
          <a:prstGeom prst="rect">
            <a:avLst/>
          </a:prstGeom>
          <a:noFill/>
          <a:ln>
            <a:solidFill>
              <a:schemeClr val="tx1"/>
            </a:solidFill>
          </a:ln>
        </p:spPr>
        <p:txBody>
          <a:bodyPr wrap="square" rtlCol="0">
            <a:spAutoFit/>
          </a:bodyPr>
          <a:lstStyle/>
          <a:p>
            <a:r>
              <a:rPr lang="ja-JP" altLang="en-US" sz="1000" dirty="0">
                <a:latin typeface="+mn-ea"/>
              </a:rPr>
              <a:t>テスト時</a:t>
            </a:r>
            <a:endParaRPr kumimoji="1" lang="ja-JP" altLang="en-US" sz="1000" dirty="0">
              <a:latin typeface="+mn-ea"/>
            </a:endParaRPr>
          </a:p>
        </p:txBody>
      </p:sp>
      <p:sp>
        <p:nvSpPr>
          <p:cNvPr id="185" name="テキスト ボックス 184"/>
          <p:cNvSpPr txBox="1"/>
          <p:nvPr/>
        </p:nvSpPr>
        <p:spPr>
          <a:xfrm>
            <a:off x="1538008" y="2736912"/>
            <a:ext cx="1818481" cy="249007"/>
          </a:xfrm>
          <a:prstGeom prst="rect">
            <a:avLst/>
          </a:prstGeom>
          <a:noFill/>
          <a:ln>
            <a:solidFill>
              <a:schemeClr val="tx1"/>
            </a:solidFill>
          </a:ln>
        </p:spPr>
        <p:txBody>
          <a:bodyPr wrap="square" rtlCol="0">
            <a:spAutoFit/>
          </a:bodyPr>
          <a:lstStyle/>
          <a:p>
            <a:r>
              <a:rPr lang="ja-JP" altLang="en-US" sz="1000" dirty="0">
                <a:latin typeface="+mn-ea"/>
              </a:rPr>
              <a:t>テスト確認漏れ</a:t>
            </a:r>
            <a:endParaRPr kumimoji="1" lang="ja-JP" altLang="en-US" sz="1000" dirty="0">
              <a:latin typeface="+mn-ea"/>
            </a:endParaRPr>
          </a:p>
        </p:txBody>
      </p:sp>
      <p:cxnSp>
        <p:nvCxnSpPr>
          <p:cNvPr id="186" name="直線矢印コネクタ 185"/>
          <p:cNvCxnSpPr>
            <a:stCxn id="168" idx="3"/>
            <a:endCxn id="185" idx="1"/>
          </p:cNvCxnSpPr>
          <p:nvPr/>
        </p:nvCxnSpPr>
        <p:spPr>
          <a:xfrm>
            <a:off x="1254524" y="2718793"/>
            <a:ext cx="283484" cy="142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5" idx="3"/>
            <a:endCxn id="367" idx="1"/>
          </p:cNvCxnSpPr>
          <p:nvPr/>
        </p:nvCxnSpPr>
        <p:spPr>
          <a:xfrm flipV="1">
            <a:off x="3356489" y="2001356"/>
            <a:ext cx="2742242" cy="860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ヒューマンエラーの原因と対策例一覧</a:t>
            </a:r>
          </a:p>
        </p:txBody>
      </p:sp>
    </p:spTree>
    <p:extLst>
      <p:ext uri="{BB962C8B-B14F-4D97-AF65-F5344CB8AC3E}">
        <p14:creationId xmlns:p14="http://schemas.microsoft.com/office/powerpoint/2010/main" val="340909780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59999" y="2160000"/>
            <a:ext cx="8640000" cy="576000"/>
          </a:xfrm>
        </p:spPr>
        <p:txBody>
          <a:bodyPr/>
          <a:lstStyle/>
          <a:p>
            <a:r>
              <a:rPr lang="ja-JP" altLang="en-US" sz="3200" dirty="0">
                <a:latin typeface="HGP創英角ﾎﾟｯﾌﾟ体" panose="040B0A00000000000000" pitchFamily="50" charset="-128"/>
                <a:ea typeface="HGP創英角ﾎﾟｯﾌﾟ体" panose="040B0A00000000000000" pitchFamily="50" charset="-128"/>
              </a:rPr>
              <a:t>システムの高負荷／過負荷に関する問題と対策</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sp>
        <p:nvSpPr>
          <p:cNvPr id="3" name="フローチャート : 代替処理 7"/>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トピックス（４）</a:t>
            </a:r>
          </a:p>
        </p:txBody>
      </p:sp>
      <p:sp>
        <p:nvSpPr>
          <p:cNvPr id="4" name="正方形/長方形 3"/>
          <p:cNvSpPr/>
          <p:nvPr/>
        </p:nvSpPr>
        <p:spPr>
          <a:xfrm>
            <a:off x="2520000" y="5400000"/>
            <a:ext cx="7380000" cy="400110"/>
          </a:xfrm>
          <a:prstGeom prst="rect">
            <a:avLst/>
          </a:prstGeom>
        </p:spPr>
        <p:txBody>
          <a:bodyPr wrap="square">
            <a:spAutoFit/>
          </a:bodyPr>
          <a:lstStyle/>
          <a:p>
            <a:r>
              <a:rPr lang="ja-JP" altLang="en-US" sz="2000" dirty="0">
                <a:solidFill>
                  <a:srgbClr val="3333FF"/>
                </a:solidFill>
                <a:latin typeface="+mn-ea"/>
              </a:rPr>
              <a:t>情報処理システム高信頼化教訓集（</a:t>
            </a:r>
            <a:r>
              <a:rPr lang="en-US" altLang="ja-JP" sz="2000" dirty="0">
                <a:solidFill>
                  <a:srgbClr val="3333FF"/>
                </a:solidFill>
                <a:latin typeface="+mn-ea"/>
              </a:rPr>
              <a:t>IT</a:t>
            </a:r>
            <a:r>
              <a:rPr lang="ja-JP" altLang="en-US" sz="2000" dirty="0">
                <a:solidFill>
                  <a:srgbClr val="3333FF"/>
                </a:solidFill>
                <a:latin typeface="+mn-ea"/>
              </a:rPr>
              <a:t>サービス編</a:t>
            </a:r>
            <a:r>
              <a:rPr lang="ja-JP" altLang="en-US" sz="2000" dirty="0">
                <a:solidFill>
                  <a:srgbClr val="3333FF"/>
                </a:solidFill>
                <a:latin typeface="+mn-ea"/>
                <a:cs typeface="Arial" panose="020B0604020202020204" pitchFamily="34" charset="0"/>
              </a:rPr>
              <a:t>） </a:t>
            </a:r>
            <a:r>
              <a:rPr lang="en-US" altLang="ja-JP" sz="2000" dirty="0">
                <a:solidFill>
                  <a:srgbClr val="3333FF"/>
                </a:solidFill>
                <a:latin typeface="+mn-ea"/>
              </a:rPr>
              <a:t>4.4</a:t>
            </a:r>
            <a:r>
              <a:rPr lang="ja-JP" altLang="en-US" sz="2000" dirty="0">
                <a:solidFill>
                  <a:srgbClr val="3333FF"/>
                </a:solidFill>
                <a:latin typeface="+mn-ea"/>
              </a:rPr>
              <a:t>節</a:t>
            </a:r>
            <a:endParaRPr lang="en-US" altLang="ja-JP" sz="2000" dirty="0">
              <a:solidFill>
                <a:srgbClr val="3333FF"/>
              </a:solidFill>
              <a:latin typeface="+mn-ea"/>
            </a:endParaRPr>
          </a:p>
        </p:txBody>
      </p:sp>
    </p:spTree>
    <p:extLst>
      <p:ext uri="{BB962C8B-B14F-4D97-AF65-F5344CB8AC3E}">
        <p14:creationId xmlns:p14="http://schemas.microsoft.com/office/powerpoint/2010/main" val="3952990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テキスト ボックス 5"/>
          <p:cNvSpPr txBox="1">
            <a:spLocks noChangeArrowheads="1"/>
          </p:cNvSpPr>
          <p:nvPr/>
        </p:nvSpPr>
        <p:spPr bwMode="auto">
          <a:xfrm>
            <a:off x="236688" y="2826789"/>
            <a:ext cx="1908000" cy="6440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直接原因</a:t>
            </a:r>
            <a:endParaRPr lang="en-US" altLang="ja-JP" sz="1794">
              <a:solidFill>
                <a:srgbClr val="000000"/>
              </a:solidFill>
            </a:endParaRPr>
          </a:p>
          <a:p>
            <a:pPr eaLnBrk="1" hangingPunct="1">
              <a:spcBef>
                <a:spcPct val="0"/>
              </a:spcBef>
              <a:buClrTx/>
              <a:buFontTx/>
              <a:buNone/>
            </a:pPr>
            <a:r>
              <a:rPr lang="en-US" altLang="ja-JP" sz="1794">
                <a:solidFill>
                  <a:srgbClr val="000000"/>
                </a:solidFill>
              </a:rPr>
              <a:t>(</a:t>
            </a:r>
            <a:r>
              <a:rPr lang="ja-JP" altLang="en-US" sz="1794">
                <a:solidFill>
                  <a:srgbClr val="000000"/>
                </a:solidFill>
              </a:rPr>
              <a:t>高負荷・過負荷</a:t>
            </a:r>
            <a:r>
              <a:rPr lang="en-US" altLang="ja-JP" sz="1794">
                <a:solidFill>
                  <a:srgbClr val="000000"/>
                </a:solidFill>
              </a:rPr>
              <a:t>)</a:t>
            </a:r>
          </a:p>
        </p:txBody>
      </p:sp>
      <p:sp>
        <p:nvSpPr>
          <p:cNvPr id="19459" name="テキスト ボックス 6"/>
          <p:cNvSpPr txBox="1">
            <a:spLocks noChangeArrowheads="1"/>
          </p:cNvSpPr>
          <p:nvPr/>
        </p:nvSpPr>
        <p:spPr bwMode="auto">
          <a:xfrm>
            <a:off x="2722335" y="2132856"/>
            <a:ext cx="2349905" cy="36870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一時的なリソース不足</a:t>
            </a:r>
          </a:p>
        </p:txBody>
      </p:sp>
      <p:sp>
        <p:nvSpPr>
          <p:cNvPr id="19460" name="テキスト ボックス 7"/>
          <p:cNvSpPr txBox="1">
            <a:spLocks noChangeArrowheads="1"/>
          </p:cNvSpPr>
          <p:nvPr/>
        </p:nvSpPr>
        <p:spPr bwMode="auto">
          <a:xfrm>
            <a:off x="2733411" y="1027492"/>
            <a:ext cx="2356236" cy="36870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元々の処理能力不足</a:t>
            </a:r>
          </a:p>
        </p:txBody>
      </p:sp>
      <p:sp>
        <p:nvSpPr>
          <p:cNvPr id="19461" name="テキスト ボックス 8"/>
          <p:cNvSpPr txBox="1">
            <a:spLocks noChangeArrowheads="1"/>
          </p:cNvSpPr>
          <p:nvPr/>
        </p:nvSpPr>
        <p:spPr bwMode="auto">
          <a:xfrm>
            <a:off x="2720752" y="3933056"/>
            <a:ext cx="1993859" cy="36870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想定を超える負荷</a:t>
            </a:r>
          </a:p>
        </p:txBody>
      </p:sp>
      <p:sp>
        <p:nvSpPr>
          <p:cNvPr id="19462" name="テキスト ボックス 16"/>
          <p:cNvSpPr txBox="1">
            <a:spLocks noChangeArrowheads="1"/>
          </p:cNvSpPr>
          <p:nvPr/>
        </p:nvSpPr>
        <p:spPr bwMode="auto">
          <a:xfrm>
            <a:off x="2733411" y="5338103"/>
            <a:ext cx="1965376" cy="6440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環境の変化への</a:t>
            </a:r>
            <a:endParaRPr lang="en-US" altLang="ja-JP" sz="1794">
              <a:solidFill>
                <a:srgbClr val="000000"/>
              </a:solidFill>
            </a:endParaRPr>
          </a:p>
          <a:p>
            <a:pPr eaLnBrk="1" hangingPunct="1">
              <a:spcBef>
                <a:spcPct val="0"/>
              </a:spcBef>
              <a:buClrTx/>
              <a:buFontTx/>
              <a:buNone/>
            </a:pPr>
            <a:r>
              <a:rPr lang="ja-JP" altLang="en-US" sz="1794">
                <a:solidFill>
                  <a:srgbClr val="000000"/>
                </a:solidFill>
              </a:rPr>
              <a:t>対応遅れ</a:t>
            </a:r>
          </a:p>
        </p:txBody>
      </p:sp>
      <p:sp>
        <p:nvSpPr>
          <p:cNvPr id="19463" name="テキスト ボックス 26"/>
          <p:cNvSpPr txBox="1">
            <a:spLocks noChangeArrowheads="1"/>
          </p:cNvSpPr>
          <p:nvPr/>
        </p:nvSpPr>
        <p:spPr bwMode="auto">
          <a:xfrm>
            <a:off x="5552800" y="1213330"/>
            <a:ext cx="1020667" cy="3671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設定ミス</a:t>
            </a:r>
          </a:p>
        </p:txBody>
      </p:sp>
      <p:cxnSp>
        <p:nvCxnSpPr>
          <p:cNvPr id="19464" name="直線コネクタ 3"/>
          <p:cNvCxnSpPr>
            <a:cxnSpLocks noChangeShapeType="1"/>
            <a:stCxn id="19460" idx="3"/>
            <a:endCxn id="19463" idx="1"/>
          </p:cNvCxnSpPr>
          <p:nvPr/>
        </p:nvCxnSpPr>
        <p:spPr bwMode="auto">
          <a:xfrm>
            <a:off x="5089647" y="1211845"/>
            <a:ext cx="463153" cy="185047"/>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65" name="直線コネクタ 10"/>
          <p:cNvCxnSpPr>
            <a:cxnSpLocks noChangeShapeType="1"/>
            <a:stCxn id="19458" idx="3"/>
            <a:endCxn id="19460" idx="1"/>
          </p:cNvCxnSpPr>
          <p:nvPr/>
        </p:nvCxnSpPr>
        <p:spPr bwMode="auto">
          <a:xfrm flipV="1">
            <a:off x="2144688" y="1211845"/>
            <a:ext cx="588723" cy="1936969"/>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66" name="直線コネクタ 12"/>
          <p:cNvCxnSpPr>
            <a:cxnSpLocks noChangeShapeType="1"/>
            <a:stCxn id="19458" idx="3"/>
            <a:endCxn id="19459" idx="1"/>
          </p:cNvCxnSpPr>
          <p:nvPr/>
        </p:nvCxnSpPr>
        <p:spPr bwMode="auto">
          <a:xfrm flipV="1">
            <a:off x="2144688" y="2317209"/>
            <a:ext cx="577647" cy="831605"/>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67" name="直線コネクタ 14"/>
          <p:cNvCxnSpPr>
            <a:cxnSpLocks noChangeShapeType="1"/>
            <a:stCxn id="19458" idx="3"/>
            <a:endCxn id="19461" idx="1"/>
          </p:cNvCxnSpPr>
          <p:nvPr/>
        </p:nvCxnSpPr>
        <p:spPr bwMode="auto">
          <a:xfrm>
            <a:off x="2144688" y="3148814"/>
            <a:ext cx="576064" cy="968595"/>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68" name="直線コネクタ 28"/>
          <p:cNvCxnSpPr>
            <a:cxnSpLocks noChangeShapeType="1"/>
            <a:stCxn id="19458" idx="3"/>
            <a:endCxn id="19462" idx="1"/>
          </p:cNvCxnSpPr>
          <p:nvPr/>
        </p:nvCxnSpPr>
        <p:spPr bwMode="auto">
          <a:xfrm>
            <a:off x="2144688" y="3148814"/>
            <a:ext cx="588723" cy="2511313"/>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9" name="テキスト ボックス 33"/>
          <p:cNvSpPr txBox="1">
            <a:spLocks noChangeArrowheads="1"/>
          </p:cNvSpPr>
          <p:nvPr/>
        </p:nvSpPr>
        <p:spPr bwMode="auto">
          <a:xfrm>
            <a:off x="5538559" y="1718306"/>
            <a:ext cx="1859353" cy="3671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ハードウェア故障</a:t>
            </a:r>
          </a:p>
        </p:txBody>
      </p:sp>
      <p:sp>
        <p:nvSpPr>
          <p:cNvPr id="19470" name="テキスト ボックス 34"/>
          <p:cNvSpPr txBox="1">
            <a:spLocks noChangeArrowheads="1"/>
          </p:cNvSpPr>
          <p:nvPr/>
        </p:nvSpPr>
        <p:spPr bwMode="auto">
          <a:xfrm>
            <a:off x="5538559" y="2088594"/>
            <a:ext cx="2164762" cy="36870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運用ミス（作業ミス）</a:t>
            </a:r>
          </a:p>
        </p:txBody>
      </p:sp>
      <p:sp>
        <p:nvSpPr>
          <p:cNvPr id="19471" name="テキスト ボックス 35"/>
          <p:cNvSpPr txBox="1">
            <a:spLocks noChangeArrowheads="1"/>
          </p:cNvSpPr>
          <p:nvPr/>
        </p:nvSpPr>
        <p:spPr bwMode="auto">
          <a:xfrm>
            <a:off x="5538559" y="2447806"/>
            <a:ext cx="3228153" cy="6456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プログラムバグ</a:t>
            </a:r>
            <a:endParaRPr lang="en-US" altLang="ja-JP" sz="1794">
              <a:solidFill>
                <a:srgbClr val="000000"/>
              </a:solidFill>
            </a:endParaRPr>
          </a:p>
          <a:p>
            <a:pPr eaLnBrk="1" hangingPunct="1">
              <a:spcBef>
                <a:spcPct val="0"/>
              </a:spcBef>
              <a:buClrTx/>
              <a:buFontTx/>
              <a:buNone/>
            </a:pPr>
            <a:r>
              <a:rPr lang="en-US" altLang="ja-JP" sz="1794">
                <a:solidFill>
                  <a:srgbClr val="000000"/>
                </a:solidFill>
              </a:rPr>
              <a:t>(</a:t>
            </a:r>
            <a:r>
              <a:rPr lang="ja-JP" altLang="en-US" sz="1794">
                <a:solidFill>
                  <a:srgbClr val="000000"/>
                </a:solidFill>
              </a:rPr>
              <a:t>処理の集中による発現を含む</a:t>
            </a:r>
            <a:r>
              <a:rPr lang="en-US" altLang="ja-JP" sz="1794">
                <a:solidFill>
                  <a:srgbClr val="000000"/>
                </a:solidFill>
              </a:rPr>
              <a:t>)</a:t>
            </a:r>
            <a:endParaRPr lang="ja-JP" altLang="en-US" sz="1794">
              <a:solidFill>
                <a:srgbClr val="000000"/>
              </a:solidFill>
            </a:endParaRPr>
          </a:p>
        </p:txBody>
      </p:sp>
      <p:sp>
        <p:nvSpPr>
          <p:cNvPr id="19472" name="テキスト ボックス 37"/>
          <p:cNvSpPr txBox="1">
            <a:spLocks noChangeArrowheads="1"/>
          </p:cNvSpPr>
          <p:nvPr/>
        </p:nvSpPr>
        <p:spPr bwMode="auto">
          <a:xfrm>
            <a:off x="5541724" y="4672880"/>
            <a:ext cx="2641072" cy="36870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サービス再開後の過負荷</a:t>
            </a:r>
          </a:p>
        </p:txBody>
      </p:sp>
      <p:sp>
        <p:nvSpPr>
          <p:cNvPr id="19473" name="テキスト ボックス 38"/>
          <p:cNvSpPr txBox="1">
            <a:spLocks noChangeArrowheads="1"/>
          </p:cNvSpPr>
          <p:nvPr/>
        </p:nvSpPr>
        <p:spPr bwMode="auto">
          <a:xfrm>
            <a:off x="5538559" y="3183814"/>
            <a:ext cx="2457510" cy="36870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機能追加、リニューアル</a:t>
            </a:r>
          </a:p>
        </p:txBody>
      </p:sp>
      <p:sp>
        <p:nvSpPr>
          <p:cNvPr id="19474" name="テキスト ボックス 40"/>
          <p:cNvSpPr txBox="1">
            <a:spLocks noChangeArrowheads="1"/>
          </p:cNvSpPr>
          <p:nvPr/>
        </p:nvSpPr>
        <p:spPr bwMode="auto">
          <a:xfrm>
            <a:off x="5538559" y="3552521"/>
            <a:ext cx="1327657" cy="36870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災害の発生</a:t>
            </a:r>
          </a:p>
        </p:txBody>
      </p:sp>
      <p:sp>
        <p:nvSpPr>
          <p:cNvPr id="19475" name="テキスト ボックス 41"/>
          <p:cNvSpPr txBox="1">
            <a:spLocks noChangeArrowheads="1"/>
          </p:cNvSpPr>
          <p:nvPr/>
        </p:nvSpPr>
        <p:spPr bwMode="auto">
          <a:xfrm>
            <a:off x="5538559" y="3925974"/>
            <a:ext cx="2061903" cy="36870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処理の極端な集中</a:t>
            </a:r>
          </a:p>
        </p:txBody>
      </p:sp>
      <p:sp>
        <p:nvSpPr>
          <p:cNvPr id="19476" name="テキスト ボックス 42"/>
          <p:cNvSpPr txBox="1">
            <a:spLocks noChangeArrowheads="1"/>
          </p:cNvSpPr>
          <p:nvPr/>
        </p:nvSpPr>
        <p:spPr bwMode="auto">
          <a:xfrm flipH="1">
            <a:off x="5538559" y="4294679"/>
            <a:ext cx="2517643" cy="3671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設定ミス </a:t>
            </a:r>
            <a:r>
              <a:rPr lang="en-US" altLang="ja-JP" sz="1794">
                <a:solidFill>
                  <a:srgbClr val="000000"/>
                </a:solidFill>
              </a:rPr>
              <a:t>+ </a:t>
            </a:r>
            <a:r>
              <a:rPr lang="ja-JP" altLang="en-US" sz="1794">
                <a:solidFill>
                  <a:srgbClr val="000000"/>
                </a:solidFill>
              </a:rPr>
              <a:t>処理の集中</a:t>
            </a:r>
          </a:p>
        </p:txBody>
      </p:sp>
      <p:sp>
        <p:nvSpPr>
          <p:cNvPr id="19477" name="テキスト ボックス 43"/>
          <p:cNvSpPr txBox="1">
            <a:spLocks noChangeArrowheads="1"/>
          </p:cNvSpPr>
          <p:nvPr/>
        </p:nvSpPr>
        <p:spPr bwMode="auto">
          <a:xfrm>
            <a:off x="5529064" y="5164037"/>
            <a:ext cx="2625248" cy="36870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システムの限界値を超過</a:t>
            </a:r>
          </a:p>
        </p:txBody>
      </p:sp>
      <p:sp>
        <p:nvSpPr>
          <p:cNvPr id="19478" name="テキスト ボックス 44"/>
          <p:cNvSpPr txBox="1">
            <a:spLocks noChangeArrowheads="1"/>
          </p:cNvSpPr>
          <p:nvPr/>
        </p:nvSpPr>
        <p:spPr bwMode="auto">
          <a:xfrm>
            <a:off x="5529064" y="5532742"/>
            <a:ext cx="3030349" cy="6440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容量設計の不備</a:t>
            </a:r>
            <a:endParaRPr lang="en-US" altLang="ja-JP" sz="1794">
              <a:solidFill>
                <a:srgbClr val="000000"/>
              </a:solidFill>
            </a:endParaRPr>
          </a:p>
          <a:p>
            <a:pPr eaLnBrk="1" hangingPunct="1">
              <a:spcBef>
                <a:spcPct val="0"/>
              </a:spcBef>
              <a:buClrTx/>
              <a:buFontTx/>
              <a:buNone/>
            </a:pPr>
            <a:r>
              <a:rPr lang="en-US" altLang="ja-JP" sz="1794">
                <a:solidFill>
                  <a:srgbClr val="000000"/>
                </a:solidFill>
              </a:rPr>
              <a:t>(</a:t>
            </a:r>
            <a:r>
              <a:rPr lang="ja-JP" altLang="en-US" sz="1794">
                <a:solidFill>
                  <a:srgbClr val="000000"/>
                </a:solidFill>
              </a:rPr>
              <a:t>性能不備による処理の遅延</a:t>
            </a:r>
            <a:r>
              <a:rPr lang="en-US" altLang="ja-JP" sz="1794">
                <a:solidFill>
                  <a:srgbClr val="000000"/>
                </a:solidFill>
              </a:rPr>
              <a:t>)</a:t>
            </a:r>
            <a:endParaRPr lang="ja-JP" altLang="en-US" sz="1794">
              <a:solidFill>
                <a:srgbClr val="000000"/>
              </a:solidFill>
            </a:endParaRPr>
          </a:p>
        </p:txBody>
      </p:sp>
      <p:sp>
        <p:nvSpPr>
          <p:cNvPr id="19479" name="テキスト ボックス 45"/>
          <p:cNvSpPr txBox="1">
            <a:spLocks noChangeArrowheads="1"/>
          </p:cNvSpPr>
          <p:nvPr/>
        </p:nvSpPr>
        <p:spPr bwMode="auto">
          <a:xfrm>
            <a:off x="5529064" y="6173626"/>
            <a:ext cx="2474918" cy="36870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a:solidFill>
                  <a:srgbClr val="000000"/>
                </a:solidFill>
              </a:rPr>
              <a:t>業務処理量の予測不備</a:t>
            </a:r>
          </a:p>
        </p:txBody>
      </p:sp>
      <p:cxnSp>
        <p:nvCxnSpPr>
          <p:cNvPr id="19480" name="直線コネクタ 30"/>
          <p:cNvCxnSpPr>
            <a:cxnSpLocks noChangeShapeType="1"/>
            <a:stCxn id="19459" idx="3"/>
            <a:endCxn id="19469" idx="1"/>
          </p:cNvCxnSpPr>
          <p:nvPr/>
        </p:nvCxnSpPr>
        <p:spPr bwMode="auto">
          <a:xfrm flipV="1">
            <a:off x="5072240" y="1901868"/>
            <a:ext cx="466319" cy="415341"/>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81" name="直線コネクタ 47"/>
          <p:cNvCxnSpPr>
            <a:cxnSpLocks noChangeShapeType="1"/>
            <a:stCxn id="19459" idx="3"/>
            <a:endCxn id="19470" idx="1"/>
          </p:cNvCxnSpPr>
          <p:nvPr/>
        </p:nvCxnSpPr>
        <p:spPr bwMode="auto">
          <a:xfrm flipV="1">
            <a:off x="5072240" y="2272947"/>
            <a:ext cx="466319" cy="44262"/>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82" name="直線コネクタ 49"/>
          <p:cNvCxnSpPr>
            <a:cxnSpLocks noChangeShapeType="1"/>
            <a:stCxn id="19459" idx="3"/>
            <a:endCxn id="19471" idx="1"/>
          </p:cNvCxnSpPr>
          <p:nvPr/>
        </p:nvCxnSpPr>
        <p:spPr bwMode="auto">
          <a:xfrm>
            <a:off x="5072240" y="2317209"/>
            <a:ext cx="466319" cy="453413"/>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83" name="直線コネクタ 53"/>
          <p:cNvCxnSpPr>
            <a:cxnSpLocks noChangeShapeType="1"/>
            <a:stCxn id="19461" idx="3"/>
            <a:endCxn id="19473" idx="1"/>
          </p:cNvCxnSpPr>
          <p:nvPr/>
        </p:nvCxnSpPr>
        <p:spPr bwMode="auto">
          <a:xfrm flipV="1">
            <a:off x="4714611" y="3368167"/>
            <a:ext cx="823948" cy="749242"/>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84" name="直線コネクタ 59"/>
          <p:cNvCxnSpPr>
            <a:cxnSpLocks noChangeShapeType="1"/>
            <a:stCxn id="19461" idx="3"/>
            <a:endCxn id="19474" idx="1"/>
          </p:cNvCxnSpPr>
          <p:nvPr/>
        </p:nvCxnSpPr>
        <p:spPr bwMode="auto">
          <a:xfrm flipV="1">
            <a:off x="4714611" y="3736874"/>
            <a:ext cx="823948" cy="380535"/>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85" name="直線コネクタ 61"/>
          <p:cNvCxnSpPr>
            <a:cxnSpLocks noChangeShapeType="1"/>
            <a:stCxn id="19461" idx="3"/>
            <a:endCxn id="19475" idx="1"/>
          </p:cNvCxnSpPr>
          <p:nvPr/>
        </p:nvCxnSpPr>
        <p:spPr bwMode="auto">
          <a:xfrm flipV="1">
            <a:off x="4714611" y="4110327"/>
            <a:ext cx="823948" cy="7082"/>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86" name="直線コネクタ 63"/>
          <p:cNvCxnSpPr>
            <a:cxnSpLocks noChangeShapeType="1"/>
            <a:stCxn id="19461" idx="3"/>
            <a:endCxn id="19476" idx="3"/>
          </p:cNvCxnSpPr>
          <p:nvPr/>
        </p:nvCxnSpPr>
        <p:spPr bwMode="auto">
          <a:xfrm>
            <a:off x="4714611" y="4117409"/>
            <a:ext cx="823948" cy="360832"/>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87" name="直線コネクタ 65"/>
          <p:cNvCxnSpPr>
            <a:cxnSpLocks noChangeShapeType="1"/>
            <a:stCxn id="19462" idx="3"/>
            <a:endCxn id="19477" idx="1"/>
          </p:cNvCxnSpPr>
          <p:nvPr/>
        </p:nvCxnSpPr>
        <p:spPr bwMode="auto">
          <a:xfrm flipV="1">
            <a:off x="4698787" y="5348390"/>
            <a:ext cx="830277" cy="311737"/>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88" name="直線コネクタ 67"/>
          <p:cNvCxnSpPr>
            <a:cxnSpLocks noChangeShapeType="1"/>
            <a:stCxn id="19462" idx="3"/>
            <a:endCxn id="19478" idx="1"/>
          </p:cNvCxnSpPr>
          <p:nvPr/>
        </p:nvCxnSpPr>
        <p:spPr bwMode="auto">
          <a:xfrm>
            <a:off x="4698787" y="5660127"/>
            <a:ext cx="830277" cy="194640"/>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89" name="直線コネクタ 69"/>
          <p:cNvCxnSpPr>
            <a:cxnSpLocks noChangeShapeType="1"/>
            <a:stCxn id="19462" idx="3"/>
            <a:endCxn id="19479" idx="1"/>
          </p:cNvCxnSpPr>
          <p:nvPr/>
        </p:nvCxnSpPr>
        <p:spPr bwMode="auto">
          <a:xfrm>
            <a:off x="4698787" y="5660127"/>
            <a:ext cx="830277" cy="697852"/>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90" name="テキスト ボックス 70"/>
          <p:cNvSpPr txBox="1">
            <a:spLocks noChangeArrowheads="1"/>
          </p:cNvSpPr>
          <p:nvPr/>
        </p:nvSpPr>
        <p:spPr bwMode="auto">
          <a:xfrm>
            <a:off x="6595621" y="1199089"/>
            <a:ext cx="292749"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1</a:t>
            </a:r>
            <a:endParaRPr lang="ja-JP" altLang="en-US" sz="1794">
              <a:solidFill>
                <a:srgbClr val="FF0000"/>
              </a:solidFill>
            </a:endParaRPr>
          </a:p>
        </p:txBody>
      </p:sp>
      <p:sp>
        <p:nvSpPr>
          <p:cNvPr id="19491" name="テキスト ボックス 71"/>
          <p:cNvSpPr txBox="1">
            <a:spLocks noChangeArrowheads="1"/>
          </p:cNvSpPr>
          <p:nvPr/>
        </p:nvSpPr>
        <p:spPr bwMode="auto">
          <a:xfrm>
            <a:off x="7405824" y="1715141"/>
            <a:ext cx="487388" cy="36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10</a:t>
            </a:r>
            <a:endParaRPr lang="ja-JP" altLang="en-US" sz="1794">
              <a:solidFill>
                <a:srgbClr val="FF0000"/>
              </a:solidFill>
            </a:endParaRPr>
          </a:p>
        </p:txBody>
      </p:sp>
      <p:sp>
        <p:nvSpPr>
          <p:cNvPr id="19492" name="テキスト ボックス 72"/>
          <p:cNvSpPr txBox="1">
            <a:spLocks noChangeArrowheads="1"/>
          </p:cNvSpPr>
          <p:nvPr/>
        </p:nvSpPr>
        <p:spPr bwMode="auto">
          <a:xfrm>
            <a:off x="7741299" y="2077518"/>
            <a:ext cx="292749"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4</a:t>
            </a:r>
            <a:endParaRPr lang="ja-JP" altLang="en-US" sz="1794">
              <a:solidFill>
                <a:srgbClr val="FF0000"/>
              </a:solidFill>
            </a:endParaRPr>
          </a:p>
        </p:txBody>
      </p:sp>
      <p:sp>
        <p:nvSpPr>
          <p:cNvPr id="19493" name="テキスト ボックス 73"/>
          <p:cNvSpPr txBox="1">
            <a:spLocks noChangeArrowheads="1"/>
          </p:cNvSpPr>
          <p:nvPr/>
        </p:nvSpPr>
        <p:spPr bwMode="auto">
          <a:xfrm>
            <a:off x="8763548" y="2569652"/>
            <a:ext cx="292749" cy="36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5</a:t>
            </a:r>
            <a:endParaRPr lang="ja-JP" altLang="en-US" sz="1794">
              <a:solidFill>
                <a:srgbClr val="FF0000"/>
              </a:solidFill>
            </a:endParaRPr>
          </a:p>
        </p:txBody>
      </p:sp>
      <p:sp>
        <p:nvSpPr>
          <p:cNvPr id="19494" name="テキスト ボックス 74"/>
          <p:cNvSpPr txBox="1">
            <a:spLocks noChangeArrowheads="1"/>
          </p:cNvSpPr>
          <p:nvPr/>
        </p:nvSpPr>
        <p:spPr bwMode="auto">
          <a:xfrm>
            <a:off x="8182796" y="4679210"/>
            <a:ext cx="292750"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2</a:t>
            </a:r>
            <a:endParaRPr lang="ja-JP" altLang="en-US" sz="1794">
              <a:solidFill>
                <a:srgbClr val="FF0000"/>
              </a:solidFill>
            </a:endParaRPr>
          </a:p>
        </p:txBody>
      </p:sp>
      <p:sp>
        <p:nvSpPr>
          <p:cNvPr id="19495" name="テキスト ボックス 75"/>
          <p:cNvSpPr txBox="1">
            <a:spLocks noChangeArrowheads="1"/>
          </p:cNvSpPr>
          <p:nvPr/>
        </p:nvSpPr>
        <p:spPr bwMode="auto">
          <a:xfrm>
            <a:off x="8045125" y="3182233"/>
            <a:ext cx="292749"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3</a:t>
            </a:r>
            <a:endParaRPr lang="ja-JP" altLang="en-US" sz="1794">
              <a:solidFill>
                <a:srgbClr val="FF0000"/>
              </a:solidFill>
            </a:endParaRPr>
          </a:p>
        </p:txBody>
      </p:sp>
      <p:sp>
        <p:nvSpPr>
          <p:cNvPr id="19496" name="テキスト ボックス 77"/>
          <p:cNvSpPr txBox="1">
            <a:spLocks noChangeArrowheads="1"/>
          </p:cNvSpPr>
          <p:nvPr/>
        </p:nvSpPr>
        <p:spPr bwMode="auto">
          <a:xfrm>
            <a:off x="6891534" y="3566762"/>
            <a:ext cx="292750" cy="36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2</a:t>
            </a:r>
            <a:endParaRPr lang="ja-JP" altLang="en-US" sz="1794">
              <a:solidFill>
                <a:srgbClr val="FF0000"/>
              </a:solidFill>
            </a:endParaRPr>
          </a:p>
        </p:txBody>
      </p:sp>
      <p:sp>
        <p:nvSpPr>
          <p:cNvPr id="19497" name="テキスト ボックス 78"/>
          <p:cNvSpPr txBox="1">
            <a:spLocks noChangeArrowheads="1"/>
          </p:cNvSpPr>
          <p:nvPr/>
        </p:nvSpPr>
        <p:spPr bwMode="auto">
          <a:xfrm>
            <a:off x="7614705" y="3916480"/>
            <a:ext cx="292749"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9</a:t>
            </a:r>
            <a:endParaRPr lang="ja-JP" altLang="en-US" sz="1794">
              <a:solidFill>
                <a:srgbClr val="FF0000"/>
              </a:solidFill>
            </a:endParaRPr>
          </a:p>
        </p:txBody>
      </p:sp>
      <p:sp>
        <p:nvSpPr>
          <p:cNvPr id="19498" name="テキスト ボックス 79"/>
          <p:cNvSpPr txBox="1">
            <a:spLocks noChangeArrowheads="1"/>
          </p:cNvSpPr>
          <p:nvPr/>
        </p:nvSpPr>
        <p:spPr bwMode="auto">
          <a:xfrm>
            <a:off x="8105258" y="4294679"/>
            <a:ext cx="292749" cy="36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2</a:t>
            </a:r>
            <a:endParaRPr lang="ja-JP" altLang="en-US" sz="1794">
              <a:solidFill>
                <a:srgbClr val="FF0000"/>
              </a:solidFill>
            </a:endParaRPr>
          </a:p>
        </p:txBody>
      </p:sp>
      <p:sp>
        <p:nvSpPr>
          <p:cNvPr id="19499" name="テキスト ボックス 80"/>
          <p:cNvSpPr txBox="1">
            <a:spLocks noChangeArrowheads="1"/>
          </p:cNvSpPr>
          <p:nvPr/>
        </p:nvSpPr>
        <p:spPr bwMode="auto">
          <a:xfrm>
            <a:off x="8163806" y="5154542"/>
            <a:ext cx="292750"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4</a:t>
            </a:r>
            <a:endParaRPr lang="ja-JP" altLang="en-US" sz="1794">
              <a:solidFill>
                <a:srgbClr val="FF0000"/>
              </a:solidFill>
            </a:endParaRPr>
          </a:p>
        </p:txBody>
      </p:sp>
      <p:sp>
        <p:nvSpPr>
          <p:cNvPr id="19500" name="テキスト ボックス 81"/>
          <p:cNvSpPr txBox="1">
            <a:spLocks noChangeArrowheads="1"/>
          </p:cNvSpPr>
          <p:nvPr/>
        </p:nvSpPr>
        <p:spPr bwMode="auto">
          <a:xfrm>
            <a:off x="8559413" y="5512171"/>
            <a:ext cx="292750"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6</a:t>
            </a:r>
            <a:endParaRPr lang="ja-JP" altLang="en-US" sz="1794">
              <a:solidFill>
                <a:srgbClr val="FF0000"/>
              </a:solidFill>
            </a:endParaRPr>
          </a:p>
        </p:txBody>
      </p:sp>
      <p:sp>
        <p:nvSpPr>
          <p:cNvPr id="19501" name="テキスト ボックス 82"/>
          <p:cNvSpPr txBox="1">
            <a:spLocks noChangeArrowheads="1"/>
          </p:cNvSpPr>
          <p:nvPr/>
        </p:nvSpPr>
        <p:spPr bwMode="auto">
          <a:xfrm>
            <a:off x="8016642" y="6186285"/>
            <a:ext cx="292749"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1</a:t>
            </a:r>
            <a:endParaRPr lang="ja-JP" altLang="en-US" sz="1794">
              <a:solidFill>
                <a:srgbClr val="FF0000"/>
              </a:solidFill>
            </a:endParaRPr>
          </a:p>
        </p:txBody>
      </p:sp>
      <p:sp>
        <p:nvSpPr>
          <p:cNvPr id="19502" name="テキスト ボックス 2"/>
          <p:cNvSpPr txBox="1">
            <a:spLocks noChangeArrowheads="1"/>
          </p:cNvSpPr>
          <p:nvPr/>
        </p:nvSpPr>
        <p:spPr bwMode="auto">
          <a:xfrm>
            <a:off x="8016642" y="2068023"/>
            <a:ext cx="602905" cy="36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(T8)</a:t>
            </a:r>
            <a:endParaRPr lang="ja-JP" altLang="en-US" sz="1794">
              <a:solidFill>
                <a:srgbClr val="FF0000"/>
              </a:solidFill>
            </a:endParaRPr>
          </a:p>
        </p:txBody>
      </p:sp>
      <p:sp>
        <p:nvSpPr>
          <p:cNvPr id="19503" name="テキスト ボックス 52"/>
          <p:cNvSpPr txBox="1">
            <a:spLocks noChangeArrowheads="1"/>
          </p:cNvSpPr>
          <p:nvPr/>
        </p:nvSpPr>
        <p:spPr bwMode="auto">
          <a:xfrm>
            <a:off x="9049619" y="2575982"/>
            <a:ext cx="727917" cy="36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(T11)</a:t>
            </a:r>
            <a:endParaRPr lang="ja-JP" altLang="en-US" sz="1794">
              <a:solidFill>
                <a:srgbClr val="FF0000"/>
              </a:solidFill>
            </a:endParaRPr>
          </a:p>
        </p:txBody>
      </p:sp>
      <p:sp>
        <p:nvSpPr>
          <p:cNvPr id="19504" name="テキスト ボックス 54"/>
          <p:cNvSpPr txBox="1">
            <a:spLocks noChangeArrowheads="1"/>
          </p:cNvSpPr>
          <p:nvPr/>
        </p:nvSpPr>
        <p:spPr bwMode="auto">
          <a:xfrm>
            <a:off x="8266665" y="3182233"/>
            <a:ext cx="726334"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(T14)</a:t>
            </a:r>
            <a:endParaRPr lang="ja-JP" altLang="en-US" sz="1794">
              <a:solidFill>
                <a:srgbClr val="FF0000"/>
              </a:solidFill>
            </a:endParaRPr>
          </a:p>
        </p:txBody>
      </p:sp>
      <p:sp>
        <p:nvSpPr>
          <p:cNvPr id="19505" name="テキスト ボックス 55"/>
          <p:cNvSpPr txBox="1">
            <a:spLocks noChangeArrowheads="1"/>
          </p:cNvSpPr>
          <p:nvPr/>
        </p:nvSpPr>
        <p:spPr bwMode="auto">
          <a:xfrm>
            <a:off x="7928026" y="3922809"/>
            <a:ext cx="1792891"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(G12, G13, G14)</a:t>
            </a:r>
            <a:endParaRPr lang="ja-JP" altLang="en-US" sz="1794">
              <a:solidFill>
                <a:srgbClr val="FF0000"/>
              </a:solidFill>
            </a:endParaRPr>
          </a:p>
        </p:txBody>
      </p:sp>
      <p:sp>
        <p:nvSpPr>
          <p:cNvPr id="19506" name="テキスト ボックス 56"/>
          <p:cNvSpPr txBox="1">
            <a:spLocks noChangeArrowheads="1"/>
          </p:cNvSpPr>
          <p:nvPr/>
        </p:nvSpPr>
        <p:spPr bwMode="auto">
          <a:xfrm>
            <a:off x="8456557" y="5145047"/>
            <a:ext cx="1109282" cy="36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(T4, T18)</a:t>
            </a:r>
            <a:endParaRPr lang="ja-JP" altLang="en-US" sz="1794">
              <a:solidFill>
                <a:srgbClr val="FF0000"/>
              </a:solidFill>
            </a:endParaRPr>
          </a:p>
        </p:txBody>
      </p:sp>
      <p:sp>
        <p:nvSpPr>
          <p:cNvPr id="19507" name="テキスト ボックス 58"/>
          <p:cNvSpPr txBox="1">
            <a:spLocks noChangeArrowheads="1"/>
          </p:cNvSpPr>
          <p:nvPr/>
        </p:nvSpPr>
        <p:spPr bwMode="auto">
          <a:xfrm>
            <a:off x="8312555" y="6173626"/>
            <a:ext cx="620312"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(G5)</a:t>
            </a:r>
            <a:endParaRPr lang="ja-JP" altLang="en-US" sz="1794">
              <a:solidFill>
                <a:srgbClr val="FF0000"/>
              </a:solidFill>
            </a:endParaRPr>
          </a:p>
        </p:txBody>
      </p:sp>
      <p:sp>
        <p:nvSpPr>
          <p:cNvPr id="19508" name="テキスト ボックス 60"/>
          <p:cNvSpPr txBox="1">
            <a:spLocks noChangeArrowheads="1"/>
          </p:cNvSpPr>
          <p:nvPr/>
        </p:nvSpPr>
        <p:spPr bwMode="auto">
          <a:xfrm>
            <a:off x="5555965" y="846207"/>
            <a:ext cx="1204176" cy="3684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ja-JP" altLang="en-US" sz="1794" dirty="0">
                <a:solidFill>
                  <a:srgbClr val="000000"/>
                </a:solidFill>
              </a:rPr>
              <a:t>見積り誤り</a:t>
            </a:r>
          </a:p>
        </p:txBody>
      </p:sp>
      <p:sp>
        <p:nvSpPr>
          <p:cNvPr id="19509" name="テキスト ボックス 64"/>
          <p:cNvSpPr txBox="1">
            <a:spLocks noChangeArrowheads="1"/>
          </p:cNvSpPr>
          <p:nvPr/>
        </p:nvSpPr>
        <p:spPr bwMode="auto">
          <a:xfrm>
            <a:off x="6969074" y="836712"/>
            <a:ext cx="898819" cy="36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2  (G5)</a:t>
            </a:r>
            <a:endParaRPr lang="ja-JP" altLang="en-US" sz="1794">
              <a:solidFill>
                <a:srgbClr val="FF0000"/>
              </a:solidFill>
            </a:endParaRPr>
          </a:p>
        </p:txBody>
      </p:sp>
      <p:sp>
        <p:nvSpPr>
          <p:cNvPr id="19510" name="テキスト ボックス 66"/>
          <p:cNvSpPr txBox="1">
            <a:spLocks noChangeArrowheads="1"/>
          </p:cNvSpPr>
          <p:nvPr/>
        </p:nvSpPr>
        <p:spPr bwMode="auto">
          <a:xfrm>
            <a:off x="4795315" y="1405693"/>
            <a:ext cx="292749" cy="36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3</a:t>
            </a:r>
            <a:endParaRPr lang="ja-JP" altLang="en-US" sz="1794">
              <a:solidFill>
                <a:srgbClr val="FF0000"/>
              </a:solidFill>
            </a:endParaRPr>
          </a:p>
        </p:txBody>
      </p:sp>
      <p:sp>
        <p:nvSpPr>
          <p:cNvPr id="19511" name="テキスト ボックス 68"/>
          <p:cNvSpPr txBox="1">
            <a:spLocks noChangeArrowheads="1"/>
          </p:cNvSpPr>
          <p:nvPr/>
        </p:nvSpPr>
        <p:spPr bwMode="auto">
          <a:xfrm>
            <a:off x="4599094" y="2514222"/>
            <a:ext cx="462069"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19</a:t>
            </a:r>
            <a:endParaRPr lang="ja-JP" altLang="en-US" sz="1794">
              <a:solidFill>
                <a:srgbClr val="FF0000"/>
              </a:solidFill>
            </a:endParaRPr>
          </a:p>
        </p:txBody>
      </p:sp>
      <p:sp>
        <p:nvSpPr>
          <p:cNvPr id="19512" name="テキスト ボックス 83"/>
          <p:cNvSpPr txBox="1">
            <a:spLocks noChangeArrowheads="1"/>
          </p:cNvSpPr>
          <p:nvPr/>
        </p:nvSpPr>
        <p:spPr bwMode="auto">
          <a:xfrm>
            <a:off x="4233553" y="4314422"/>
            <a:ext cx="488971" cy="3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18</a:t>
            </a:r>
            <a:endParaRPr lang="ja-JP" altLang="en-US" sz="1794">
              <a:solidFill>
                <a:srgbClr val="FF0000"/>
              </a:solidFill>
            </a:endParaRPr>
          </a:p>
        </p:txBody>
      </p:sp>
      <p:sp>
        <p:nvSpPr>
          <p:cNvPr id="19513" name="テキスト ボックス 84"/>
          <p:cNvSpPr txBox="1">
            <a:spLocks noChangeArrowheads="1"/>
          </p:cNvSpPr>
          <p:nvPr/>
        </p:nvSpPr>
        <p:spPr bwMode="auto">
          <a:xfrm>
            <a:off x="4233553" y="5997975"/>
            <a:ext cx="447828" cy="36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11</a:t>
            </a:r>
            <a:endParaRPr lang="ja-JP" altLang="en-US" sz="1794">
              <a:solidFill>
                <a:srgbClr val="FF0000"/>
              </a:solidFill>
            </a:endParaRPr>
          </a:p>
        </p:txBody>
      </p:sp>
      <p:sp>
        <p:nvSpPr>
          <p:cNvPr id="19514" name="テキスト ボックス 85"/>
          <p:cNvSpPr txBox="1">
            <a:spLocks noChangeArrowheads="1"/>
          </p:cNvSpPr>
          <p:nvPr/>
        </p:nvSpPr>
        <p:spPr bwMode="auto">
          <a:xfrm>
            <a:off x="1688451" y="3491409"/>
            <a:ext cx="462069" cy="36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a:solidFill>
                  <a:srgbClr val="FF0000"/>
                </a:solidFill>
              </a:rPr>
              <a:t>51</a:t>
            </a:r>
            <a:endParaRPr lang="ja-JP" altLang="en-US" sz="1794">
              <a:solidFill>
                <a:srgbClr val="FF0000"/>
              </a:solidFill>
            </a:endParaRPr>
          </a:p>
        </p:txBody>
      </p:sp>
      <p:sp>
        <p:nvSpPr>
          <p:cNvPr id="19515" name="テキスト ボックス 86"/>
          <p:cNvSpPr txBox="1">
            <a:spLocks noChangeArrowheads="1"/>
          </p:cNvSpPr>
          <p:nvPr/>
        </p:nvSpPr>
        <p:spPr bwMode="auto">
          <a:xfrm>
            <a:off x="8658192" y="5814414"/>
            <a:ext cx="1191352" cy="36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dirty="0">
                <a:solidFill>
                  <a:srgbClr val="FF0000"/>
                </a:solidFill>
              </a:rPr>
              <a:t>G13, G14)</a:t>
            </a:r>
            <a:endParaRPr lang="ja-JP" altLang="en-US" sz="1794" dirty="0">
              <a:solidFill>
                <a:srgbClr val="FF0000"/>
              </a:solidFill>
            </a:endParaRPr>
          </a:p>
        </p:txBody>
      </p:sp>
      <p:cxnSp>
        <p:nvCxnSpPr>
          <p:cNvPr id="19516" name="直線コネクタ 87"/>
          <p:cNvCxnSpPr>
            <a:cxnSpLocks noChangeShapeType="1"/>
            <a:stCxn id="19461" idx="3"/>
            <a:endCxn id="19472" idx="1"/>
          </p:cNvCxnSpPr>
          <p:nvPr/>
        </p:nvCxnSpPr>
        <p:spPr bwMode="auto">
          <a:xfrm>
            <a:off x="4714611" y="4117409"/>
            <a:ext cx="827113" cy="739824"/>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17" name="直線コネクタ 88"/>
          <p:cNvCxnSpPr>
            <a:cxnSpLocks noChangeShapeType="1"/>
            <a:stCxn id="19460" idx="3"/>
            <a:endCxn id="19508" idx="1"/>
          </p:cNvCxnSpPr>
          <p:nvPr/>
        </p:nvCxnSpPr>
        <p:spPr bwMode="auto">
          <a:xfrm flipV="1">
            <a:off x="5089647" y="1030424"/>
            <a:ext cx="466318" cy="181421"/>
          </a:xfrm>
          <a:prstGeom prst="line">
            <a:avLst/>
          </a:prstGeom>
          <a:noFill/>
          <a:ln w="9525" algn="ctr">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タイトル 1"/>
          <p:cNvSpPr>
            <a:spLocks noGrp="1"/>
          </p:cNvSpPr>
          <p:nvPr>
            <p:ph type="title"/>
          </p:nvPr>
        </p:nvSpPr>
        <p:spPr/>
        <p:txBody>
          <a:bodyPr/>
          <a:lstStyle/>
          <a:p>
            <a:r>
              <a:rPr kumimoji="1" lang="ja-JP" altLang="en-US" dirty="0">
                <a:latin typeface="+mj-ea"/>
              </a:rPr>
              <a:t>高付加</a:t>
            </a:r>
            <a:r>
              <a:rPr kumimoji="1" lang="en-US" altLang="ja-JP" dirty="0">
                <a:latin typeface="+mj-ea"/>
              </a:rPr>
              <a:t>/</a:t>
            </a:r>
            <a:r>
              <a:rPr kumimoji="1" lang="ja-JP" altLang="en-US" dirty="0">
                <a:latin typeface="+mj-ea"/>
              </a:rPr>
              <a:t>過負荷の原因の分類</a:t>
            </a:r>
          </a:p>
        </p:txBody>
      </p:sp>
      <p:sp>
        <p:nvSpPr>
          <p:cNvPr id="63" name="テキスト ボックス 86"/>
          <p:cNvSpPr txBox="1">
            <a:spLocks noChangeArrowheads="1"/>
          </p:cNvSpPr>
          <p:nvPr/>
        </p:nvSpPr>
        <p:spPr bwMode="auto">
          <a:xfrm>
            <a:off x="9057456" y="5513753"/>
            <a:ext cx="792205" cy="36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n"/>
              <a:defRPr kumimoji="1" sz="2800">
                <a:solidFill>
                  <a:schemeClr val="tx1"/>
                </a:solidFill>
                <a:latin typeface="HGPｺﾞｼｯｸE" panose="020B0900000000000000" pitchFamily="50" charset="-128"/>
                <a:ea typeface="HGPｺﾞｼｯｸE"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ｺﾞｼｯｸE" panose="020B0900000000000000" pitchFamily="50" charset="-128"/>
                <a:ea typeface="HGPｺﾞｼｯｸE" panose="020B0900000000000000" pitchFamily="50" charset="-128"/>
              </a:defRPr>
            </a:lvl2pPr>
            <a:lvl3pPr marL="1143000" indent="-228600">
              <a:spcBef>
                <a:spcPct val="20000"/>
              </a:spcBef>
              <a:buClr>
                <a:schemeClr val="hlink"/>
              </a:buClr>
              <a:buSzPct val="80000"/>
              <a:buFont typeface="Wingdings" panose="05000000000000000000" pitchFamily="2" charset="2"/>
              <a:buChar char="p"/>
              <a:defRPr kumimoji="1" sz="2000">
                <a:solidFill>
                  <a:schemeClr val="tx1"/>
                </a:solidFill>
                <a:latin typeface="HGPｺﾞｼｯｸE" panose="020B0900000000000000" pitchFamily="50" charset="-128"/>
                <a:ea typeface="HGPｺﾞｼｯｸE" panose="020B0900000000000000" pitchFamily="50" charset="-128"/>
              </a:defRPr>
            </a:lvl3pPr>
            <a:lvl4pPr marL="1600200" indent="-228600">
              <a:spcBef>
                <a:spcPct val="20000"/>
              </a:spcBef>
              <a:buClr>
                <a:schemeClr val="hlink"/>
              </a:buClr>
              <a:buFont typeface="ＭＳ Ｐゴシック" panose="020B0600070205080204" pitchFamily="50" charset="-128"/>
              <a:buChar char="-"/>
              <a:defRPr kumimoji="1">
                <a:solidFill>
                  <a:schemeClr val="tx1"/>
                </a:solidFill>
                <a:latin typeface="HGPｺﾞｼｯｸE" panose="020B0900000000000000" pitchFamily="50" charset="-128"/>
                <a:ea typeface="HGPｺﾞｼｯｸE" panose="020B0900000000000000" pitchFamily="50" charset="-128"/>
              </a:defRPr>
            </a:lvl4pPr>
            <a:lvl5pPr marL="2057400" indent="-228600">
              <a:spcBef>
                <a:spcPct val="20000"/>
              </a:spcBef>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5pPr>
            <a:lvl6pPr marL="25146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6pPr>
            <a:lvl7pPr marL="29718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7pPr>
            <a:lvl8pPr marL="34290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8pPr>
            <a:lvl9pPr marL="3886200" indent="-228600" eaLnBrk="0" fontAlgn="base" hangingPunct="0">
              <a:spcBef>
                <a:spcPct val="20000"/>
              </a:spcBef>
              <a:spcAft>
                <a:spcPct val="0"/>
              </a:spcAft>
              <a:buClr>
                <a:schemeClr val="hlink"/>
              </a:buClr>
              <a:buFont typeface="Arial" panose="020B0604020202020204" pitchFamily="34" charset="0"/>
              <a:defRPr kumimoji="1" sz="8400">
                <a:solidFill>
                  <a:schemeClr val="tx1"/>
                </a:solidFill>
                <a:latin typeface="HGPｺﾞｼｯｸE" panose="020B0900000000000000" pitchFamily="50" charset="-128"/>
                <a:ea typeface="HGPｺﾞｼｯｸE" panose="020B0900000000000000" pitchFamily="50" charset="-128"/>
              </a:defRPr>
            </a:lvl9pPr>
          </a:lstStyle>
          <a:p>
            <a:pPr eaLnBrk="1" hangingPunct="1">
              <a:spcBef>
                <a:spcPct val="0"/>
              </a:spcBef>
              <a:buClrTx/>
              <a:buFontTx/>
              <a:buNone/>
            </a:pPr>
            <a:r>
              <a:rPr lang="en-US" altLang="ja-JP" sz="1794" dirty="0">
                <a:solidFill>
                  <a:srgbClr val="FF0000"/>
                </a:solidFill>
              </a:rPr>
              <a:t>(G12, </a:t>
            </a:r>
            <a:endParaRPr lang="ja-JP" altLang="en-US" sz="1794" dirty="0">
              <a:solidFill>
                <a:srgbClr val="FF0000"/>
              </a:solidFill>
            </a:endParaRPr>
          </a:p>
        </p:txBody>
      </p:sp>
      <p:sp>
        <p:nvSpPr>
          <p:cNvPr id="4" name="テキスト ボックス 3"/>
          <p:cNvSpPr txBox="1"/>
          <p:nvPr/>
        </p:nvSpPr>
        <p:spPr>
          <a:xfrm>
            <a:off x="180000" y="5508000"/>
            <a:ext cx="2506807" cy="1077218"/>
          </a:xfrm>
          <a:prstGeom prst="rect">
            <a:avLst/>
          </a:prstGeom>
          <a:noFill/>
        </p:spPr>
        <p:txBody>
          <a:bodyPr wrap="square" rtlCol="0">
            <a:spAutoFit/>
          </a:bodyPr>
          <a:lstStyle/>
          <a:p>
            <a:r>
              <a:rPr kumimoji="1" lang="en-US" altLang="ja-JP" sz="1600" dirty="0">
                <a:solidFill>
                  <a:srgbClr val="3333FF"/>
                </a:solidFill>
                <a:latin typeface="+mn-ea"/>
              </a:rPr>
              <a:t>&lt;</a:t>
            </a:r>
            <a:r>
              <a:rPr lang="ja-JP" altLang="en-US" sz="1600" dirty="0">
                <a:solidFill>
                  <a:srgbClr val="3333FF"/>
                </a:solidFill>
                <a:latin typeface="+mn-ea"/>
              </a:rPr>
              <a:t>対象</a:t>
            </a:r>
            <a:r>
              <a:rPr kumimoji="1" lang="en-US" altLang="ja-JP" sz="1600" dirty="0">
                <a:solidFill>
                  <a:srgbClr val="3333FF"/>
                </a:solidFill>
                <a:latin typeface="+mn-ea"/>
              </a:rPr>
              <a:t>&gt;</a:t>
            </a:r>
            <a:endParaRPr kumimoji="1" lang="ja-JP" altLang="en-US" sz="1600" dirty="0">
              <a:solidFill>
                <a:srgbClr val="3333FF"/>
              </a:solidFill>
              <a:latin typeface="+mn-ea"/>
            </a:endParaRPr>
          </a:p>
          <a:p>
            <a:r>
              <a:rPr kumimoji="1" lang="ja-JP" altLang="en-US" sz="1600" dirty="0">
                <a:solidFill>
                  <a:srgbClr val="3333FF"/>
                </a:solidFill>
                <a:latin typeface="+mn-ea"/>
              </a:rPr>
              <a:t>教訓集の障害事例，及び</a:t>
            </a:r>
          </a:p>
          <a:p>
            <a:r>
              <a:rPr lang="en-US" altLang="ja-JP" sz="1600" dirty="0">
                <a:solidFill>
                  <a:srgbClr val="3333FF"/>
                </a:solidFill>
                <a:latin typeface="+mn-ea"/>
              </a:rPr>
              <a:t>SEC</a:t>
            </a:r>
            <a:r>
              <a:rPr lang="ja-JP" altLang="en-US" sz="1600" dirty="0">
                <a:solidFill>
                  <a:srgbClr val="3333FF"/>
                </a:solidFill>
                <a:latin typeface="+mn-ea"/>
              </a:rPr>
              <a:t>ジャーナル掲載の報道障害事例（</a:t>
            </a:r>
            <a:r>
              <a:rPr lang="en-US" altLang="ja-JP" sz="1600" dirty="0">
                <a:solidFill>
                  <a:srgbClr val="3333FF"/>
                </a:solidFill>
                <a:latin typeface="+mn-ea"/>
              </a:rPr>
              <a:t>2010</a:t>
            </a:r>
            <a:r>
              <a:rPr lang="ja-JP" altLang="en-US" sz="1600" dirty="0">
                <a:solidFill>
                  <a:srgbClr val="3333FF"/>
                </a:solidFill>
                <a:latin typeface="+mn-ea"/>
              </a:rPr>
              <a:t>～</a:t>
            </a:r>
            <a:r>
              <a:rPr lang="en-US" altLang="ja-JP" sz="1600" dirty="0">
                <a:solidFill>
                  <a:srgbClr val="3333FF"/>
                </a:solidFill>
                <a:latin typeface="+mn-ea"/>
              </a:rPr>
              <a:t>2016</a:t>
            </a:r>
            <a:r>
              <a:rPr lang="ja-JP" altLang="en-US" sz="1600" dirty="0">
                <a:solidFill>
                  <a:srgbClr val="3333FF"/>
                </a:solidFill>
                <a:latin typeface="+mn-ea"/>
              </a:rPr>
              <a:t>年）</a:t>
            </a:r>
            <a:endParaRPr kumimoji="1" lang="ja-JP" altLang="en-US" sz="1600" dirty="0">
              <a:solidFill>
                <a:srgbClr val="3333FF"/>
              </a:solidFill>
              <a:latin typeface="+mn-ea"/>
            </a:endParaRPr>
          </a:p>
        </p:txBody>
      </p:sp>
    </p:spTree>
    <p:extLst>
      <p:ext uri="{BB962C8B-B14F-4D97-AF65-F5344CB8AC3E}">
        <p14:creationId xmlns:p14="http://schemas.microsoft.com/office/powerpoint/2010/main" val="2714983733"/>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左右矢印 35"/>
          <p:cNvSpPr/>
          <p:nvPr/>
        </p:nvSpPr>
        <p:spPr bwMode="auto">
          <a:xfrm>
            <a:off x="1003787" y="1221720"/>
            <a:ext cx="2922744" cy="221540"/>
          </a:xfrm>
          <a:prstGeom prst="leftRightArrow">
            <a:avLst/>
          </a:prstGeom>
          <a:solidFill>
            <a:srgbClr val="9BD1E9"/>
          </a:solidFill>
          <a:ln w="25400" cap="flat" cmpd="sng" algn="ctr">
            <a:solidFill>
              <a:schemeClr val="accent2">
                <a:lumMod val="90000"/>
              </a:schemeClr>
            </a:solidFill>
            <a:prstDash val="solid"/>
            <a:round/>
            <a:headEnd type="none" w="med" len="med"/>
            <a:tailEnd type="none" w="med" len="med"/>
          </a:ln>
          <a:effectLst/>
        </p:spPr>
        <p:txBody>
          <a:bodyPr wrap="none"/>
          <a:lstStyle/>
          <a:p>
            <a:pPr eaLnBrk="1" hangingPunct="1">
              <a:lnSpc>
                <a:spcPct val="90000"/>
              </a:lnSpc>
              <a:buClr>
                <a:schemeClr val="hlink"/>
              </a:buClr>
              <a:buFont typeface="Wingdings" pitchFamily="2" charset="2"/>
              <a:buNone/>
              <a:defRPr/>
            </a:pPr>
            <a:endParaRPr lang="ja-JP" altLang="en-US" sz="1600"/>
          </a:p>
        </p:txBody>
      </p:sp>
      <p:sp>
        <p:nvSpPr>
          <p:cNvPr id="37" name="左右矢印 36"/>
          <p:cNvSpPr/>
          <p:nvPr/>
        </p:nvSpPr>
        <p:spPr bwMode="auto">
          <a:xfrm>
            <a:off x="1016447" y="2393697"/>
            <a:ext cx="2704369" cy="226288"/>
          </a:xfrm>
          <a:prstGeom prst="leftRightArrow">
            <a:avLst/>
          </a:prstGeom>
          <a:solidFill>
            <a:srgbClr val="9BD1E9"/>
          </a:solidFill>
          <a:ln w="25400" cap="flat" cmpd="sng" algn="ctr">
            <a:solidFill>
              <a:schemeClr val="accent2">
                <a:lumMod val="90000"/>
              </a:schemeClr>
            </a:solidFill>
            <a:prstDash val="solid"/>
            <a:round/>
            <a:headEnd type="none" w="med" len="med"/>
            <a:tailEnd type="none" w="med" len="med"/>
          </a:ln>
          <a:effectLst/>
        </p:spPr>
        <p:txBody>
          <a:bodyPr wrap="none"/>
          <a:lstStyle/>
          <a:p>
            <a:pPr eaLnBrk="1" hangingPunct="1">
              <a:lnSpc>
                <a:spcPct val="90000"/>
              </a:lnSpc>
              <a:buClr>
                <a:schemeClr val="hlink"/>
              </a:buClr>
              <a:buFont typeface="Wingdings" pitchFamily="2" charset="2"/>
              <a:buNone/>
              <a:defRPr/>
            </a:pPr>
            <a:endParaRPr lang="ja-JP" altLang="en-US" sz="1600"/>
          </a:p>
        </p:txBody>
      </p:sp>
      <p:sp>
        <p:nvSpPr>
          <p:cNvPr id="38" name="左右矢印 37"/>
          <p:cNvSpPr/>
          <p:nvPr/>
        </p:nvSpPr>
        <p:spPr bwMode="auto">
          <a:xfrm>
            <a:off x="1016446" y="3693728"/>
            <a:ext cx="2892679" cy="215210"/>
          </a:xfrm>
          <a:prstGeom prst="leftRightArrow">
            <a:avLst/>
          </a:prstGeom>
          <a:solidFill>
            <a:srgbClr val="9BD1E9"/>
          </a:solidFill>
          <a:ln w="25400" cap="flat" cmpd="sng" algn="ctr">
            <a:solidFill>
              <a:schemeClr val="accent2">
                <a:lumMod val="90000"/>
              </a:schemeClr>
            </a:solidFill>
            <a:prstDash val="solid"/>
            <a:round/>
            <a:headEnd type="none" w="med" len="med"/>
            <a:tailEnd type="none" w="med" len="med"/>
          </a:ln>
          <a:effectLst/>
        </p:spPr>
        <p:txBody>
          <a:bodyPr wrap="none"/>
          <a:lstStyle/>
          <a:p>
            <a:pPr eaLnBrk="1" hangingPunct="1">
              <a:lnSpc>
                <a:spcPct val="90000"/>
              </a:lnSpc>
              <a:buClr>
                <a:schemeClr val="hlink"/>
              </a:buClr>
              <a:buFont typeface="Wingdings" pitchFamily="2" charset="2"/>
              <a:buNone/>
              <a:defRPr/>
            </a:pPr>
            <a:endParaRPr lang="ja-JP" altLang="en-US" sz="1600"/>
          </a:p>
        </p:txBody>
      </p:sp>
      <p:sp>
        <p:nvSpPr>
          <p:cNvPr id="39" name="左右矢印 38"/>
          <p:cNvSpPr/>
          <p:nvPr/>
        </p:nvSpPr>
        <p:spPr bwMode="auto">
          <a:xfrm>
            <a:off x="1016447" y="5232984"/>
            <a:ext cx="2704369" cy="232616"/>
          </a:xfrm>
          <a:prstGeom prst="leftRightArrow">
            <a:avLst/>
          </a:prstGeom>
          <a:solidFill>
            <a:srgbClr val="9BD1E9"/>
          </a:solidFill>
          <a:ln w="25400" cap="flat" cmpd="sng" algn="ctr">
            <a:solidFill>
              <a:schemeClr val="accent2">
                <a:lumMod val="90000"/>
              </a:schemeClr>
            </a:solidFill>
            <a:prstDash val="solid"/>
            <a:round/>
            <a:headEnd type="none" w="med" len="med"/>
            <a:tailEnd type="none" w="med" len="med"/>
          </a:ln>
          <a:effectLst/>
        </p:spPr>
        <p:txBody>
          <a:bodyPr wrap="none"/>
          <a:lstStyle/>
          <a:p>
            <a:pPr eaLnBrk="1" hangingPunct="1">
              <a:lnSpc>
                <a:spcPct val="90000"/>
              </a:lnSpc>
              <a:buClr>
                <a:schemeClr val="hlink"/>
              </a:buClr>
              <a:buFont typeface="Wingdings" pitchFamily="2" charset="2"/>
              <a:buNone/>
              <a:defRPr/>
            </a:pPr>
            <a:endParaRPr lang="ja-JP" altLang="en-US" sz="1600"/>
          </a:p>
        </p:txBody>
      </p:sp>
      <p:sp>
        <p:nvSpPr>
          <p:cNvPr id="3" name="角丸四角形 2"/>
          <p:cNvSpPr/>
          <p:nvPr/>
        </p:nvSpPr>
        <p:spPr bwMode="auto">
          <a:xfrm>
            <a:off x="350244" y="1053336"/>
            <a:ext cx="631389" cy="5400000"/>
          </a:xfrm>
          <a:prstGeom prst="roundRect">
            <a:avLst/>
          </a:prstGeom>
          <a:noFill/>
          <a:ln w="38100" cap="flat" cmpd="sng" algn="ctr">
            <a:solidFill>
              <a:schemeClr val="accent2">
                <a:lumMod val="50000"/>
              </a:schemeClr>
            </a:solidFill>
            <a:prstDash val="solid"/>
            <a:round/>
            <a:headEnd type="none" w="med" len="med"/>
            <a:tailEnd type="none" w="med" len="med"/>
          </a:ln>
          <a:effectLst/>
        </p:spPr>
        <p:txBody>
          <a:bodyPr wrap="none" anchor="ctr"/>
          <a:lstStyle/>
          <a:p>
            <a:pPr algn="ctr" eaLnBrk="1" hangingPunct="1">
              <a:lnSpc>
                <a:spcPct val="90000"/>
              </a:lnSpc>
              <a:buClr>
                <a:schemeClr val="hlink"/>
              </a:buClr>
              <a:buFont typeface="Wingdings" pitchFamily="2" charset="2"/>
              <a:buNone/>
              <a:defRPr/>
            </a:pPr>
            <a:endParaRPr lang="ja-JP" altLang="en-US" sz="1600" dirty="0"/>
          </a:p>
        </p:txBody>
      </p:sp>
      <p:sp>
        <p:nvSpPr>
          <p:cNvPr id="20487" name="テキスト ボックス 3"/>
          <p:cNvSpPr txBox="1">
            <a:spLocks noChangeArrowheads="1"/>
          </p:cNvSpPr>
          <p:nvPr/>
        </p:nvSpPr>
        <p:spPr bwMode="auto">
          <a:xfrm>
            <a:off x="1188930" y="1095127"/>
            <a:ext cx="2531885" cy="46166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hlink"/>
              </a:buClr>
              <a:buFont typeface="Wingdings" panose="05000000000000000000" pitchFamily="2" charset="2"/>
              <a:buChar char="n"/>
              <a:defRPr kumimoji="1" sz="26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spcBef>
                <a:spcPct val="20000"/>
              </a:spcBef>
              <a:buClr>
                <a:schemeClr val="hlink"/>
              </a:buClr>
              <a:buSzPct val="80000"/>
              <a:buFont typeface="Wingdings" panose="05000000000000000000" pitchFamily="2" charset="2"/>
              <a:buChar char="n"/>
              <a:defRPr kumimoji="1"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spcBef>
                <a:spcPct val="20000"/>
              </a:spcBef>
              <a:buClr>
                <a:schemeClr val="hlink"/>
              </a:buClr>
              <a:buSzPct val="70000"/>
              <a:buFont typeface="Wingdings" panose="05000000000000000000" pitchFamily="2" charset="2"/>
              <a:buChar char="l"/>
              <a:defRPr kumimoji="1">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spcBef>
                <a:spcPct val="20000"/>
              </a:spcBef>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9pPr>
          </a:lstStyle>
          <a:p>
            <a:pPr eaLnBrk="1" hangingPunct="1">
              <a:spcBef>
                <a:spcPct val="0"/>
              </a:spcBef>
              <a:buClrTx/>
              <a:buFontTx/>
              <a:buNone/>
            </a:pPr>
            <a:r>
              <a:rPr lang="ja-JP" altLang="en-US" sz="2400"/>
              <a:t>企画・要件定義</a:t>
            </a:r>
          </a:p>
        </p:txBody>
      </p:sp>
      <p:sp>
        <p:nvSpPr>
          <p:cNvPr id="20488" name="テキスト ボックス 4"/>
          <p:cNvSpPr txBox="1">
            <a:spLocks noChangeArrowheads="1"/>
          </p:cNvSpPr>
          <p:nvPr/>
        </p:nvSpPr>
        <p:spPr bwMode="auto">
          <a:xfrm>
            <a:off x="1426295" y="2221213"/>
            <a:ext cx="1569660" cy="461665"/>
          </a:xfrm>
          <a:prstGeom prst="rect">
            <a:avLst/>
          </a:prstGeom>
          <a:solidFill>
            <a:srgbClr val="FFFF00"/>
          </a:solidFill>
          <a:ln w="9525">
            <a:solidFill>
              <a:schemeClr val="tx1"/>
            </a:solidFill>
            <a:miter lim="800000"/>
            <a:headEnd/>
            <a:tailEnd/>
          </a:ln>
        </p:spPr>
        <p:txBody>
          <a:bodyPr wrap="none">
            <a:spAutoFit/>
          </a:bodyPr>
          <a:lstStyle>
            <a:lvl1pPr>
              <a:spcBef>
                <a:spcPct val="20000"/>
              </a:spcBef>
              <a:buClr>
                <a:schemeClr val="hlink"/>
              </a:buClr>
              <a:buFont typeface="Wingdings" panose="05000000000000000000" pitchFamily="2" charset="2"/>
              <a:buChar char="n"/>
              <a:defRPr kumimoji="1" sz="26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spcBef>
                <a:spcPct val="20000"/>
              </a:spcBef>
              <a:buClr>
                <a:schemeClr val="hlink"/>
              </a:buClr>
              <a:buSzPct val="80000"/>
              <a:buFont typeface="Wingdings" panose="05000000000000000000" pitchFamily="2" charset="2"/>
              <a:buChar char="n"/>
              <a:defRPr kumimoji="1"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spcBef>
                <a:spcPct val="20000"/>
              </a:spcBef>
              <a:buClr>
                <a:schemeClr val="hlink"/>
              </a:buClr>
              <a:buSzPct val="70000"/>
              <a:buFont typeface="Wingdings" panose="05000000000000000000" pitchFamily="2" charset="2"/>
              <a:buChar char="l"/>
              <a:defRPr kumimoji="1">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spcBef>
                <a:spcPct val="20000"/>
              </a:spcBef>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9pPr>
          </a:lstStyle>
          <a:p>
            <a:pPr eaLnBrk="1" hangingPunct="1">
              <a:spcBef>
                <a:spcPct val="0"/>
              </a:spcBef>
              <a:buClrTx/>
              <a:buFontTx/>
              <a:buNone/>
            </a:pPr>
            <a:r>
              <a:rPr lang="ja-JP" altLang="en-US" sz="2400"/>
              <a:t>設計・製造</a:t>
            </a:r>
          </a:p>
        </p:txBody>
      </p:sp>
      <p:sp>
        <p:nvSpPr>
          <p:cNvPr id="20489" name="テキスト ボックス 5"/>
          <p:cNvSpPr txBox="1">
            <a:spLocks noChangeArrowheads="1"/>
          </p:cNvSpPr>
          <p:nvPr/>
        </p:nvSpPr>
        <p:spPr bwMode="auto">
          <a:xfrm>
            <a:off x="1946914" y="3540234"/>
            <a:ext cx="899605" cy="461665"/>
          </a:xfrm>
          <a:prstGeom prst="rect">
            <a:avLst/>
          </a:prstGeom>
          <a:solidFill>
            <a:srgbClr val="FFFF00"/>
          </a:solidFill>
          <a:ln w="9525">
            <a:solidFill>
              <a:schemeClr val="tx1"/>
            </a:solidFill>
            <a:miter lim="800000"/>
            <a:headEnd/>
            <a:tailEnd/>
          </a:ln>
        </p:spPr>
        <p:txBody>
          <a:bodyPr wrap="none">
            <a:spAutoFit/>
          </a:bodyPr>
          <a:lstStyle>
            <a:lvl1pPr>
              <a:spcBef>
                <a:spcPct val="20000"/>
              </a:spcBef>
              <a:buClr>
                <a:schemeClr val="hlink"/>
              </a:buClr>
              <a:buFont typeface="Wingdings" panose="05000000000000000000" pitchFamily="2" charset="2"/>
              <a:buChar char="n"/>
              <a:defRPr kumimoji="1" sz="26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spcBef>
                <a:spcPct val="20000"/>
              </a:spcBef>
              <a:buClr>
                <a:schemeClr val="hlink"/>
              </a:buClr>
              <a:buSzPct val="80000"/>
              <a:buFont typeface="Wingdings" panose="05000000000000000000" pitchFamily="2" charset="2"/>
              <a:buChar char="n"/>
              <a:defRPr kumimoji="1"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spcBef>
                <a:spcPct val="20000"/>
              </a:spcBef>
              <a:buClr>
                <a:schemeClr val="hlink"/>
              </a:buClr>
              <a:buSzPct val="70000"/>
              <a:buFont typeface="Wingdings" panose="05000000000000000000" pitchFamily="2" charset="2"/>
              <a:buChar char="l"/>
              <a:defRPr kumimoji="1">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spcBef>
                <a:spcPct val="20000"/>
              </a:spcBef>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9pPr>
          </a:lstStyle>
          <a:p>
            <a:pPr eaLnBrk="1" hangingPunct="1">
              <a:spcBef>
                <a:spcPct val="0"/>
              </a:spcBef>
              <a:buClrTx/>
              <a:buFontTx/>
              <a:buNone/>
            </a:pPr>
            <a:r>
              <a:rPr lang="ja-JP" altLang="en-US" sz="2400"/>
              <a:t>テスト</a:t>
            </a:r>
          </a:p>
        </p:txBody>
      </p:sp>
      <p:sp>
        <p:nvSpPr>
          <p:cNvPr id="20490" name="テキスト ボックス 7"/>
          <p:cNvSpPr txBox="1">
            <a:spLocks noChangeArrowheads="1"/>
          </p:cNvSpPr>
          <p:nvPr/>
        </p:nvSpPr>
        <p:spPr bwMode="auto">
          <a:xfrm>
            <a:off x="2014958" y="5101642"/>
            <a:ext cx="800219" cy="461665"/>
          </a:xfrm>
          <a:prstGeom prst="rect">
            <a:avLst/>
          </a:prstGeom>
          <a:solidFill>
            <a:srgbClr val="FFFF00"/>
          </a:solidFill>
          <a:ln w="9525">
            <a:solidFill>
              <a:schemeClr val="tx1"/>
            </a:solidFill>
            <a:miter lim="800000"/>
            <a:headEnd/>
            <a:tailEnd/>
          </a:ln>
        </p:spPr>
        <p:txBody>
          <a:bodyPr wrap="none">
            <a:spAutoFit/>
          </a:bodyPr>
          <a:lstStyle>
            <a:lvl1pPr>
              <a:spcBef>
                <a:spcPct val="20000"/>
              </a:spcBef>
              <a:buClr>
                <a:schemeClr val="hlink"/>
              </a:buClr>
              <a:buFont typeface="Wingdings" panose="05000000000000000000" pitchFamily="2" charset="2"/>
              <a:buChar char="n"/>
              <a:defRPr kumimoji="1" sz="26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spcBef>
                <a:spcPct val="20000"/>
              </a:spcBef>
              <a:buClr>
                <a:schemeClr val="hlink"/>
              </a:buClr>
              <a:buSzPct val="80000"/>
              <a:buFont typeface="Wingdings" panose="05000000000000000000" pitchFamily="2" charset="2"/>
              <a:buChar char="n"/>
              <a:defRPr kumimoji="1"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spcBef>
                <a:spcPct val="20000"/>
              </a:spcBef>
              <a:buClr>
                <a:schemeClr val="hlink"/>
              </a:buClr>
              <a:buSzPct val="70000"/>
              <a:buFont typeface="Wingdings" panose="05000000000000000000" pitchFamily="2" charset="2"/>
              <a:buChar char="l"/>
              <a:defRPr kumimoji="1">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spcBef>
                <a:spcPct val="20000"/>
              </a:spcBef>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9pPr>
          </a:lstStyle>
          <a:p>
            <a:pPr eaLnBrk="1" hangingPunct="1">
              <a:spcBef>
                <a:spcPct val="0"/>
              </a:spcBef>
              <a:buClrTx/>
              <a:buFontTx/>
              <a:buNone/>
            </a:pPr>
            <a:r>
              <a:rPr lang="ja-JP" altLang="en-US" sz="2400"/>
              <a:t>運用</a:t>
            </a:r>
          </a:p>
        </p:txBody>
      </p:sp>
      <p:sp>
        <p:nvSpPr>
          <p:cNvPr id="20491" name="テキスト ボックス 8"/>
          <p:cNvSpPr txBox="1">
            <a:spLocks noChangeArrowheads="1"/>
          </p:cNvSpPr>
          <p:nvPr/>
        </p:nvSpPr>
        <p:spPr bwMode="auto">
          <a:xfrm>
            <a:off x="344488" y="1746894"/>
            <a:ext cx="615553" cy="2943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hlink"/>
              </a:buClr>
              <a:buFont typeface="Wingdings" panose="05000000000000000000" pitchFamily="2" charset="2"/>
              <a:buChar char="n"/>
              <a:defRPr kumimoji="1" sz="2600">
                <a:solidFill>
                  <a:schemeClr val="tx1"/>
                </a:solidFill>
                <a:latin typeface="HGP創英角ｺﾞｼｯｸUB" panose="020B0900000000000000" pitchFamily="50" charset="-128"/>
                <a:ea typeface="HGP創英角ｺﾞｼｯｸUB" panose="020B0900000000000000" pitchFamily="50" charset="-128"/>
              </a:defRPr>
            </a:lvl1pPr>
            <a:lvl2pPr marL="742950" indent="-285750">
              <a:spcBef>
                <a:spcPct val="20000"/>
              </a:spcBef>
              <a:buClr>
                <a:schemeClr val="hlink"/>
              </a:buClr>
              <a:buSzPct val="90000"/>
              <a:buFont typeface="Wingdings" panose="05000000000000000000" pitchFamily="2" charset="2"/>
              <a:buChar char="l"/>
              <a:defRPr kumimoji="1" sz="2400">
                <a:solidFill>
                  <a:schemeClr val="tx1"/>
                </a:solidFill>
                <a:latin typeface="HGP創英角ｺﾞｼｯｸUB" panose="020B0900000000000000" pitchFamily="50" charset="-128"/>
                <a:ea typeface="HGP創英角ｺﾞｼｯｸUB" panose="020B0900000000000000" pitchFamily="50" charset="-128"/>
              </a:defRPr>
            </a:lvl2pPr>
            <a:lvl3pPr marL="1143000" indent="-228600">
              <a:spcBef>
                <a:spcPct val="20000"/>
              </a:spcBef>
              <a:buClr>
                <a:schemeClr val="hlink"/>
              </a:buClr>
              <a:buSzPct val="80000"/>
              <a:buFont typeface="Wingdings" panose="05000000000000000000" pitchFamily="2" charset="2"/>
              <a:buChar char="n"/>
              <a:defRPr kumimoji="1" sz="2000">
                <a:solidFill>
                  <a:schemeClr val="tx1"/>
                </a:solidFill>
                <a:latin typeface="HGP創英角ｺﾞｼｯｸUB" panose="020B0900000000000000" pitchFamily="50" charset="-128"/>
                <a:ea typeface="HGP創英角ｺﾞｼｯｸUB" panose="020B0900000000000000" pitchFamily="50" charset="-128"/>
              </a:defRPr>
            </a:lvl3pPr>
            <a:lvl4pPr marL="1600200" indent="-228600">
              <a:spcBef>
                <a:spcPct val="20000"/>
              </a:spcBef>
              <a:buClr>
                <a:schemeClr val="hlink"/>
              </a:buClr>
              <a:buSzPct val="70000"/>
              <a:buFont typeface="Wingdings" panose="05000000000000000000" pitchFamily="2" charset="2"/>
              <a:buChar char="l"/>
              <a:defRPr kumimoji="1">
                <a:solidFill>
                  <a:schemeClr val="tx1"/>
                </a:solidFill>
                <a:latin typeface="HGP創英角ｺﾞｼｯｸUB" panose="020B0900000000000000" pitchFamily="50" charset="-128"/>
                <a:ea typeface="HGP創英角ｺﾞｼｯｸUB" panose="020B0900000000000000" pitchFamily="50" charset="-128"/>
              </a:defRPr>
            </a:lvl4pPr>
            <a:lvl5pPr marL="2057400" indent="-228600">
              <a:spcBef>
                <a:spcPct val="20000"/>
              </a:spcBef>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1600">
                <a:solidFill>
                  <a:schemeClr val="tx1"/>
                </a:solidFill>
                <a:latin typeface="HGP創英角ｺﾞｼｯｸUB" panose="020B0900000000000000" pitchFamily="50" charset="-128"/>
                <a:ea typeface="HGP創英角ｺﾞｼｯｸUB" panose="020B0900000000000000" pitchFamily="50" charset="-128"/>
              </a:defRPr>
            </a:lvl9pPr>
          </a:lstStyle>
          <a:p>
            <a:pPr eaLnBrk="1" hangingPunct="1">
              <a:spcBef>
                <a:spcPct val="0"/>
              </a:spcBef>
              <a:buClrTx/>
              <a:buFontTx/>
              <a:buNone/>
            </a:pPr>
            <a:r>
              <a:rPr lang="ja-JP" altLang="en-US" sz="2800" dirty="0"/>
              <a:t>性能品質の管理</a:t>
            </a:r>
          </a:p>
        </p:txBody>
      </p:sp>
      <p:sp>
        <p:nvSpPr>
          <p:cNvPr id="6" name="テキスト ボックス 9"/>
          <p:cNvSpPr txBox="1">
            <a:spLocks noChangeArrowheads="1"/>
          </p:cNvSpPr>
          <p:nvPr/>
        </p:nvSpPr>
        <p:spPr bwMode="auto">
          <a:xfrm>
            <a:off x="3937608" y="1066643"/>
            <a:ext cx="5400000" cy="461665"/>
          </a:xfrm>
          <a:prstGeom prst="rect">
            <a:avLst/>
          </a:prstGeom>
          <a:noFill/>
          <a:ln w="38100">
            <a:solidFill>
              <a:schemeClr val="accent2">
                <a:lumMod val="90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hlink"/>
              </a:buClr>
              <a:buFont typeface="Wingdings" pitchFamily="2" charset="2"/>
              <a:buChar char="n"/>
              <a:defRPr kumimoji="1" sz="2600">
                <a:solidFill>
                  <a:schemeClr val="tx1"/>
                </a:solidFill>
                <a:latin typeface="HGP創英角ｺﾞｼｯｸUB" pitchFamily="50" charset="-128"/>
                <a:ea typeface="HGP創英角ｺﾞｼｯｸUB" pitchFamily="50" charset="-128"/>
              </a:defRPr>
            </a:lvl1pPr>
            <a:lvl2pPr marL="742950" indent="-285750" eaLnBrk="0" hangingPunct="0">
              <a:spcBef>
                <a:spcPct val="20000"/>
              </a:spcBef>
              <a:buClr>
                <a:schemeClr val="hlink"/>
              </a:buClr>
              <a:buSzPct val="90000"/>
              <a:buFont typeface="Wingdings" pitchFamily="2" charset="2"/>
              <a:buChar char="l"/>
              <a:defRPr kumimoji="1" sz="2400">
                <a:solidFill>
                  <a:schemeClr val="tx1"/>
                </a:solidFill>
                <a:latin typeface="HGP創英角ｺﾞｼｯｸUB" pitchFamily="50" charset="-128"/>
                <a:ea typeface="HGP創英角ｺﾞｼｯｸUB" pitchFamily="50" charset="-128"/>
              </a:defRPr>
            </a:lvl2pPr>
            <a:lvl3pPr marL="1143000" indent="-228600" eaLnBrk="0" hangingPunct="0">
              <a:spcBef>
                <a:spcPct val="20000"/>
              </a:spcBef>
              <a:buClr>
                <a:schemeClr val="hlink"/>
              </a:buClr>
              <a:buSzPct val="80000"/>
              <a:buFont typeface="Wingdings" pitchFamily="2" charset="2"/>
              <a:buChar char="n"/>
              <a:defRPr kumimoji="1" sz="2000">
                <a:solidFill>
                  <a:schemeClr val="tx1"/>
                </a:solidFill>
                <a:latin typeface="HGP創英角ｺﾞｼｯｸUB" pitchFamily="50" charset="-128"/>
                <a:ea typeface="HGP創英角ｺﾞｼｯｸUB" pitchFamily="50" charset="-128"/>
              </a:defRPr>
            </a:lvl3pPr>
            <a:lvl4pPr marL="1600200" indent="-228600" eaLnBrk="0" hangingPunct="0">
              <a:spcBef>
                <a:spcPct val="20000"/>
              </a:spcBef>
              <a:buClr>
                <a:schemeClr val="hlink"/>
              </a:buClr>
              <a:buSzPct val="70000"/>
              <a:buFont typeface="Wingdings" pitchFamily="2" charset="2"/>
              <a:buChar char="l"/>
              <a:defRPr kumimoji="1">
                <a:solidFill>
                  <a:schemeClr val="tx1"/>
                </a:solidFill>
                <a:latin typeface="HGP創英角ｺﾞｼｯｸUB" pitchFamily="50" charset="-128"/>
                <a:ea typeface="HGP創英角ｺﾞｼｯｸUB" pitchFamily="50" charset="-128"/>
              </a:defRPr>
            </a:lvl4pPr>
            <a:lvl5pPr marL="2057400" indent="-228600" eaLnBrk="0" hangingPunct="0">
              <a:spcBef>
                <a:spcPct val="20000"/>
              </a:spcBef>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9pPr>
          </a:lstStyle>
          <a:p>
            <a:pPr eaLnBrk="1" hangingPunct="1">
              <a:spcBef>
                <a:spcPct val="0"/>
              </a:spcBef>
              <a:buClrTx/>
              <a:buFontTx/>
              <a:buNone/>
              <a:defRPr/>
            </a:pPr>
            <a:r>
              <a:rPr lang="ja-JP" altLang="en-US" sz="2400" dirty="0"/>
              <a:t>（</a:t>
            </a:r>
            <a:r>
              <a:rPr lang="en-US" altLang="ja-JP" sz="2400" dirty="0"/>
              <a:t>1-1</a:t>
            </a:r>
            <a:r>
              <a:rPr lang="ja-JP" altLang="en-US" sz="2400" dirty="0"/>
              <a:t>）性能に関する要件定義</a:t>
            </a:r>
          </a:p>
        </p:txBody>
      </p:sp>
      <p:sp>
        <p:nvSpPr>
          <p:cNvPr id="7" name="テキスト ボックス 10"/>
          <p:cNvSpPr txBox="1">
            <a:spLocks noChangeArrowheads="1"/>
          </p:cNvSpPr>
          <p:nvPr/>
        </p:nvSpPr>
        <p:spPr bwMode="auto">
          <a:xfrm>
            <a:off x="3942354" y="5386479"/>
            <a:ext cx="5400000" cy="461665"/>
          </a:xfrm>
          <a:prstGeom prst="rect">
            <a:avLst/>
          </a:prstGeom>
          <a:noFill/>
          <a:ln w="38100">
            <a:solidFill>
              <a:schemeClr val="accent2">
                <a:lumMod val="9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hlink"/>
              </a:buClr>
              <a:buFont typeface="Wingdings" pitchFamily="2" charset="2"/>
              <a:buChar char="n"/>
              <a:defRPr kumimoji="1" sz="2600">
                <a:solidFill>
                  <a:schemeClr val="tx1"/>
                </a:solidFill>
                <a:latin typeface="HGP創英角ｺﾞｼｯｸUB" pitchFamily="50" charset="-128"/>
                <a:ea typeface="HGP創英角ｺﾞｼｯｸUB" pitchFamily="50" charset="-128"/>
              </a:defRPr>
            </a:lvl1pPr>
            <a:lvl2pPr marL="742950" indent="-285750" eaLnBrk="0" hangingPunct="0">
              <a:spcBef>
                <a:spcPct val="20000"/>
              </a:spcBef>
              <a:buClr>
                <a:schemeClr val="hlink"/>
              </a:buClr>
              <a:buSzPct val="90000"/>
              <a:buFont typeface="Wingdings" pitchFamily="2" charset="2"/>
              <a:buChar char="l"/>
              <a:defRPr kumimoji="1" sz="2400">
                <a:solidFill>
                  <a:schemeClr val="tx1"/>
                </a:solidFill>
                <a:latin typeface="HGP創英角ｺﾞｼｯｸUB" pitchFamily="50" charset="-128"/>
                <a:ea typeface="HGP創英角ｺﾞｼｯｸUB" pitchFamily="50" charset="-128"/>
              </a:defRPr>
            </a:lvl2pPr>
            <a:lvl3pPr marL="1143000" indent="-228600" eaLnBrk="0" hangingPunct="0">
              <a:spcBef>
                <a:spcPct val="20000"/>
              </a:spcBef>
              <a:buClr>
                <a:schemeClr val="hlink"/>
              </a:buClr>
              <a:buSzPct val="80000"/>
              <a:buFont typeface="Wingdings" pitchFamily="2" charset="2"/>
              <a:buChar char="n"/>
              <a:defRPr kumimoji="1" sz="2000">
                <a:solidFill>
                  <a:schemeClr val="tx1"/>
                </a:solidFill>
                <a:latin typeface="HGP創英角ｺﾞｼｯｸUB" pitchFamily="50" charset="-128"/>
                <a:ea typeface="HGP創英角ｺﾞｼｯｸUB" pitchFamily="50" charset="-128"/>
              </a:defRPr>
            </a:lvl3pPr>
            <a:lvl4pPr marL="1600200" indent="-228600" eaLnBrk="0" hangingPunct="0">
              <a:spcBef>
                <a:spcPct val="20000"/>
              </a:spcBef>
              <a:buClr>
                <a:schemeClr val="hlink"/>
              </a:buClr>
              <a:buSzPct val="70000"/>
              <a:buFont typeface="Wingdings" pitchFamily="2" charset="2"/>
              <a:buChar char="l"/>
              <a:defRPr kumimoji="1">
                <a:solidFill>
                  <a:schemeClr val="tx1"/>
                </a:solidFill>
                <a:latin typeface="HGP創英角ｺﾞｼｯｸUB" pitchFamily="50" charset="-128"/>
                <a:ea typeface="HGP創英角ｺﾞｼｯｸUB" pitchFamily="50" charset="-128"/>
              </a:defRPr>
            </a:lvl4pPr>
            <a:lvl5pPr marL="2057400" indent="-228600" eaLnBrk="0" hangingPunct="0">
              <a:spcBef>
                <a:spcPct val="20000"/>
              </a:spcBef>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9pPr>
          </a:lstStyle>
          <a:p>
            <a:pPr eaLnBrk="1" hangingPunct="1">
              <a:spcBef>
                <a:spcPct val="0"/>
              </a:spcBef>
              <a:buClrTx/>
              <a:buFontTx/>
              <a:buNone/>
              <a:defRPr/>
            </a:pPr>
            <a:r>
              <a:rPr lang="ja-JP" altLang="en-US" sz="2400" dirty="0"/>
              <a:t>（</a:t>
            </a:r>
            <a:r>
              <a:rPr lang="en-US" altLang="ja-JP" sz="2400" dirty="0"/>
              <a:t>4-3</a:t>
            </a:r>
            <a:r>
              <a:rPr lang="ja-JP" altLang="en-US" sz="2400" dirty="0"/>
              <a:t>）障害後のシステム再開</a:t>
            </a:r>
          </a:p>
        </p:txBody>
      </p:sp>
      <p:sp>
        <p:nvSpPr>
          <p:cNvPr id="8" name="テキスト ボックス 11"/>
          <p:cNvSpPr txBox="1">
            <a:spLocks noChangeArrowheads="1"/>
          </p:cNvSpPr>
          <p:nvPr/>
        </p:nvSpPr>
        <p:spPr bwMode="auto">
          <a:xfrm>
            <a:off x="3942355" y="2895327"/>
            <a:ext cx="5400000" cy="461665"/>
          </a:xfrm>
          <a:prstGeom prst="rect">
            <a:avLst/>
          </a:prstGeom>
          <a:noFill/>
          <a:ln w="38100">
            <a:solidFill>
              <a:schemeClr val="accent2">
                <a:lumMod val="9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hlink"/>
              </a:buClr>
              <a:buFont typeface="Wingdings" pitchFamily="2" charset="2"/>
              <a:buChar char="n"/>
              <a:defRPr kumimoji="1" sz="2600">
                <a:solidFill>
                  <a:schemeClr val="tx1"/>
                </a:solidFill>
                <a:latin typeface="HGP創英角ｺﾞｼｯｸUB" pitchFamily="50" charset="-128"/>
                <a:ea typeface="HGP創英角ｺﾞｼｯｸUB" pitchFamily="50" charset="-128"/>
              </a:defRPr>
            </a:lvl1pPr>
            <a:lvl2pPr marL="742950" indent="-285750" eaLnBrk="0" hangingPunct="0">
              <a:spcBef>
                <a:spcPct val="20000"/>
              </a:spcBef>
              <a:buClr>
                <a:schemeClr val="hlink"/>
              </a:buClr>
              <a:buSzPct val="90000"/>
              <a:buFont typeface="Wingdings" pitchFamily="2" charset="2"/>
              <a:buChar char="l"/>
              <a:defRPr kumimoji="1" sz="2400">
                <a:solidFill>
                  <a:schemeClr val="tx1"/>
                </a:solidFill>
                <a:latin typeface="HGP創英角ｺﾞｼｯｸUB" pitchFamily="50" charset="-128"/>
                <a:ea typeface="HGP創英角ｺﾞｼｯｸUB" pitchFamily="50" charset="-128"/>
              </a:defRPr>
            </a:lvl2pPr>
            <a:lvl3pPr marL="1143000" indent="-228600" eaLnBrk="0" hangingPunct="0">
              <a:spcBef>
                <a:spcPct val="20000"/>
              </a:spcBef>
              <a:buClr>
                <a:schemeClr val="hlink"/>
              </a:buClr>
              <a:buSzPct val="80000"/>
              <a:buFont typeface="Wingdings" pitchFamily="2" charset="2"/>
              <a:buChar char="n"/>
              <a:defRPr kumimoji="1" sz="2000">
                <a:solidFill>
                  <a:schemeClr val="tx1"/>
                </a:solidFill>
                <a:latin typeface="HGP創英角ｺﾞｼｯｸUB" pitchFamily="50" charset="-128"/>
                <a:ea typeface="HGP創英角ｺﾞｼｯｸUB" pitchFamily="50" charset="-128"/>
              </a:defRPr>
            </a:lvl3pPr>
            <a:lvl4pPr marL="1600200" indent="-228600" eaLnBrk="0" hangingPunct="0">
              <a:spcBef>
                <a:spcPct val="20000"/>
              </a:spcBef>
              <a:buClr>
                <a:schemeClr val="hlink"/>
              </a:buClr>
              <a:buSzPct val="70000"/>
              <a:buFont typeface="Wingdings" pitchFamily="2" charset="2"/>
              <a:buChar char="l"/>
              <a:defRPr kumimoji="1">
                <a:solidFill>
                  <a:schemeClr val="tx1"/>
                </a:solidFill>
                <a:latin typeface="HGP創英角ｺﾞｼｯｸUB" pitchFamily="50" charset="-128"/>
                <a:ea typeface="HGP創英角ｺﾞｼｯｸUB" pitchFamily="50" charset="-128"/>
              </a:defRPr>
            </a:lvl4pPr>
            <a:lvl5pPr marL="2057400" indent="-228600" eaLnBrk="0" hangingPunct="0">
              <a:spcBef>
                <a:spcPct val="20000"/>
              </a:spcBef>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9pPr>
          </a:lstStyle>
          <a:p>
            <a:pPr eaLnBrk="1" hangingPunct="1">
              <a:spcBef>
                <a:spcPct val="0"/>
              </a:spcBef>
              <a:buClrTx/>
              <a:buFontTx/>
              <a:buNone/>
              <a:defRPr/>
            </a:pPr>
            <a:r>
              <a:rPr lang="ja-JP" altLang="en-US" sz="2400" dirty="0"/>
              <a:t>（</a:t>
            </a:r>
            <a:r>
              <a:rPr lang="en-US" altLang="ja-JP" sz="2400" dirty="0"/>
              <a:t>2-3</a:t>
            </a:r>
            <a:r>
              <a:rPr lang="ja-JP" altLang="en-US" sz="2400" dirty="0"/>
              <a:t>）システム拡張機能の設計と実装</a:t>
            </a:r>
          </a:p>
        </p:txBody>
      </p:sp>
      <p:sp>
        <p:nvSpPr>
          <p:cNvPr id="9" name="テキスト ボックス 12"/>
          <p:cNvSpPr txBox="1">
            <a:spLocks noChangeArrowheads="1"/>
          </p:cNvSpPr>
          <p:nvPr/>
        </p:nvSpPr>
        <p:spPr bwMode="auto">
          <a:xfrm>
            <a:off x="3942354" y="3543399"/>
            <a:ext cx="5400000" cy="461665"/>
          </a:xfrm>
          <a:prstGeom prst="rect">
            <a:avLst/>
          </a:prstGeom>
          <a:noFill/>
          <a:ln w="38100">
            <a:solidFill>
              <a:schemeClr val="accent2">
                <a:lumMod val="9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hlink"/>
              </a:buClr>
              <a:buFont typeface="Wingdings" pitchFamily="2" charset="2"/>
              <a:buChar char="n"/>
              <a:defRPr kumimoji="1" sz="2600">
                <a:solidFill>
                  <a:schemeClr val="tx1"/>
                </a:solidFill>
                <a:latin typeface="HGP創英角ｺﾞｼｯｸUB" pitchFamily="50" charset="-128"/>
                <a:ea typeface="HGP創英角ｺﾞｼｯｸUB" pitchFamily="50" charset="-128"/>
              </a:defRPr>
            </a:lvl1pPr>
            <a:lvl2pPr marL="742950" indent="-285750" eaLnBrk="0" hangingPunct="0">
              <a:spcBef>
                <a:spcPct val="20000"/>
              </a:spcBef>
              <a:buClr>
                <a:schemeClr val="hlink"/>
              </a:buClr>
              <a:buSzPct val="90000"/>
              <a:buFont typeface="Wingdings" pitchFamily="2" charset="2"/>
              <a:buChar char="l"/>
              <a:defRPr kumimoji="1" sz="2400">
                <a:solidFill>
                  <a:schemeClr val="tx1"/>
                </a:solidFill>
                <a:latin typeface="HGP創英角ｺﾞｼｯｸUB" pitchFamily="50" charset="-128"/>
                <a:ea typeface="HGP創英角ｺﾞｼｯｸUB" pitchFamily="50" charset="-128"/>
              </a:defRPr>
            </a:lvl2pPr>
            <a:lvl3pPr marL="1143000" indent="-228600" eaLnBrk="0" hangingPunct="0">
              <a:spcBef>
                <a:spcPct val="20000"/>
              </a:spcBef>
              <a:buClr>
                <a:schemeClr val="hlink"/>
              </a:buClr>
              <a:buSzPct val="80000"/>
              <a:buFont typeface="Wingdings" pitchFamily="2" charset="2"/>
              <a:buChar char="n"/>
              <a:defRPr kumimoji="1" sz="2000">
                <a:solidFill>
                  <a:schemeClr val="tx1"/>
                </a:solidFill>
                <a:latin typeface="HGP創英角ｺﾞｼｯｸUB" pitchFamily="50" charset="-128"/>
                <a:ea typeface="HGP創英角ｺﾞｼｯｸUB" pitchFamily="50" charset="-128"/>
              </a:defRPr>
            </a:lvl3pPr>
            <a:lvl4pPr marL="1600200" indent="-228600" eaLnBrk="0" hangingPunct="0">
              <a:spcBef>
                <a:spcPct val="20000"/>
              </a:spcBef>
              <a:buClr>
                <a:schemeClr val="hlink"/>
              </a:buClr>
              <a:buSzPct val="70000"/>
              <a:buFont typeface="Wingdings" pitchFamily="2" charset="2"/>
              <a:buChar char="l"/>
              <a:defRPr kumimoji="1">
                <a:solidFill>
                  <a:schemeClr val="tx1"/>
                </a:solidFill>
                <a:latin typeface="HGP創英角ｺﾞｼｯｸUB" pitchFamily="50" charset="-128"/>
                <a:ea typeface="HGP創英角ｺﾞｼｯｸUB" pitchFamily="50" charset="-128"/>
              </a:defRPr>
            </a:lvl4pPr>
            <a:lvl5pPr marL="2057400" indent="-228600" eaLnBrk="0" hangingPunct="0">
              <a:spcBef>
                <a:spcPct val="20000"/>
              </a:spcBef>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9pPr>
          </a:lstStyle>
          <a:p>
            <a:pPr eaLnBrk="1" hangingPunct="1">
              <a:spcBef>
                <a:spcPct val="0"/>
              </a:spcBef>
              <a:buClrTx/>
              <a:buFontTx/>
              <a:buNone/>
              <a:defRPr/>
            </a:pPr>
            <a:r>
              <a:rPr lang="ja-JP" altLang="en-US" sz="2400" dirty="0"/>
              <a:t>（</a:t>
            </a:r>
            <a:r>
              <a:rPr lang="en-US" altLang="ja-JP" sz="2400" dirty="0"/>
              <a:t>3-1</a:t>
            </a:r>
            <a:r>
              <a:rPr lang="ja-JP" altLang="en-US" sz="2400" dirty="0"/>
              <a:t>）性能品質の確認</a:t>
            </a:r>
          </a:p>
        </p:txBody>
      </p:sp>
      <p:sp>
        <p:nvSpPr>
          <p:cNvPr id="10" name="テキスト ボックス 14"/>
          <p:cNvSpPr txBox="1">
            <a:spLocks noChangeArrowheads="1"/>
          </p:cNvSpPr>
          <p:nvPr/>
        </p:nvSpPr>
        <p:spPr bwMode="auto">
          <a:xfrm>
            <a:off x="3942355" y="2300335"/>
            <a:ext cx="5400000" cy="461665"/>
          </a:xfrm>
          <a:prstGeom prst="rect">
            <a:avLst/>
          </a:prstGeom>
          <a:noFill/>
          <a:ln w="38100">
            <a:solidFill>
              <a:schemeClr val="accent2">
                <a:lumMod val="9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hlink"/>
              </a:buClr>
              <a:buFont typeface="Wingdings" pitchFamily="2" charset="2"/>
              <a:buChar char="n"/>
              <a:defRPr kumimoji="1" sz="2600">
                <a:solidFill>
                  <a:schemeClr val="tx1"/>
                </a:solidFill>
                <a:latin typeface="HGP創英角ｺﾞｼｯｸUB" pitchFamily="50" charset="-128"/>
                <a:ea typeface="HGP創英角ｺﾞｼｯｸUB" pitchFamily="50" charset="-128"/>
              </a:defRPr>
            </a:lvl1pPr>
            <a:lvl2pPr marL="742950" indent="-285750" eaLnBrk="0" hangingPunct="0">
              <a:spcBef>
                <a:spcPct val="20000"/>
              </a:spcBef>
              <a:buClr>
                <a:schemeClr val="hlink"/>
              </a:buClr>
              <a:buSzPct val="90000"/>
              <a:buFont typeface="Wingdings" pitchFamily="2" charset="2"/>
              <a:buChar char="l"/>
              <a:defRPr kumimoji="1" sz="2400">
                <a:solidFill>
                  <a:schemeClr val="tx1"/>
                </a:solidFill>
                <a:latin typeface="HGP創英角ｺﾞｼｯｸUB" pitchFamily="50" charset="-128"/>
                <a:ea typeface="HGP創英角ｺﾞｼｯｸUB" pitchFamily="50" charset="-128"/>
              </a:defRPr>
            </a:lvl2pPr>
            <a:lvl3pPr marL="1143000" indent="-228600" eaLnBrk="0" hangingPunct="0">
              <a:spcBef>
                <a:spcPct val="20000"/>
              </a:spcBef>
              <a:buClr>
                <a:schemeClr val="hlink"/>
              </a:buClr>
              <a:buSzPct val="80000"/>
              <a:buFont typeface="Wingdings" pitchFamily="2" charset="2"/>
              <a:buChar char="n"/>
              <a:defRPr kumimoji="1" sz="2000">
                <a:solidFill>
                  <a:schemeClr val="tx1"/>
                </a:solidFill>
                <a:latin typeface="HGP創英角ｺﾞｼｯｸUB" pitchFamily="50" charset="-128"/>
                <a:ea typeface="HGP創英角ｺﾞｼｯｸUB" pitchFamily="50" charset="-128"/>
              </a:defRPr>
            </a:lvl3pPr>
            <a:lvl4pPr marL="1600200" indent="-228600" eaLnBrk="0" hangingPunct="0">
              <a:spcBef>
                <a:spcPct val="20000"/>
              </a:spcBef>
              <a:buClr>
                <a:schemeClr val="hlink"/>
              </a:buClr>
              <a:buSzPct val="70000"/>
              <a:buFont typeface="Wingdings" pitchFamily="2" charset="2"/>
              <a:buChar char="l"/>
              <a:defRPr kumimoji="1">
                <a:solidFill>
                  <a:schemeClr val="tx1"/>
                </a:solidFill>
                <a:latin typeface="HGP創英角ｺﾞｼｯｸUB" pitchFamily="50" charset="-128"/>
                <a:ea typeface="HGP創英角ｺﾞｼｯｸUB" pitchFamily="50" charset="-128"/>
              </a:defRPr>
            </a:lvl4pPr>
            <a:lvl5pPr marL="2057400" indent="-228600" eaLnBrk="0" hangingPunct="0">
              <a:spcBef>
                <a:spcPct val="20000"/>
              </a:spcBef>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9pPr>
          </a:lstStyle>
          <a:p>
            <a:pPr eaLnBrk="1" hangingPunct="1">
              <a:spcBef>
                <a:spcPct val="0"/>
              </a:spcBef>
              <a:buClrTx/>
              <a:buFontTx/>
              <a:buNone/>
              <a:defRPr/>
            </a:pPr>
            <a:r>
              <a:rPr lang="ja-JP" altLang="en-US" sz="2400" dirty="0"/>
              <a:t>（</a:t>
            </a:r>
            <a:r>
              <a:rPr lang="en-US" altLang="ja-JP" sz="2400" dirty="0"/>
              <a:t>2-2</a:t>
            </a:r>
            <a:r>
              <a:rPr lang="ja-JP" altLang="en-US" sz="2400" dirty="0"/>
              <a:t>）負荷制御機能の設計と実装</a:t>
            </a:r>
          </a:p>
        </p:txBody>
      </p:sp>
      <p:sp>
        <p:nvSpPr>
          <p:cNvPr id="11" name="テキスト ボックス 19"/>
          <p:cNvSpPr txBox="1">
            <a:spLocks noChangeArrowheads="1"/>
          </p:cNvSpPr>
          <p:nvPr/>
        </p:nvSpPr>
        <p:spPr bwMode="auto">
          <a:xfrm>
            <a:off x="3942355" y="4190164"/>
            <a:ext cx="5364000" cy="461665"/>
          </a:xfrm>
          <a:prstGeom prst="rect">
            <a:avLst/>
          </a:prstGeom>
          <a:noFill/>
          <a:ln w="38100">
            <a:solidFill>
              <a:schemeClr val="accent2">
                <a:lumMod val="9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hlink"/>
              </a:buClr>
              <a:buFont typeface="Wingdings" pitchFamily="2" charset="2"/>
              <a:buChar char="n"/>
              <a:defRPr kumimoji="1" sz="2600">
                <a:solidFill>
                  <a:schemeClr val="tx1"/>
                </a:solidFill>
                <a:latin typeface="HGP創英角ｺﾞｼｯｸUB" pitchFamily="50" charset="-128"/>
                <a:ea typeface="HGP創英角ｺﾞｼｯｸUB" pitchFamily="50" charset="-128"/>
              </a:defRPr>
            </a:lvl1pPr>
            <a:lvl2pPr marL="742950" indent="-285750" eaLnBrk="0" hangingPunct="0">
              <a:spcBef>
                <a:spcPct val="20000"/>
              </a:spcBef>
              <a:buClr>
                <a:schemeClr val="hlink"/>
              </a:buClr>
              <a:buSzPct val="90000"/>
              <a:buFont typeface="Wingdings" pitchFamily="2" charset="2"/>
              <a:buChar char="l"/>
              <a:defRPr kumimoji="1" sz="2400">
                <a:solidFill>
                  <a:schemeClr val="tx1"/>
                </a:solidFill>
                <a:latin typeface="HGP創英角ｺﾞｼｯｸUB" pitchFamily="50" charset="-128"/>
                <a:ea typeface="HGP創英角ｺﾞｼｯｸUB" pitchFamily="50" charset="-128"/>
              </a:defRPr>
            </a:lvl2pPr>
            <a:lvl3pPr marL="1143000" indent="-228600" eaLnBrk="0" hangingPunct="0">
              <a:spcBef>
                <a:spcPct val="20000"/>
              </a:spcBef>
              <a:buClr>
                <a:schemeClr val="hlink"/>
              </a:buClr>
              <a:buSzPct val="80000"/>
              <a:buFont typeface="Wingdings" pitchFamily="2" charset="2"/>
              <a:buChar char="n"/>
              <a:defRPr kumimoji="1" sz="2000">
                <a:solidFill>
                  <a:schemeClr val="tx1"/>
                </a:solidFill>
                <a:latin typeface="HGP創英角ｺﾞｼｯｸUB" pitchFamily="50" charset="-128"/>
                <a:ea typeface="HGP創英角ｺﾞｼｯｸUB" pitchFamily="50" charset="-128"/>
              </a:defRPr>
            </a:lvl3pPr>
            <a:lvl4pPr marL="1600200" indent="-228600" eaLnBrk="0" hangingPunct="0">
              <a:spcBef>
                <a:spcPct val="20000"/>
              </a:spcBef>
              <a:buClr>
                <a:schemeClr val="hlink"/>
              </a:buClr>
              <a:buSzPct val="70000"/>
              <a:buFont typeface="Wingdings" pitchFamily="2" charset="2"/>
              <a:buChar char="l"/>
              <a:defRPr kumimoji="1">
                <a:solidFill>
                  <a:schemeClr val="tx1"/>
                </a:solidFill>
                <a:latin typeface="HGP創英角ｺﾞｼｯｸUB" pitchFamily="50" charset="-128"/>
                <a:ea typeface="HGP創英角ｺﾞｼｯｸUB" pitchFamily="50" charset="-128"/>
              </a:defRPr>
            </a:lvl4pPr>
            <a:lvl5pPr marL="2057400" indent="-228600" eaLnBrk="0" hangingPunct="0">
              <a:spcBef>
                <a:spcPct val="20000"/>
              </a:spcBef>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9pPr>
          </a:lstStyle>
          <a:p>
            <a:pPr eaLnBrk="1" hangingPunct="1">
              <a:spcBef>
                <a:spcPct val="0"/>
              </a:spcBef>
              <a:buClrTx/>
              <a:buFontTx/>
              <a:buNone/>
              <a:defRPr/>
            </a:pPr>
            <a:r>
              <a:rPr lang="ja-JP" altLang="en-US" sz="2400" dirty="0"/>
              <a:t>（</a:t>
            </a:r>
            <a:r>
              <a:rPr lang="en-US" altLang="ja-JP" sz="2400" dirty="0"/>
              <a:t>4-1</a:t>
            </a:r>
            <a:r>
              <a:rPr lang="ja-JP" altLang="en-US" sz="2400" dirty="0"/>
              <a:t>）システム運転状況の監視</a:t>
            </a:r>
          </a:p>
        </p:txBody>
      </p:sp>
      <p:sp>
        <p:nvSpPr>
          <p:cNvPr id="29717" name="テキスト ボックス 21"/>
          <p:cNvSpPr txBox="1">
            <a:spLocks noChangeArrowheads="1"/>
          </p:cNvSpPr>
          <p:nvPr/>
        </p:nvSpPr>
        <p:spPr bwMode="auto">
          <a:xfrm>
            <a:off x="3942353" y="1711671"/>
            <a:ext cx="5400000" cy="461665"/>
          </a:xfrm>
          <a:prstGeom prst="rect">
            <a:avLst/>
          </a:prstGeom>
          <a:noFill/>
          <a:ln w="38100">
            <a:solidFill>
              <a:schemeClr val="accent2">
                <a:lumMod val="9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hlink"/>
              </a:buClr>
              <a:buFont typeface="Wingdings" pitchFamily="2" charset="2"/>
              <a:buChar char="n"/>
              <a:defRPr kumimoji="1" sz="2600">
                <a:solidFill>
                  <a:schemeClr val="tx1"/>
                </a:solidFill>
                <a:latin typeface="HGP創英角ｺﾞｼｯｸUB" pitchFamily="50" charset="-128"/>
                <a:ea typeface="HGP創英角ｺﾞｼｯｸUB" pitchFamily="50" charset="-128"/>
              </a:defRPr>
            </a:lvl1pPr>
            <a:lvl2pPr marL="742950" indent="-285750" eaLnBrk="0" hangingPunct="0">
              <a:spcBef>
                <a:spcPct val="20000"/>
              </a:spcBef>
              <a:buClr>
                <a:schemeClr val="hlink"/>
              </a:buClr>
              <a:buSzPct val="90000"/>
              <a:buFont typeface="Wingdings" pitchFamily="2" charset="2"/>
              <a:buChar char="l"/>
              <a:defRPr kumimoji="1" sz="2400">
                <a:solidFill>
                  <a:schemeClr val="tx1"/>
                </a:solidFill>
                <a:latin typeface="HGP創英角ｺﾞｼｯｸUB" pitchFamily="50" charset="-128"/>
                <a:ea typeface="HGP創英角ｺﾞｼｯｸUB" pitchFamily="50" charset="-128"/>
              </a:defRPr>
            </a:lvl2pPr>
            <a:lvl3pPr marL="1143000" indent="-228600" eaLnBrk="0" hangingPunct="0">
              <a:spcBef>
                <a:spcPct val="20000"/>
              </a:spcBef>
              <a:buClr>
                <a:schemeClr val="hlink"/>
              </a:buClr>
              <a:buSzPct val="80000"/>
              <a:buFont typeface="Wingdings" pitchFamily="2" charset="2"/>
              <a:buChar char="n"/>
              <a:defRPr kumimoji="1" sz="2000">
                <a:solidFill>
                  <a:schemeClr val="tx1"/>
                </a:solidFill>
                <a:latin typeface="HGP創英角ｺﾞｼｯｸUB" pitchFamily="50" charset="-128"/>
                <a:ea typeface="HGP創英角ｺﾞｼｯｸUB" pitchFamily="50" charset="-128"/>
              </a:defRPr>
            </a:lvl3pPr>
            <a:lvl4pPr marL="1600200" indent="-228600" eaLnBrk="0" hangingPunct="0">
              <a:spcBef>
                <a:spcPct val="20000"/>
              </a:spcBef>
              <a:buClr>
                <a:schemeClr val="hlink"/>
              </a:buClr>
              <a:buSzPct val="70000"/>
              <a:buFont typeface="Wingdings" pitchFamily="2" charset="2"/>
              <a:buChar char="l"/>
              <a:defRPr kumimoji="1">
                <a:solidFill>
                  <a:schemeClr val="tx1"/>
                </a:solidFill>
                <a:latin typeface="HGP創英角ｺﾞｼｯｸUB" pitchFamily="50" charset="-128"/>
                <a:ea typeface="HGP創英角ｺﾞｼｯｸUB" pitchFamily="50" charset="-128"/>
              </a:defRPr>
            </a:lvl4pPr>
            <a:lvl5pPr marL="2057400" indent="-228600" eaLnBrk="0" hangingPunct="0">
              <a:spcBef>
                <a:spcPct val="20000"/>
              </a:spcBef>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9pPr>
          </a:lstStyle>
          <a:p>
            <a:pPr eaLnBrk="1" hangingPunct="1">
              <a:spcBef>
                <a:spcPct val="0"/>
              </a:spcBef>
              <a:buClrTx/>
              <a:buFontTx/>
              <a:buNone/>
              <a:defRPr/>
            </a:pPr>
            <a:r>
              <a:rPr lang="ja-JP" altLang="en-US" sz="2400" dirty="0"/>
              <a:t>（</a:t>
            </a:r>
            <a:r>
              <a:rPr lang="en-US" altLang="ja-JP" sz="2400" dirty="0"/>
              <a:t>2-1</a:t>
            </a:r>
            <a:r>
              <a:rPr lang="ja-JP" altLang="en-US" sz="2400" dirty="0"/>
              <a:t>）性能設計と性能見積り</a:t>
            </a:r>
          </a:p>
        </p:txBody>
      </p:sp>
      <p:sp>
        <p:nvSpPr>
          <p:cNvPr id="41" name="左中かっこ 40"/>
          <p:cNvSpPr/>
          <p:nvPr/>
        </p:nvSpPr>
        <p:spPr bwMode="auto">
          <a:xfrm>
            <a:off x="3761958" y="1835100"/>
            <a:ext cx="164573" cy="1326075"/>
          </a:xfrm>
          <a:prstGeom prst="leftBrace">
            <a:avLst/>
          </a:prstGeom>
          <a:noFill/>
          <a:ln w="38100" cap="flat" cmpd="sng" algn="ctr">
            <a:solidFill>
              <a:schemeClr val="accent2">
                <a:lumMod val="90000"/>
              </a:schemeClr>
            </a:solidFill>
            <a:prstDash val="solid"/>
            <a:round/>
            <a:headEnd type="none" w="med" len="med"/>
            <a:tailEnd type="none" w="med" len="med"/>
          </a:ln>
          <a:effectLst/>
        </p:spPr>
        <p:txBody>
          <a:bodyPr wrap="none"/>
          <a:lstStyle/>
          <a:p>
            <a:pPr eaLnBrk="1" hangingPunct="1">
              <a:lnSpc>
                <a:spcPct val="90000"/>
              </a:lnSpc>
              <a:buClr>
                <a:schemeClr val="hlink"/>
              </a:buClr>
              <a:buFont typeface="Wingdings" pitchFamily="2" charset="2"/>
              <a:buNone/>
              <a:defRPr/>
            </a:pPr>
            <a:endParaRPr lang="ja-JP" altLang="en-US" sz="1600"/>
          </a:p>
        </p:txBody>
      </p:sp>
      <p:sp>
        <p:nvSpPr>
          <p:cNvPr id="43" name="左中かっこ 42"/>
          <p:cNvSpPr/>
          <p:nvPr/>
        </p:nvSpPr>
        <p:spPr bwMode="auto">
          <a:xfrm>
            <a:off x="3761959" y="4316758"/>
            <a:ext cx="175650" cy="2066651"/>
          </a:xfrm>
          <a:prstGeom prst="leftBrace">
            <a:avLst/>
          </a:prstGeom>
          <a:noFill/>
          <a:ln w="38100" cap="flat" cmpd="sng" algn="ctr">
            <a:solidFill>
              <a:schemeClr val="accent2">
                <a:lumMod val="90000"/>
              </a:schemeClr>
            </a:solidFill>
            <a:prstDash val="solid"/>
            <a:round/>
            <a:headEnd type="none" w="med" len="med"/>
            <a:tailEnd type="none" w="med" len="med"/>
          </a:ln>
          <a:effectLst/>
        </p:spPr>
        <p:txBody>
          <a:bodyPr wrap="none"/>
          <a:lstStyle/>
          <a:p>
            <a:pPr eaLnBrk="1" hangingPunct="1">
              <a:lnSpc>
                <a:spcPct val="90000"/>
              </a:lnSpc>
              <a:buClr>
                <a:schemeClr val="hlink"/>
              </a:buClr>
              <a:buFont typeface="Wingdings" pitchFamily="2" charset="2"/>
              <a:buNone/>
              <a:defRPr/>
            </a:pPr>
            <a:endParaRPr lang="ja-JP" altLang="en-US" sz="1600"/>
          </a:p>
        </p:txBody>
      </p:sp>
      <p:sp>
        <p:nvSpPr>
          <p:cNvPr id="30" name="テキスト ボックス 19"/>
          <p:cNvSpPr txBox="1">
            <a:spLocks noChangeArrowheads="1"/>
          </p:cNvSpPr>
          <p:nvPr/>
        </p:nvSpPr>
        <p:spPr bwMode="auto">
          <a:xfrm>
            <a:off x="3937608" y="4797816"/>
            <a:ext cx="5405647" cy="461665"/>
          </a:xfrm>
          <a:prstGeom prst="rect">
            <a:avLst/>
          </a:prstGeom>
          <a:noFill/>
          <a:ln w="38100">
            <a:solidFill>
              <a:schemeClr val="accent2">
                <a:lumMod val="9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hlink"/>
              </a:buClr>
              <a:buFont typeface="Wingdings" pitchFamily="2" charset="2"/>
              <a:buChar char="n"/>
              <a:defRPr kumimoji="1" sz="2600">
                <a:solidFill>
                  <a:schemeClr val="tx1"/>
                </a:solidFill>
                <a:latin typeface="HGP創英角ｺﾞｼｯｸUB" pitchFamily="50" charset="-128"/>
                <a:ea typeface="HGP創英角ｺﾞｼｯｸUB" pitchFamily="50" charset="-128"/>
              </a:defRPr>
            </a:lvl1pPr>
            <a:lvl2pPr marL="742950" indent="-285750" eaLnBrk="0" hangingPunct="0">
              <a:spcBef>
                <a:spcPct val="20000"/>
              </a:spcBef>
              <a:buClr>
                <a:schemeClr val="hlink"/>
              </a:buClr>
              <a:buSzPct val="90000"/>
              <a:buFont typeface="Wingdings" pitchFamily="2" charset="2"/>
              <a:buChar char="l"/>
              <a:defRPr kumimoji="1" sz="2400">
                <a:solidFill>
                  <a:schemeClr val="tx1"/>
                </a:solidFill>
                <a:latin typeface="HGP創英角ｺﾞｼｯｸUB" pitchFamily="50" charset="-128"/>
                <a:ea typeface="HGP創英角ｺﾞｼｯｸUB" pitchFamily="50" charset="-128"/>
              </a:defRPr>
            </a:lvl2pPr>
            <a:lvl3pPr marL="1143000" indent="-228600" eaLnBrk="0" hangingPunct="0">
              <a:spcBef>
                <a:spcPct val="20000"/>
              </a:spcBef>
              <a:buClr>
                <a:schemeClr val="hlink"/>
              </a:buClr>
              <a:buSzPct val="80000"/>
              <a:buFont typeface="Wingdings" pitchFamily="2" charset="2"/>
              <a:buChar char="n"/>
              <a:defRPr kumimoji="1" sz="2000">
                <a:solidFill>
                  <a:schemeClr val="tx1"/>
                </a:solidFill>
                <a:latin typeface="HGP創英角ｺﾞｼｯｸUB" pitchFamily="50" charset="-128"/>
                <a:ea typeface="HGP創英角ｺﾞｼｯｸUB" pitchFamily="50" charset="-128"/>
              </a:defRPr>
            </a:lvl3pPr>
            <a:lvl4pPr marL="1600200" indent="-228600" eaLnBrk="0" hangingPunct="0">
              <a:spcBef>
                <a:spcPct val="20000"/>
              </a:spcBef>
              <a:buClr>
                <a:schemeClr val="hlink"/>
              </a:buClr>
              <a:buSzPct val="70000"/>
              <a:buFont typeface="Wingdings" pitchFamily="2" charset="2"/>
              <a:buChar char="l"/>
              <a:defRPr kumimoji="1">
                <a:solidFill>
                  <a:schemeClr val="tx1"/>
                </a:solidFill>
                <a:latin typeface="HGP創英角ｺﾞｼｯｸUB" pitchFamily="50" charset="-128"/>
                <a:ea typeface="HGP創英角ｺﾞｼｯｸUB" pitchFamily="50" charset="-128"/>
              </a:defRPr>
            </a:lvl4pPr>
            <a:lvl5pPr marL="2057400" indent="-228600" eaLnBrk="0" hangingPunct="0">
              <a:spcBef>
                <a:spcPct val="20000"/>
              </a:spcBef>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9pPr>
          </a:lstStyle>
          <a:p>
            <a:pPr eaLnBrk="1" hangingPunct="1">
              <a:spcBef>
                <a:spcPct val="0"/>
              </a:spcBef>
              <a:buClrTx/>
              <a:buFontTx/>
              <a:buNone/>
              <a:defRPr/>
            </a:pPr>
            <a:r>
              <a:rPr lang="ja-JP" altLang="en-US" sz="2400" dirty="0"/>
              <a:t>（</a:t>
            </a:r>
            <a:r>
              <a:rPr lang="en-US" altLang="ja-JP" sz="2400" dirty="0"/>
              <a:t>4-2</a:t>
            </a:r>
            <a:r>
              <a:rPr lang="ja-JP" altLang="en-US" sz="2400" dirty="0"/>
              <a:t>）システム拡張の適時な判断と実施</a:t>
            </a:r>
          </a:p>
        </p:txBody>
      </p:sp>
      <p:sp>
        <p:nvSpPr>
          <p:cNvPr id="26" name="テキスト ボックス 10"/>
          <p:cNvSpPr txBox="1">
            <a:spLocks noChangeArrowheads="1"/>
          </p:cNvSpPr>
          <p:nvPr/>
        </p:nvSpPr>
        <p:spPr bwMode="auto">
          <a:xfrm>
            <a:off x="3942355" y="5975143"/>
            <a:ext cx="5400000" cy="461665"/>
          </a:xfrm>
          <a:prstGeom prst="rect">
            <a:avLst/>
          </a:prstGeom>
          <a:noFill/>
          <a:ln w="38100">
            <a:solidFill>
              <a:schemeClr val="accent2">
                <a:lumMod val="90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hlink"/>
              </a:buClr>
              <a:buFont typeface="Wingdings" pitchFamily="2" charset="2"/>
              <a:buChar char="n"/>
              <a:defRPr kumimoji="1" sz="2600">
                <a:solidFill>
                  <a:schemeClr val="tx1"/>
                </a:solidFill>
                <a:latin typeface="HGP創英角ｺﾞｼｯｸUB" pitchFamily="50" charset="-128"/>
                <a:ea typeface="HGP創英角ｺﾞｼｯｸUB" pitchFamily="50" charset="-128"/>
              </a:defRPr>
            </a:lvl1pPr>
            <a:lvl2pPr marL="742950" indent="-285750" eaLnBrk="0" hangingPunct="0">
              <a:spcBef>
                <a:spcPct val="20000"/>
              </a:spcBef>
              <a:buClr>
                <a:schemeClr val="hlink"/>
              </a:buClr>
              <a:buSzPct val="90000"/>
              <a:buFont typeface="Wingdings" pitchFamily="2" charset="2"/>
              <a:buChar char="l"/>
              <a:defRPr kumimoji="1" sz="2400">
                <a:solidFill>
                  <a:schemeClr val="tx1"/>
                </a:solidFill>
                <a:latin typeface="HGP創英角ｺﾞｼｯｸUB" pitchFamily="50" charset="-128"/>
                <a:ea typeface="HGP創英角ｺﾞｼｯｸUB" pitchFamily="50" charset="-128"/>
              </a:defRPr>
            </a:lvl2pPr>
            <a:lvl3pPr marL="1143000" indent="-228600" eaLnBrk="0" hangingPunct="0">
              <a:spcBef>
                <a:spcPct val="20000"/>
              </a:spcBef>
              <a:buClr>
                <a:schemeClr val="hlink"/>
              </a:buClr>
              <a:buSzPct val="80000"/>
              <a:buFont typeface="Wingdings" pitchFamily="2" charset="2"/>
              <a:buChar char="n"/>
              <a:defRPr kumimoji="1" sz="2000">
                <a:solidFill>
                  <a:schemeClr val="tx1"/>
                </a:solidFill>
                <a:latin typeface="HGP創英角ｺﾞｼｯｸUB" pitchFamily="50" charset="-128"/>
                <a:ea typeface="HGP創英角ｺﾞｼｯｸUB" pitchFamily="50" charset="-128"/>
              </a:defRPr>
            </a:lvl3pPr>
            <a:lvl4pPr marL="1600200" indent="-228600" eaLnBrk="0" hangingPunct="0">
              <a:spcBef>
                <a:spcPct val="20000"/>
              </a:spcBef>
              <a:buClr>
                <a:schemeClr val="hlink"/>
              </a:buClr>
              <a:buSzPct val="70000"/>
              <a:buFont typeface="Wingdings" pitchFamily="2" charset="2"/>
              <a:buChar char="l"/>
              <a:defRPr kumimoji="1">
                <a:solidFill>
                  <a:schemeClr val="tx1"/>
                </a:solidFill>
                <a:latin typeface="HGP創英角ｺﾞｼｯｸUB" pitchFamily="50" charset="-128"/>
                <a:ea typeface="HGP創英角ｺﾞｼｯｸUB" pitchFamily="50" charset="-128"/>
              </a:defRPr>
            </a:lvl4pPr>
            <a:lvl5pPr marL="2057400" indent="-228600" eaLnBrk="0" hangingPunct="0">
              <a:spcBef>
                <a:spcPct val="20000"/>
              </a:spcBef>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20000"/>
              </a:spcBef>
              <a:spcAft>
                <a:spcPct val="0"/>
              </a:spcAft>
              <a:buClr>
                <a:schemeClr val="hlink"/>
              </a:buClr>
              <a:buSzPct val="60000"/>
              <a:buFont typeface="Wingdings" pitchFamily="2" charset="2"/>
              <a:buChar char="n"/>
              <a:defRPr kumimoji="1" sz="1600">
                <a:solidFill>
                  <a:schemeClr val="tx1"/>
                </a:solidFill>
                <a:latin typeface="HGP創英角ｺﾞｼｯｸUB" pitchFamily="50" charset="-128"/>
                <a:ea typeface="HGP創英角ｺﾞｼｯｸUB" pitchFamily="50" charset="-128"/>
              </a:defRPr>
            </a:lvl9pPr>
          </a:lstStyle>
          <a:p>
            <a:pPr eaLnBrk="1" hangingPunct="1">
              <a:spcBef>
                <a:spcPct val="0"/>
              </a:spcBef>
              <a:buClrTx/>
              <a:buFontTx/>
              <a:buNone/>
              <a:defRPr/>
            </a:pPr>
            <a:r>
              <a:rPr lang="ja-JP" altLang="en-US" sz="2400" dirty="0"/>
              <a:t>（</a:t>
            </a:r>
            <a:r>
              <a:rPr lang="en-US" altLang="ja-JP" sz="2400" dirty="0"/>
              <a:t>4-4</a:t>
            </a:r>
            <a:r>
              <a:rPr lang="ja-JP" altLang="en-US" sz="2400" dirty="0"/>
              <a:t>）クラウドを利用する際の運用管理</a:t>
            </a:r>
          </a:p>
        </p:txBody>
      </p:sp>
      <p:sp>
        <p:nvSpPr>
          <p:cNvPr id="4" name="タイトル 3"/>
          <p:cNvSpPr>
            <a:spLocks noGrp="1"/>
          </p:cNvSpPr>
          <p:nvPr>
            <p:ph type="title"/>
          </p:nvPr>
        </p:nvSpPr>
        <p:spPr/>
        <p:txBody>
          <a:bodyPr/>
          <a:lstStyle/>
          <a:p>
            <a:r>
              <a:rPr lang="ja-JP" altLang="en-US" dirty="0">
                <a:latin typeface="+mj-ea"/>
              </a:rPr>
              <a:t>高負荷／過負荷の対策観点</a:t>
            </a:r>
            <a:endParaRPr kumimoji="1" lang="ja-JP" altLang="en-US" dirty="0">
              <a:latin typeface="+mj-ea"/>
            </a:endParaRPr>
          </a:p>
        </p:txBody>
      </p:sp>
    </p:spTree>
    <p:extLst>
      <p:ext uri="{BB962C8B-B14F-4D97-AF65-F5344CB8AC3E}">
        <p14:creationId xmlns:p14="http://schemas.microsoft.com/office/powerpoint/2010/main" val="136863875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内　容</a:t>
            </a:r>
          </a:p>
        </p:txBody>
      </p:sp>
      <p:sp>
        <p:nvSpPr>
          <p:cNvPr id="4" name="正方形/長方形 3"/>
          <p:cNvSpPr/>
          <p:nvPr/>
        </p:nvSpPr>
        <p:spPr>
          <a:xfrm>
            <a:off x="540000" y="1080000"/>
            <a:ext cx="9000000" cy="4478149"/>
          </a:xfrm>
          <a:prstGeom prst="rect">
            <a:avLst/>
          </a:prstGeom>
        </p:spPr>
        <p:txBody>
          <a:bodyPr wrap="square">
            <a:spAutoFit/>
          </a:bodyPr>
          <a:lstStyle/>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背景</a:t>
            </a:r>
          </a:p>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最近の障害事例と関連“教訓”</a:t>
            </a: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マイナンバー関連システム</a:t>
            </a: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交通，通信，金融分野の各重要インフラシステム</a:t>
            </a:r>
          </a:p>
          <a:p>
            <a:pPr marL="360000" indent="-360000">
              <a:spcBef>
                <a:spcPts val="600"/>
              </a:spcBef>
              <a:buFont typeface="+mj-lt"/>
              <a:buAutoNum type="arabicPeriod"/>
            </a:pPr>
            <a:r>
              <a:rPr lang="ja-JP" altLang="en-US" sz="2400" dirty="0">
                <a:solidFill>
                  <a:schemeClr val="bg2"/>
                </a:solidFill>
                <a:latin typeface="メイリオ" panose="020B0604030504040204" pitchFamily="50" charset="-128"/>
                <a:ea typeface="メイリオ" panose="020B0604030504040204" pitchFamily="50" charset="-128"/>
              </a:rPr>
              <a:t> 障害事例の分析から見える傾向の考察</a:t>
            </a:r>
            <a:endParaRPr lang="en-US" altLang="ja-JP" sz="2400" dirty="0">
              <a:solidFill>
                <a:schemeClr val="bg2"/>
              </a:solidFill>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ルール化の境目</a:t>
            </a:r>
            <a:endParaRPr lang="en-US" altLang="ja-JP" sz="2400" dirty="0">
              <a:solidFill>
                <a:schemeClr val="bg2"/>
              </a:solidFill>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レジリエンスエンジニアリング</a:t>
            </a: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ヒューマンエラーの問題と対策</a:t>
            </a:r>
            <a:endParaRPr lang="en-US" altLang="ja-JP" sz="2400" dirty="0">
              <a:solidFill>
                <a:schemeClr val="bg2"/>
              </a:solidFill>
              <a:latin typeface="メイリオ" panose="020B0604030504040204" pitchFamily="50" charset="-128"/>
              <a:ea typeface="メイリオ" panose="020B0604030504040204" pitchFamily="50" charset="-128"/>
            </a:endParaRPr>
          </a:p>
          <a:p>
            <a:pPr marL="817200" lvl="2" indent="-360000">
              <a:spcBef>
                <a:spcPts val="600"/>
              </a:spcBef>
              <a:buFont typeface="Wingdings" panose="05000000000000000000" pitchFamily="2" charset="2"/>
              <a:buChar char="Ø"/>
            </a:pPr>
            <a:r>
              <a:rPr lang="ja-JP" altLang="en-US" sz="2400" dirty="0">
                <a:solidFill>
                  <a:schemeClr val="bg2"/>
                </a:solidFill>
                <a:latin typeface="メイリオ" panose="020B0604030504040204" pitchFamily="50" charset="-128"/>
                <a:ea typeface="メイリオ" panose="020B0604030504040204" pitchFamily="50" charset="-128"/>
              </a:rPr>
              <a:t> システムの高負荷／過負荷に関する問題と対策</a:t>
            </a:r>
          </a:p>
          <a:p>
            <a:pPr marL="360000" indent="-360000">
              <a:spcBef>
                <a:spcPts val="600"/>
              </a:spcBef>
              <a:buFont typeface="+mj-lt"/>
              <a:buAutoNum type="arabicPeriod"/>
            </a:pPr>
            <a:r>
              <a:rPr lang="ja-JP" altLang="en-US" sz="2400" b="1" dirty="0">
                <a:latin typeface="メイリオ" panose="020B0604030504040204" pitchFamily="50" charset="-128"/>
                <a:ea typeface="メイリオ" panose="020B0604030504040204" pitchFamily="50" charset="-128"/>
              </a:rPr>
              <a:t> まとめ</a:t>
            </a:r>
          </a:p>
        </p:txBody>
      </p:sp>
    </p:spTree>
    <p:extLst>
      <p:ext uri="{BB962C8B-B14F-4D97-AF65-F5344CB8AC3E}">
        <p14:creationId xmlns:p14="http://schemas.microsoft.com/office/powerpoint/2010/main" val="12628913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60000" y="5868000"/>
            <a:ext cx="9540000" cy="738664"/>
          </a:xfrm>
          <a:prstGeom prst="rect">
            <a:avLst/>
          </a:prstGeom>
        </p:spPr>
        <p:txBody>
          <a:bodyPr wrap="square">
            <a:spAutoFit/>
          </a:bodyPr>
          <a:lstStyle/>
          <a:p>
            <a:r>
              <a:rPr lang="en-US" altLang="ja-JP" sz="1400" dirty="0"/>
              <a:t>&lt;</a:t>
            </a:r>
            <a:r>
              <a:rPr lang="ja-JP" altLang="en-US" sz="1400" dirty="0"/>
              <a:t>出典</a:t>
            </a:r>
            <a:r>
              <a:rPr lang="en-US" altLang="ja-JP" sz="1400" dirty="0"/>
              <a:t>&gt;</a:t>
            </a:r>
            <a:r>
              <a:rPr lang="ja-JP" altLang="en-US" sz="1400" dirty="0"/>
              <a:t>　</a:t>
            </a:r>
            <a:r>
              <a:rPr lang="en-US" altLang="ja-JP" sz="1400" dirty="0"/>
              <a:t> </a:t>
            </a:r>
            <a:r>
              <a:rPr lang="en-US" altLang="ja-JP" sz="1400" i="1" dirty="0">
                <a:latin typeface="Arial" panose="020B0604020202020204" pitchFamily="34" charset="0"/>
                <a:cs typeface="Arial" panose="020B0604020202020204" pitchFamily="34" charset="0"/>
              </a:rPr>
              <a:t>http://honz.jp/articles/print/43771</a:t>
            </a:r>
            <a:endParaRPr lang="en-US" altLang="zh-CN" sz="1400" i="1" dirty="0">
              <a:latin typeface="Arial" panose="020B0604020202020204" pitchFamily="34" charset="0"/>
              <a:cs typeface="Arial" panose="020B0604020202020204" pitchFamily="34" charset="0"/>
            </a:endParaRPr>
          </a:p>
          <a:p>
            <a:r>
              <a:rPr lang="zh-CN" altLang="en-US" sz="1400" dirty="0"/>
              <a:t>堀内勉</a:t>
            </a:r>
            <a:r>
              <a:rPr lang="ja-JP" altLang="en-US" sz="1400" dirty="0"/>
              <a:t>：</a:t>
            </a:r>
            <a:r>
              <a:rPr lang="en-US" altLang="ja-JP" sz="1400" dirty="0"/>
              <a:t>『</a:t>
            </a:r>
            <a:r>
              <a:rPr lang="ja-JP" altLang="en-US" sz="1400" dirty="0"/>
              <a:t>失敗の科学 失敗から学習する組織、学習できない組織</a:t>
            </a:r>
            <a:r>
              <a:rPr lang="en-US" altLang="ja-JP" sz="1400" dirty="0"/>
              <a:t>』</a:t>
            </a:r>
            <a:r>
              <a:rPr lang="ja-JP" altLang="en-US" sz="1400" dirty="0"/>
              <a:t> 失敗と、どのように向き合うのか？</a:t>
            </a:r>
            <a:r>
              <a:rPr lang="en-US" altLang="ja-JP" sz="1400" dirty="0"/>
              <a:t>,</a:t>
            </a:r>
            <a:r>
              <a:rPr lang="ja-JP" altLang="en-US" sz="1400" dirty="0"/>
              <a:t> </a:t>
            </a:r>
            <a:r>
              <a:rPr lang="en-US" altLang="ja-JP" sz="1400" dirty="0"/>
              <a:t>HONZ,</a:t>
            </a:r>
            <a:r>
              <a:rPr lang="en-US" altLang="zh-CN" sz="1400" dirty="0"/>
              <a:t> 2017</a:t>
            </a:r>
            <a:r>
              <a:rPr lang="zh-CN" altLang="en-US" sz="1400" dirty="0"/>
              <a:t>年</a:t>
            </a:r>
            <a:r>
              <a:rPr lang="en-US" altLang="zh-CN" sz="1400" dirty="0"/>
              <a:t>2</a:t>
            </a:r>
            <a:r>
              <a:rPr lang="ja-JP" altLang="en-US" sz="1400" dirty="0"/>
              <a:t>月</a:t>
            </a:r>
            <a:r>
              <a:rPr lang="en-US" altLang="zh-CN" sz="1400" dirty="0"/>
              <a:t>4</a:t>
            </a:r>
            <a:r>
              <a:rPr lang="ja-JP" altLang="en-US" sz="1400" dirty="0"/>
              <a:t>日</a:t>
            </a:r>
            <a:r>
              <a:rPr lang="en-US" altLang="ja-JP" sz="1400" dirty="0"/>
              <a:t>.</a:t>
            </a:r>
            <a:endParaRPr lang="ja-JP" altLang="en-US" sz="1400" dirty="0"/>
          </a:p>
          <a:p>
            <a:r>
              <a:rPr lang="ja-JP" altLang="en-US" sz="1400" dirty="0"/>
              <a:t>（マシュー・サイド著</a:t>
            </a:r>
            <a:r>
              <a:rPr lang="en-US" altLang="ja-JP" sz="1400" dirty="0"/>
              <a:t>『</a:t>
            </a:r>
            <a:r>
              <a:rPr lang="ja-JP" altLang="en-US" sz="1400" dirty="0"/>
              <a:t>失敗の科学 失敗から学習する組織、学習できない組織</a:t>
            </a:r>
            <a:r>
              <a:rPr lang="en-US" altLang="ja-JP" sz="1400" dirty="0"/>
              <a:t>』</a:t>
            </a:r>
            <a:r>
              <a:rPr lang="ja-JP" altLang="en-US" sz="1400" dirty="0"/>
              <a:t>の書評）</a:t>
            </a:r>
          </a:p>
        </p:txBody>
      </p:sp>
      <p:sp>
        <p:nvSpPr>
          <p:cNvPr id="4" name="正方形/長方形 3"/>
          <p:cNvSpPr/>
          <p:nvPr/>
        </p:nvSpPr>
        <p:spPr>
          <a:xfrm>
            <a:off x="360000" y="900000"/>
            <a:ext cx="9360000" cy="646331"/>
          </a:xfrm>
          <a:prstGeom prst="rect">
            <a:avLst/>
          </a:prstGeom>
        </p:spPr>
        <p:txBody>
          <a:bodyPr wrap="square">
            <a:spAutoFit/>
          </a:bodyPr>
          <a:lstStyle/>
          <a:p>
            <a:r>
              <a:rPr lang="ja-JP" altLang="en-US" dirty="0">
                <a:solidFill>
                  <a:schemeClr val="tx1">
                    <a:lumMod val="50000"/>
                    <a:lumOff val="50000"/>
                  </a:schemeClr>
                </a:solidFill>
              </a:rPr>
              <a:t>航空業界と医学界という２つの業界を取り上げ、今なお医療過誤が繰り返される医学界に対して、航空業界における安全管理がいかに進化してきたかを明らかにしている。</a:t>
            </a:r>
          </a:p>
        </p:txBody>
      </p:sp>
      <p:sp>
        <p:nvSpPr>
          <p:cNvPr id="5" name="正方形/長方形 4"/>
          <p:cNvSpPr/>
          <p:nvPr/>
        </p:nvSpPr>
        <p:spPr>
          <a:xfrm>
            <a:off x="360000" y="1548000"/>
            <a:ext cx="9360000" cy="1200329"/>
          </a:xfrm>
          <a:prstGeom prst="rect">
            <a:avLst/>
          </a:prstGeom>
        </p:spPr>
        <p:txBody>
          <a:bodyPr wrap="square">
            <a:spAutoFit/>
          </a:bodyPr>
          <a:lstStyle/>
          <a:p>
            <a:r>
              <a:rPr lang="en-US" altLang="ja-JP" dirty="0">
                <a:solidFill>
                  <a:schemeClr val="tx1">
                    <a:lumMod val="50000"/>
                    <a:lumOff val="50000"/>
                  </a:schemeClr>
                </a:solidFill>
                <a:latin typeface="+mn-ea"/>
              </a:rPr>
              <a:t>『</a:t>
            </a:r>
            <a:r>
              <a:rPr lang="ja-JP" altLang="en-US" dirty="0">
                <a:solidFill>
                  <a:schemeClr val="tx1">
                    <a:lumMod val="50000"/>
                    <a:lumOff val="50000"/>
                  </a:schemeClr>
                </a:solidFill>
                <a:latin typeface="+mn-ea"/>
              </a:rPr>
              <a:t>ハドソン川の奇跡</a:t>
            </a:r>
            <a:r>
              <a:rPr lang="en-US" altLang="ja-JP" dirty="0">
                <a:solidFill>
                  <a:schemeClr val="tx1">
                    <a:lumMod val="50000"/>
                    <a:lumOff val="50000"/>
                  </a:schemeClr>
                </a:solidFill>
                <a:latin typeface="+mn-ea"/>
              </a:rPr>
              <a:t>』</a:t>
            </a:r>
            <a:r>
              <a:rPr lang="ja-JP" altLang="en-US" dirty="0">
                <a:solidFill>
                  <a:schemeClr val="tx1">
                    <a:lumMod val="50000"/>
                    <a:lumOff val="50000"/>
                  </a:schemeClr>
                </a:solidFill>
                <a:latin typeface="+mn-ea"/>
              </a:rPr>
              <a:t>で有名な不時着水事故機の機長インタビュー：</a:t>
            </a:r>
          </a:p>
          <a:p>
            <a:pPr lvl="1"/>
            <a:r>
              <a:rPr lang="ja-JP" altLang="en-US" u="sng" dirty="0">
                <a:latin typeface="+mn-ea"/>
              </a:rPr>
              <a:t>我々が身に付けたすべての</a:t>
            </a:r>
            <a:r>
              <a:rPr lang="ja-JP" altLang="en-US" dirty="0">
                <a:solidFill>
                  <a:schemeClr val="tx1">
                    <a:lumMod val="50000"/>
                    <a:lumOff val="50000"/>
                  </a:schemeClr>
                </a:solidFill>
                <a:latin typeface="+mn-ea"/>
              </a:rPr>
              <a:t>航空知識、すべてのルール、すべての操作技術</a:t>
            </a:r>
            <a:r>
              <a:rPr lang="ja-JP" altLang="en-US" u="sng" dirty="0">
                <a:latin typeface="+mn-ea"/>
              </a:rPr>
              <a:t>は、どこかで誰かが命を落としたために学ぶことができたものばかり</a:t>
            </a:r>
            <a:r>
              <a:rPr lang="ja-JP" altLang="en-US" dirty="0">
                <a:solidFill>
                  <a:schemeClr val="tx1">
                    <a:lumMod val="50000"/>
                    <a:lumOff val="50000"/>
                  </a:schemeClr>
                </a:solidFill>
                <a:latin typeface="+mn-ea"/>
              </a:rPr>
              <a:t>です。・・・これらの教訓を忘れて一から学び直すのは、人道的に許されることではないのです。</a:t>
            </a:r>
          </a:p>
        </p:txBody>
      </p:sp>
      <p:sp>
        <p:nvSpPr>
          <p:cNvPr id="6" name="正方形/長方形 5"/>
          <p:cNvSpPr/>
          <p:nvPr/>
        </p:nvSpPr>
        <p:spPr>
          <a:xfrm>
            <a:off x="360000" y="2880000"/>
            <a:ext cx="9360000" cy="1015663"/>
          </a:xfrm>
          <a:prstGeom prst="rect">
            <a:avLst/>
          </a:prstGeom>
        </p:spPr>
        <p:txBody>
          <a:bodyPr wrap="square">
            <a:spAutoFit/>
          </a:bodyPr>
          <a:lstStyle/>
          <a:p>
            <a:r>
              <a:rPr lang="ja-JP" altLang="en-US" sz="2000" dirty="0">
                <a:latin typeface="+mn-ea"/>
              </a:rPr>
              <a:t>企業が失敗を単なる失敗に終わらせず、</a:t>
            </a:r>
            <a:r>
              <a:rPr lang="ja-JP" altLang="en-US" sz="2000" u="sng" dirty="0">
                <a:solidFill>
                  <a:srgbClr val="0000FF"/>
                </a:solidFill>
                <a:latin typeface="+mn-ea"/>
              </a:rPr>
              <a:t>次につなげる形で活かす</a:t>
            </a:r>
            <a:r>
              <a:rPr lang="ja-JP" altLang="en-US" sz="2000" dirty="0">
                <a:latin typeface="+mn-ea"/>
              </a:rPr>
              <a:t>ためのポイント：</a:t>
            </a:r>
            <a:endParaRPr lang="en-US" altLang="ja-JP" sz="2000" dirty="0">
              <a:latin typeface="+mn-ea"/>
            </a:endParaRPr>
          </a:p>
          <a:p>
            <a:pPr marL="285750" indent="-285750">
              <a:buFont typeface="Wingdings" panose="05000000000000000000" pitchFamily="2" charset="2"/>
              <a:buChar char="p"/>
            </a:pPr>
            <a:r>
              <a:rPr lang="ja-JP" altLang="en-US" sz="2000" dirty="0">
                <a:solidFill>
                  <a:srgbClr val="FF0000"/>
                </a:solidFill>
                <a:latin typeface="+mn-ea"/>
              </a:rPr>
              <a:t>学習チャンスを最大限に活かすシステム作り</a:t>
            </a:r>
            <a:endParaRPr lang="en-US" altLang="ja-JP" sz="2000" dirty="0">
              <a:solidFill>
                <a:srgbClr val="FF0000"/>
              </a:solidFill>
              <a:latin typeface="+mn-ea"/>
            </a:endParaRPr>
          </a:p>
          <a:p>
            <a:pPr marL="285750" indent="-285750">
              <a:buFont typeface="Wingdings" panose="05000000000000000000" pitchFamily="2" charset="2"/>
              <a:buChar char="p"/>
            </a:pPr>
            <a:r>
              <a:rPr lang="ja-JP" altLang="en-US" sz="2000" dirty="0">
                <a:solidFill>
                  <a:srgbClr val="FF0000"/>
                </a:solidFill>
                <a:latin typeface="+mn-ea"/>
              </a:rPr>
              <a:t>現場のスタッフからのキチンとした情報提供</a:t>
            </a:r>
          </a:p>
        </p:txBody>
      </p:sp>
      <p:sp>
        <p:nvSpPr>
          <p:cNvPr id="7" name="正方形/長方形 6"/>
          <p:cNvSpPr/>
          <p:nvPr/>
        </p:nvSpPr>
        <p:spPr>
          <a:xfrm>
            <a:off x="288000" y="5040000"/>
            <a:ext cx="9720000" cy="1015663"/>
          </a:xfrm>
          <a:prstGeom prst="rect">
            <a:avLst/>
          </a:prstGeom>
        </p:spPr>
        <p:txBody>
          <a:bodyPr wrap="square">
            <a:spAutoFit/>
          </a:bodyPr>
          <a:lstStyle/>
          <a:p>
            <a:r>
              <a:rPr lang="ja-JP" altLang="en-US" sz="1500" dirty="0">
                <a:latin typeface="+mn-ea"/>
              </a:rPr>
              <a:t>ミシガン州立大学の心理学者モーザー</a:t>
            </a:r>
          </a:p>
          <a:p>
            <a:pPr marL="176213" indent="-176213">
              <a:buFont typeface="Arial" panose="020B0604020202020204" pitchFamily="34" charset="0"/>
              <a:buChar char="•"/>
            </a:pPr>
            <a:r>
              <a:rPr lang="ja-JP" altLang="en-US" sz="1500" dirty="0">
                <a:latin typeface="+mn-ea"/>
              </a:rPr>
              <a:t>固定型マインドセット（</a:t>
            </a:r>
            <a:r>
              <a:rPr lang="en-US" altLang="ja-JP" sz="1500" dirty="0">
                <a:latin typeface="+mn-ea"/>
              </a:rPr>
              <a:t>fixed mindset</a:t>
            </a:r>
            <a:r>
              <a:rPr lang="ja-JP" altLang="en-US" sz="1500" dirty="0">
                <a:latin typeface="+mn-ea"/>
              </a:rPr>
              <a:t>）：自分の知性や才能は生まれ持ったものでほぼ変えることはできない</a:t>
            </a:r>
          </a:p>
          <a:p>
            <a:pPr marL="176213" indent="-176213">
              <a:buFont typeface="Arial" panose="020B0604020202020204" pitchFamily="34" charset="0"/>
              <a:buChar char="•"/>
            </a:pPr>
            <a:r>
              <a:rPr lang="ja-JP" altLang="en-US" sz="1500" dirty="0">
                <a:latin typeface="+mn-ea"/>
              </a:rPr>
              <a:t>成長型マインドセット（</a:t>
            </a:r>
            <a:r>
              <a:rPr lang="en-US" altLang="ja-JP" sz="1500" dirty="0">
                <a:latin typeface="+mn-ea"/>
              </a:rPr>
              <a:t>growth mindset</a:t>
            </a:r>
            <a:r>
              <a:rPr lang="ja-JP" altLang="en-US" sz="1500" dirty="0">
                <a:latin typeface="+mn-ea"/>
              </a:rPr>
              <a:t>）：知性や才能は根気よく努力を続ければ自分の資質を更に高めて成長できる</a:t>
            </a:r>
          </a:p>
        </p:txBody>
      </p:sp>
      <p:sp>
        <p:nvSpPr>
          <p:cNvPr id="8" name="正方形/長方形 7"/>
          <p:cNvSpPr/>
          <p:nvPr/>
        </p:nvSpPr>
        <p:spPr>
          <a:xfrm>
            <a:off x="360000" y="3960000"/>
            <a:ext cx="9360000" cy="1015663"/>
          </a:xfrm>
          <a:prstGeom prst="rect">
            <a:avLst/>
          </a:prstGeom>
        </p:spPr>
        <p:txBody>
          <a:bodyPr wrap="square">
            <a:spAutoFit/>
          </a:bodyPr>
          <a:lstStyle/>
          <a:p>
            <a:r>
              <a:rPr lang="ja-JP" altLang="en-US" sz="2000" u="sng" dirty="0"/>
              <a:t>企業の特徴（マインドセット）と組織文化</a:t>
            </a:r>
          </a:p>
          <a:p>
            <a:pPr marL="285750" indent="-285750">
              <a:buFont typeface="Wingdings" panose="05000000000000000000" pitchFamily="2" charset="2"/>
              <a:buChar char="Ø"/>
            </a:pPr>
            <a:r>
              <a:rPr lang="ja-JP" altLang="en-US" sz="2000" dirty="0"/>
              <a:t>固定型：社員はミスや非難を恐れる傾向、社内ではミスが報告されない傾向</a:t>
            </a:r>
          </a:p>
          <a:p>
            <a:pPr marL="285750" indent="-285750">
              <a:buFont typeface="Wingdings" panose="05000000000000000000" pitchFamily="2" charset="2"/>
              <a:buChar char="Ø"/>
            </a:pPr>
            <a:r>
              <a:rPr lang="ja-JP" altLang="en-US" sz="2000" dirty="0"/>
              <a:t>成長型：ミスに対する反応がはるかに健全で、誠実で協力的な雰囲気が浸透</a:t>
            </a:r>
          </a:p>
        </p:txBody>
      </p:sp>
      <p:sp>
        <p:nvSpPr>
          <p:cNvPr id="10" name="フローチャート : 代替処理 8">
            <a:extLst>
              <a:ext uri="{FF2B5EF4-FFF2-40B4-BE49-F238E27FC236}">
                <a16:creationId xmlns:a16="http://schemas.microsoft.com/office/drawing/2014/main" id="{CD66E604-4FE5-ACFB-4B97-875ED9358B74}"/>
              </a:ext>
            </a:extLst>
          </p:cNvPr>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まとめ（に代えて）</a:t>
            </a:r>
          </a:p>
        </p:txBody>
      </p:sp>
      <p:sp>
        <p:nvSpPr>
          <p:cNvPr id="2" name="タイトル 1"/>
          <p:cNvSpPr>
            <a:spLocks noGrp="1"/>
          </p:cNvSpPr>
          <p:nvPr>
            <p:ph type="title"/>
          </p:nvPr>
        </p:nvSpPr>
        <p:spPr>
          <a:xfrm>
            <a:off x="432001" y="252000"/>
            <a:ext cx="7560001" cy="576000"/>
          </a:xfrm>
        </p:spPr>
        <p:txBody>
          <a:bodyPr/>
          <a:lstStyle/>
          <a:p>
            <a:r>
              <a:rPr lang="ja-JP" altLang="en-US" dirty="0"/>
              <a:t>失敗から学習する組織、学習できない組織</a:t>
            </a:r>
            <a:endParaRPr kumimoji="1" lang="ja-JP" altLang="en-US" dirty="0"/>
          </a:p>
        </p:txBody>
      </p:sp>
    </p:spTree>
    <p:extLst>
      <p:ext uri="{BB962C8B-B14F-4D97-AF65-F5344CB8AC3E}">
        <p14:creationId xmlns:p14="http://schemas.microsoft.com/office/powerpoint/2010/main" val="260034472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44488" y="1052736"/>
            <a:ext cx="3775393" cy="523220"/>
          </a:xfrm>
          <a:prstGeom prst="rect">
            <a:avLst/>
          </a:prstGeom>
        </p:spPr>
        <p:txBody>
          <a:bodyPr wrap="none">
            <a:spAutoFit/>
          </a:bodyPr>
          <a:lstStyle/>
          <a:p>
            <a:r>
              <a:rPr lang="ja-JP" altLang="en-US" sz="2800" u="sng" dirty="0">
                <a:latin typeface="メイリオ" pitchFamily="50" charset="-128"/>
                <a:ea typeface="メイリオ" pitchFamily="50" charset="-128"/>
              </a:rPr>
              <a:t>「他山の石」の意味</a:t>
            </a:r>
            <a:r>
              <a:rPr lang="en-US" altLang="ja-JP" sz="2800" baseline="30000" dirty="0">
                <a:latin typeface="メイリオ" pitchFamily="50" charset="-128"/>
                <a:ea typeface="メイリオ" pitchFamily="50" charset="-128"/>
              </a:rPr>
              <a:t>※</a:t>
            </a:r>
            <a:endParaRPr lang="ja-JP" altLang="en-US" sz="2800" baseline="30000" dirty="0">
              <a:latin typeface="メイリオ" pitchFamily="50" charset="-128"/>
              <a:ea typeface="メイリオ" pitchFamily="50" charset="-128"/>
            </a:endParaRPr>
          </a:p>
        </p:txBody>
      </p:sp>
      <p:sp>
        <p:nvSpPr>
          <p:cNvPr id="4" name="正方形/長方形 3"/>
          <p:cNvSpPr/>
          <p:nvPr/>
        </p:nvSpPr>
        <p:spPr>
          <a:xfrm>
            <a:off x="344488" y="5877272"/>
            <a:ext cx="9561512" cy="646331"/>
          </a:xfrm>
          <a:prstGeom prst="rect">
            <a:avLst/>
          </a:prstGeom>
        </p:spPr>
        <p:txBody>
          <a:bodyPr wrap="square">
            <a:spAutoFit/>
          </a:bodyPr>
          <a:lstStyle/>
          <a:p>
            <a:r>
              <a:rPr lang="en-US" altLang="ja-JP" dirty="0">
                <a:latin typeface="Arial" pitchFamily="34" charset="0"/>
                <a:cs typeface="Arial" pitchFamily="34" charset="0"/>
              </a:rPr>
              <a:t>※(</a:t>
            </a:r>
            <a:r>
              <a:rPr lang="ja-JP" altLang="en-US" dirty="0">
                <a:latin typeface="Arial" pitchFamily="34" charset="0"/>
                <a:cs typeface="Arial" pitchFamily="34" charset="0"/>
              </a:rPr>
              <a:t>出典</a:t>
            </a:r>
            <a:r>
              <a:rPr lang="en-US" altLang="ja-JP" dirty="0">
                <a:latin typeface="Arial" pitchFamily="34" charset="0"/>
                <a:cs typeface="Arial" pitchFamily="34" charset="0"/>
              </a:rPr>
              <a:t>)</a:t>
            </a:r>
            <a:r>
              <a:rPr lang="ja-JP" altLang="en-US" dirty="0">
                <a:latin typeface="Arial" pitchFamily="34" charset="0"/>
                <a:cs typeface="Arial" pitchFamily="34" charset="0"/>
              </a:rPr>
              <a:t> 文化庁月報　平成</a:t>
            </a:r>
            <a:r>
              <a:rPr lang="en-US" altLang="ja-JP" dirty="0">
                <a:latin typeface="Arial" pitchFamily="34" charset="0"/>
                <a:cs typeface="Arial" pitchFamily="34" charset="0"/>
              </a:rPr>
              <a:t>23</a:t>
            </a:r>
            <a:r>
              <a:rPr lang="ja-JP" altLang="en-US" dirty="0">
                <a:latin typeface="Arial" pitchFamily="34" charset="0"/>
                <a:cs typeface="Arial" pitchFamily="34" charset="0"/>
              </a:rPr>
              <a:t>年</a:t>
            </a:r>
            <a:r>
              <a:rPr lang="en-US" altLang="ja-JP" dirty="0">
                <a:latin typeface="Arial" pitchFamily="34" charset="0"/>
                <a:cs typeface="Arial" pitchFamily="34" charset="0"/>
              </a:rPr>
              <a:t>10</a:t>
            </a:r>
            <a:r>
              <a:rPr lang="ja-JP" altLang="en-US" dirty="0">
                <a:latin typeface="Arial" pitchFamily="34" charset="0"/>
                <a:cs typeface="Arial" pitchFamily="34" charset="0"/>
              </a:rPr>
              <a:t>月号</a:t>
            </a:r>
            <a:r>
              <a:rPr lang="en-US" altLang="ja-JP" dirty="0">
                <a:latin typeface="Arial" pitchFamily="34" charset="0"/>
                <a:cs typeface="Arial" pitchFamily="34" charset="0"/>
              </a:rPr>
              <a:t>(No.517)</a:t>
            </a:r>
            <a:endParaRPr lang="ja-JP" altLang="en-US" dirty="0">
              <a:latin typeface="Arial" pitchFamily="34" charset="0"/>
              <a:cs typeface="Arial" pitchFamily="34" charset="0"/>
            </a:endParaRPr>
          </a:p>
          <a:p>
            <a:r>
              <a:rPr lang="ja-JP" altLang="en-US" i="1" dirty="0">
                <a:latin typeface="Arial" pitchFamily="34" charset="0"/>
                <a:cs typeface="Arial" pitchFamily="34" charset="0"/>
              </a:rPr>
              <a:t>　　</a:t>
            </a:r>
            <a:r>
              <a:rPr lang="en-US" altLang="ja-JP" i="1" dirty="0">
                <a:latin typeface="Arial" pitchFamily="34" charset="0"/>
                <a:cs typeface="Arial" pitchFamily="34" charset="0"/>
              </a:rPr>
              <a:t>http://www.bunka.go.jp/publish/bunkachou_geppou/2011_10/series_08/series_08.html</a:t>
            </a:r>
            <a:endParaRPr lang="ja-JP" altLang="en-US" i="1" dirty="0">
              <a:latin typeface="Arial" pitchFamily="34" charset="0"/>
              <a:cs typeface="Arial" pitchFamily="34" charset="0"/>
            </a:endParaRPr>
          </a:p>
        </p:txBody>
      </p:sp>
      <p:sp>
        <p:nvSpPr>
          <p:cNvPr id="5" name="正方形/長方形 4"/>
          <p:cNvSpPr/>
          <p:nvPr/>
        </p:nvSpPr>
        <p:spPr>
          <a:xfrm>
            <a:off x="1064568" y="1700808"/>
            <a:ext cx="7488832" cy="1538883"/>
          </a:xfrm>
          <a:prstGeom prst="rect">
            <a:avLst/>
          </a:prstGeom>
        </p:spPr>
        <p:txBody>
          <a:bodyPr wrap="square">
            <a:spAutoFit/>
          </a:bodyPr>
          <a:lstStyle/>
          <a:p>
            <a:pPr>
              <a:spcBef>
                <a:spcPts val="600"/>
              </a:spcBef>
            </a:pPr>
            <a:r>
              <a:rPr lang="ja-JP" altLang="en-US" sz="2800" dirty="0">
                <a:latin typeface="メイリオ" pitchFamily="50" charset="-128"/>
                <a:ea typeface="メイリオ" pitchFamily="50" charset="-128"/>
              </a:rPr>
              <a:t>他人の誤った言行やつまらない出来事でも</a:t>
            </a:r>
          </a:p>
          <a:p>
            <a:pPr>
              <a:spcBef>
                <a:spcPts val="600"/>
              </a:spcBef>
            </a:pPr>
            <a:r>
              <a:rPr lang="ja-JP" altLang="en-US" sz="2800" dirty="0">
                <a:latin typeface="メイリオ" pitchFamily="50" charset="-128"/>
                <a:ea typeface="メイリオ" pitchFamily="50" charset="-128"/>
              </a:rPr>
              <a:t>それを参考にしてよく用いれば，</a:t>
            </a:r>
          </a:p>
          <a:p>
            <a:pPr>
              <a:spcBef>
                <a:spcPts val="600"/>
              </a:spcBef>
            </a:pPr>
            <a:r>
              <a:rPr lang="ja-JP" altLang="en-US" sz="2800" dirty="0">
                <a:latin typeface="メイリオ" pitchFamily="50" charset="-128"/>
                <a:ea typeface="メイリオ" pitchFamily="50" charset="-128"/>
              </a:rPr>
              <a:t>自分の修養の助けとなる</a:t>
            </a:r>
          </a:p>
        </p:txBody>
      </p:sp>
      <p:sp>
        <p:nvSpPr>
          <p:cNvPr id="6" name="テキスト ボックス 5"/>
          <p:cNvSpPr txBox="1"/>
          <p:nvPr/>
        </p:nvSpPr>
        <p:spPr>
          <a:xfrm>
            <a:off x="560512" y="3708321"/>
            <a:ext cx="8167621" cy="584775"/>
          </a:xfrm>
          <a:prstGeom prst="rect">
            <a:avLst/>
          </a:prstGeom>
          <a:noFill/>
        </p:spPr>
        <p:txBody>
          <a:bodyPr wrap="none" rtlCol="0">
            <a:spAutoFit/>
          </a:bodyPr>
          <a:lstStyle/>
          <a:p>
            <a:r>
              <a:rPr kumimoji="1" lang="ja-JP" altLang="en-US" sz="3200" dirty="0">
                <a:latin typeface="HGP創英角ｺﾞｼｯｸUB" pitchFamily="50" charset="-128"/>
                <a:ea typeface="HGP創英角ｺﾞｼｯｸUB" pitchFamily="50" charset="-128"/>
              </a:rPr>
              <a:t>失敗に学ぶ　→　</a:t>
            </a:r>
            <a:r>
              <a:rPr lang="ja-JP" altLang="en-US" sz="3200" dirty="0">
                <a:latin typeface="HGP創英角ｺﾞｼｯｸUB" pitchFamily="50" charset="-128"/>
                <a:ea typeface="HGP創英角ｺﾞｼｯｸUB" pitchFamily="50" charset="-128"/>
              </a:rPr>
              <a:t>類似障害の発生を防止できる</a:t>
            </a:r>
            <a:endParaRPr kumimoji="1" lang="ja-JP" altLang="en-US" sz="3200" dirty="0">
              <a:latin typeface="HGP創英角ｺﾞｼｯｸUB" pitchFamily="50" charset="-128"/>
              <a:ea typeface="HGP創英角ｺﾞｼｯｸUB" pitchFamily="50" charset="-128"/>
            </a:endParaRPr>
          </a:p>
        </p:txBody>
      </p:sp>
      <p:sp>
        <p:nvSpPr>
          <p:cNvPr id="7" name="テキスト ボックス 6"/>
          <p:cNvSpPr txBox="1"/>
          <p:nvPr/>
        </p:nvSpPr>
        <p:spPr>
          <a:xfrm>
            <a:off x="416496" y="4869160"/>
            <a:ext cx="2698175"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「対岸の火事」</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乗算記号 7"/>
          <p:cNvSpPr/>
          <p:nvPr/>
        </p:nvSpPr>
        <p:spPr bwMode="auto">
          <a:xfrm>
            <a:off x="1302296" y="4653136"/>
            <a:ext cx="914400" cy="914400"/>
          </a:xfrm>
          <a:prstGeom prst="mathMultiply">
            <a:avLst>
              <a:gd name="adj1" fmla="val 12409"/>
            </a:avLst>
          </a:prstGeom>
          <a:solidFill>
            <a:srgbClr val="FF0000">
              <a:alpha val="6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2" name="タイトル 1"/>
          <p:cNvSpPr>
            <a:spLocks noGrp="1"/>
          </p:cNvSpPr>
          <p:nvPr>
            <p:ph type="title"/>
          </p:nvPr>
        </p:nvSpPr>
        <p:spPr>
          <a:xfrm>
            <a:off x="432001" y="252000"/>
            <a:ext cx="7560001" cy="576000"/>
          </a:xfrm>
        </p:spPr>
        <p:txBody>
          <a:bodyPr/>
          <a:lstStyle/>
          <a:p>
            <a:r>
              <a:rPr kumimoji="1" lang="ja-JP" altLang="en-US" dirty="0">
                <a:latin typeface="+mj-ea"/>
              </a:rPr>
              <a:t>「他山の石」</a:t>
            </a:r>
          </a:p>
        </p:txBody>
      </p:sp>
      <p:sp>
        <p:nvSpPr>
          <p:cNvPr id="10" name="フローチャート : 代替処理 8"/>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まとめ（に代えて）</a:t>
            </a:r>
          </a:p>
        </p:txBody>
      </p:sp>
    </p:spTree>
    <p:extLst>
      <p:ext uri="{BB962C8B-B14F-4D97-AF65-F5344CB8AC3E}">
        <p14:creationId xmlns:p14="http://schemas.microsoft.com/office/powerpoint/2010/main" val="253034596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2000" y="252000"/>
            <a:ext cx="7560001" cy="576000"/>
          </a:xfrm>
        </p:spPr>
        <p:txBody>
          <a:bodyPr/>
          <a:lstStyle/>
          <a:p>
            <a:r>
              <a:rPr lang="ja-JP" altLang="en-US" dirty="0">
                <a:latin typeface="+mj-ea"/>
              </a:rPr>
              <a:t>「正常化の偏見」</a:t>
            </a:r>
            <a:endParaRPr kumimoji="1" lang="ja-JP" altLang="en-US" dirty="0">
              <a:latin typeface="+mj-ea"/>
            </a:endParaRPr>
          </a:p>
        </p:txBody>
      </p:sp>
      <p:sp>
        <p:nvSpPr>
          <p:cNvPr id="9" name="テキスト ボックス 8"/>
          <p:cNvSpPr txBox="1"/>
          <p:nvPr/>
        </p:nvSpPr>
        <p:spPr>
          <a:xfrm>
            <a:off x="416496" y="1124744"/>
            <a:ext cx="6365845" cy="1608133"/>
          </a:xfrm>
          <a:prstGeom prst="rect">
            <a:avLst/>
          </a:prstGeom>
          <a:noFill/>
        </p:spPr>
        <p:txBody>
          <a:bodyPr wrap="none" rtlCol="0">
            <a:spAutoFit/>
          </a:bodyPr>
          <a:lstStyle/>
          <a:p>
            <a:pPr>
              <a:lnSpc>
                <a:spcPct val="150000"/>
              </a:lnSpc>
              <a:spcBef>
                <a:spcPts val="1200"/>
              </a:spcBef>
            </a:pPr>
            <a:r>
              <a:rPr lang="ja-JP" altLang="en-US" sz="3200" dirty="0">
                <a:latin typeface="HGP創英角ｺﾞｼｯｸUB" pitchFamily="50" charset="-128"/>
                <a:ea typeface="HGP創英角ｺﾞｼｯｸUB" pitchFamily="50" charset="-128"/>
              </a:rPr>
              <a:t>人の性：「</a:t>
            </a:r>
            <a:r>
              <a:rPr lang="ja-JP" altLang="en-US" sz="3200" u="sng" dirty="0">
                <a:solidFill>
                  <a:srgbClr val="FF0000"/>
                </a:solidFill>
                <a:latin typeface="HGP創英角ｺﾞｼｯｸUB" pitchFamily="50" charset="-128"/>
                <a:ea typeface="HGP創英角ｺﾞｼｯｸUB" pitchFamily="50" charset="-128"/>
              </a:rPr>
              <a:t>自分だけは大丈夫</a:t>
            </a:r>
            <a:r>
              <a:rPr lang="ja-JP" altLang="en-US" sz="3200" dirty="0">
                <a:latin typeface="HGP創英角ｺﾞｼｯｸUB" pitchFamily="50" charset="-128"/>
                <a:ea typeface="HGP創英角ｺﾞｼｯｸUB" pitchFamily="50" charset="-128"/>
              </a:rPr>
              <a:t>」と思う </a:t>
            </a:r>
          </a:p>
          <a:p>
            <a:pPr>
              <a:lnSpc>
                <a:spcPct val="150000"/>
              </a:lnSpc>
              <a:spcBef>
                <a:spcPts val="1200"/>
              </a:spcBef>
            </a:pPr>
            <a:r>
              <a:rPr lang="ja-JP" altLang="en-US" sz="3200" dirty="0">
                <a:latin typeface="HGP創英角ｺﾞｼｯｸUB" pitchFamily="50" charset="-128"/>
                <a:ea typeface="HGP創英角ｺﾞｼｯｸUB" pitchFamily="50" charset="-128"/>
              </a:rPr>
              <a:t>　　　</a:t>
            </a:r>
            <a:r>
              <a:rPr lang="en-US" altLang="ja-JP" sz="3200" dirty="0">
                <a:latin typeface="HGP創英角ｺﾞｼｯｸUB" pitchFamily="50" charset="-128"/>
                <a:ea typeface="HGP創英角ｺﾞｼｯｸUB" pitchFamily="50" charset="-128"/>
              </a:rPr>
              <a:t>…</a:t>
            </a:r>
            <a:r>
              <a:rPr lang="ja-JP" altLang="en-US" sz="3200" dirty="0">
                <a:latin typeface="HGP創英角ｺﾞｼｯｸUB" pitchFamily="50" charset="-128"/>
                <a:ea typeface="HGP創英角ｺﾞｼｯｸUB" pitchFamily="50" charset="-128"/>
              </a:rPr>
              <a:t> </a:t>
            </a:r>
            <a:r>
              <a:rPr lang="ja-JP" altLang="en-US" sz="3200" u="sng" dirty="0">
                <a:solidFill>
                  <a:srgbClr val="0000FF"/>
                </a:solidFill>
                <a:latin typeface="HGP創英角ｺﾞｼｯｸUB" pitchFamily="50" charset="-128"/>
                <a:ea typeface="HGP創英角ｺﾞｼｯｸUB" pitchFamily="50" charset="-128"/>
              </a:rPr>
              <a:t>正常化の偏見</a:t>
            </a:r>
            <a:r>
              <a:rPr lang="en-US" altLang="ja-JP" sz="3200" baseline="30000" dirty="0">
                <a:solidFill>
                  <a:srgbClr val="0000FF"/>
                </a:solidFill>
                <a:latin typeface="HGP創英角ｺﾞｼｯｸUB" pitchFamily="50" charset="-128"/>
                <a:ea typeface="HGP創英角ｺﾞｼｯｸUB" pitchFamily="50" charset="-128"/>
              </a:rPr>
              <a:t>※</a:t>
            </a:r>
            <a:endParaRPr kumimoji="1" lang="ja-JP" altLang="en-US" sz="3200" baseline="30000" dirty="0">
              <a:solidFill>
                <a:srgbClr val="0000FF"/>
              </a:solidFill>
              <a:latin typeface="HGP創英角ｺﾞｼｯｸUB" pitchFamily="50" charset="-128"/>
              <a:ea typeface="HGP創英角ｺﾞｼｯｸUB" pitchFamily="50" charset="-128"/>
            </a:endParaRPr>
          </a:p>
        </p:txBody>
      </p:sp>
      <p:sp>
        <p:nvSpPr>
          <p:cNvPr id="10" name="正方形/長方形 9"/>
          <p:cNvSpPr/>
          <p:nvPr/>
        </p:nvSpPr>
        <p:spPr>
          <a:xfrm>
            <a:off x="584052" y="5461773"/>
            <a:ext cx="9001000" cy="830997"/>
          </a:xfrm>
          <a:prstGeom prst="rect">
            <a:avLst/>
          </a:prstGeom>
        </p:spPr>
        <p:txBody>
          <a:bodyPr wrap="square">
            <a:spAutoFit/>
          </a:bodyPr>
          <a:lstStyle/>
          <a:p>
            <a:r>
              <a:rPr lang="en-US" altLang="ja-JP" sz="1600" dirty="0">
                <a:solidFill>
                  <a:schemeClr val="bg2">
                    <a:lumMod val="50000"/>
                  </a:schemeClr>
                </a:solidFill>
                <a:latin typeface="HGP創英角ｺﾞｼｯｸUB" pitchFamily="50" charset="-128"/>
                <a:ea typeface="HGP創英角ｺﾞｼｯｸUB" pitchFamily="50" charset="-128"/>
              </a:rPr>
              <a:t>※</a:t>
            </a:r>
            <a:r>
              <a:rPr lang="ja-JP" altLang="en-US" sz="1600" dirty="0">
                <a:solidFill>
                  <a:schemeClr val="bg2">
                    <a:lumMod val="50000"/>
                  </a:schemeClr>
                </a:solidFill>
                <a:latin typeface="HGP創英角ｺﾞｼｯｸUB" pitchFamily="50" charset="-128"/>
                <a:ea typeface="HGP創英角ｺﾞｼｯｸUB" pitchFamily="50" charset="-128"/>
              </a:rPr>
              <a:t> </a:t>
            </a:r>
            <a:r>
              <a:rPr lang="en-US" altLang="ja-JP" sz="1600" dirty="0">
                <a:solidFill>
                  <a:schemeClr val="bg2">
                    <a:lumMod val="50000"/>
                  </a:schemeClr>
                </a:solidFill>
                <a:latin typeface="HGP創英角ｺﾞｼｯｸUB" pitchFamily="50" charset="-128"/>
                <a:ea typeface="HGP創英角ｺﾞｼｯｸUB" pitchFamily="50" charset="-128"/>
              </a:rPr>
              <a:t>(</a:t>
            </a:r>
            <a:r>
              <a:rPr lang="ja-JP" altLang="en-US" sz="1600" dirty="0">
                <a:solidFill>
                  <a:schemeClr val="bg2">
                    <a:lumMod val="50000"/>
                  </a:schemeClr>
                </a:solidFill>
                <a:latin typeface="HGP創英角ｺﾞｼｯｸUB" pitchFamily="50" charset="-128"/>
                <a:ea typeface="HGP創英角ｺﾞｼｯｸUB" pitchFamily="50" charset="-128"/>
              </a:rPr>
              <a:t>出典</a:t>
            </a:r>
            <a:r>
              <a:rPr lang="en-US" altLang="ja-JP" sz="1600" dirty="0">
                <a:solidFill>
                  <a:schemeClr val="bg2">
                    <a:lumMod val="50000"/>
                  </a:schemeClr>
                </a:solidFill>
                <a:latin typeface="HGP創英角ｺﾞｼｯｸUB" pitchFamily="50" charset="-128"/>
                <a:ea typeface="HGP創英角ｺﾞｼｯｸUB" pitchFamily="50" charset="-128"/>
              </a:rPr>
              <a:t>) </a:t>
            </a:r>
          </a:p>
          <a:p>
            <a:r>
              <a:rPr lang="ja-JP" altLang="en-US" sz="1600" dirty="0">
                <a:solidFill>
                  <a:schemeClr val="bg2">
                    <a:lumMod val="50000"/>
                  </a:schemeClr>
                </a:solidFill>
                <a:latin typeface="HGP創英角ｺﾞｼｯｸUB" pitchFamily="50" charset="-128"/>
                <a:ea typeface="HGP創英角ｺﾞｼｯｸUB" pitchFamily="50" charset="-128"/>
              </a:rPr>
              <a:t>　　人はなぜ「自分は大丈夫」と思うのか，防災研究家の片田群馬大学教授に聞く，</a:t>
            </a:r>
            <a:r>
              <a:rPr lang="en-US" altLang="ja-JP" sz="1600" dirty="0" err="1">
                <a:solidFill>
                  <a:schemeClr val="bg2">
                    <a:lumMod val="50000"/>
                  </a:schemeClr>
                </a:solidFill>
                <a:latin typeface="HGP創英角ｺﾞｼｯｸUB" pitchFamily="50" charset="-128"/>
                <a:ea typeface="HGP創英角ｺﾞｼｯｸUB" pitchFamily="50" charset="-128"/>
              </a:rPr>
              <a:t>ITpro</a:t>
            </a:r>
            <a:r>
              <a:rPr lang="en-US" altLang="ja-JP" sz="1600" dirty="0">
                <a:solidFill>
                  <a:schemeClr val="bg2">
                    <a:lumMod val="50000"/>
                  </a:schemeClr>
                </a:solidFill>
                <a:latin typeface="HGP創英角ｺﾞｼｯｸUB" pitchFamily="50" charset="-128"/>
                <a:ea typeface="HGP創英角ｺﾞｼｯｸUB" pitchFamily="50" charset="-128"/>
              </a:rPr>
              <a:t> 2007/04/11</a:t>
            </a:r>
          </a:p>
          <a:p>
            <a:r>
              <a:rPr lang="ja-JP" altLang="en-US" sz="1600" i="1" dirty="0">
                <a:solidFill>
                  <a:schemeClr val="bg2">
                    <a:lumMod val="50000"/>
                  </a:schemeClr>
                </a:solidFill>
                <a:latin typeface="HGP創英角ｺﾞｼｯｸUB" pitchFamily="50" charset="-128"/>
                <a:ea typeface="HGP創英角ｺﾞｼｯｸUB" pitchFamily="50" charset="-128"/>
              </a:rPr>
              <a:t>　　　</a:t>
            </a:r>
            <a:r>
              <a:rPr lang="en-US" altLang="ja-JP" sz="1600" i="1" dirty="0">
                <a:solidFill>
                  <a:schemeClr val="bg2">
                    <a:lumMod val="50000"/>
                  </a:schemeClr>
                </a:solidFill>
                <a:latin typeface="HGP創英角ｺﾞｼｯｸUB" pitchFamily="50" charset="-128"/>
                <a:ea typeface="HGP創英角ｺﾞｼｯｸUB" pitchFamily="50" charset="-128"/>
              </a:rPr>
              <a:t>http://itpro.nikkeibp.co.jp/article/Interview/20070409/267753/</a:t>
            </a:r>
            <a:endParaRPr lang="ja-JP" altLang="en-US" sz="1600" i="1" dirty="0">
              <a:solidFill>
                <a:schemeClr val="bg2">
                  <a:lumMod val="50000"/>
                </a:schemeClr>
              </a:solidFill>
              <a:latin typeface="HGP創英角ｺﾞｼｯｸUB" pitchFamily="50" charset="-128"/>
              <a:ea typeface="HGP創英角ｺﾞｼｯｸUB" pitchFamily="50" charset="-128"/>
            </a:endParaRPr>
          </a:p>
        </p:txBody>
      </p:sp>
      <p:sp>
        <p:nvSpPr>
          <p:cNvPr id="11" name="テキスト ボックス 10"/>
          <p:cNvSpPr txBox="1"/>
          <p:nvPr/>
        </p:nvSpPr>
        <p:spPr>
          <a:xfrm>
            <a:off x="560512" y="3501008"/>
            <a:ext cx="6465231" cy="584775"/>
          </a:xfrm>
          <a:prstGeom prst="rect">
            <a:avLst/>
          </a:prstGeom>
          <a:noFill/>
        </p:spPr>
        <p:txBody>
          <a:bodyPr wrap="none" rtlCol="0">
            <a:spAutoFit/>
          </a:bodyPr>
          <a:lstStyle/>
          <a:p>
            <a:r>
              <a:rPr kumimoji="1" lang="ja-JP" altLang="en-US" sz="3200" dirty="0">
                <a:latin typeface="HGP創英角ｺﾞｼｯｸUB" pitchFamily="50" charset="-128"/>
                <a:ea typeface="HGP創英角ｺﾞｼｯｸUB" pitchFamily="50" charset="-128"/>
              </a:rPr>
              <a:t>→ </a:t>
            </a:r>
            <a:r>
              <a:rPr lang="ja-JP" altLang="en-US" sz="3200" dirty="0">
                <a:latin typeface="HGP創英角ｺﾞｼｯｸUB" pitchFamily="50" charset="-128"/>
                <a:ea typeface="HGP創英角ｺﾞｼｯｸUB" pitchFamily="50" charset="-128"/>
              </a:rPr>
              <a:t>確かに大丈夫，という確認が必要</a:t>
            </a:r>
            <a:endParaRPr kumimoji="1" lang="ja-JP" altLang="en-US" sz="3200" dirty="0">
              <a:latin typeface="HGP創英角ｺﾞｼｯｸUB" pitchFamily="50" charset="-128"/>
              <a:ea typeface="HGP創英角ｺﾞｼｯｸUB" pitchFamily="50" charset="-128"/>
            </a:endParaRPr>
          </a:p>
        </p:txBody>
      </p:sp>
      <p:sp>
        <p:nvSpPr>
          <p:cNvPr id="7" name="フローチャート : 代替処理 8"/>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まとめ（に代えて）</a:t>
            </a:r>
          </a:p>
        </p:txBody>
      </p:sp>
    </p:spTree>
    <p:extLst>
      <p:ext uri="{BB962C8B-B14F-4D97-AF65-F5344CB8AC3E}">
        <p14:creationId xmlns:p14="http://schemas.microsoft.com/office/powerpoint/2010/main" val="11954821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2001" y="252000"/>
            <a:ext cx="7560001" cy="576000"/>
          </a:xfrm>
        </p:spPr>
        <p:txBody>
          <a:bodyPr/>
          <a:lstStyle/>
          <a:p>
            <a:r>
              <a:rPr lang="ja-JP" altLang="en-US" dirty="0">
                <a:latin typeface="+mj-ea"/>
              </a:rPr>
              <a:t>「正常性バイアス」</a:t>
            </a:r>
            <a:endParaRPr kumimoji="1" lang="ja-JP" altLang="en-US" dirty="0">
              <a:latin typeface="+mj-ea"/>
            </a:endParaRPr>
          </a:p>
        </p:txBody>
      </p:sp>
      <p:sp>
        <p:nvSpPr>
          <p:cNvPr id="4" name="正方形/長方形 3"/>
          <p:cNvSpPr/>
          <p:nvPr/>
        </p:nvSpPr>
        <p:spPr>
          <a:xfrm>
            <a:off x="272480" y="1124744"/>
            <a:ext cx="9273527" cy="3477875"/>
          </a:xfrm>
          <a:prstGeom prst="rect">
            <a:avLst/>
          </a:prstGeom>
        </p:spPr>
        <p:txBody>
          <a:bodyPr wrap="square">
            <a:spAutoFit/>
          </a:bodyPr>
          <a:lstStyle/>
          <a:p>
            <a:r>
              <a:rPr lang="ja-JP" altLang="en-US" sz="2800" u="sng" dirty="0">
                <a:solidFill>
                  <a:srgbClr val="3333FF"/>
                </a:solidFill>
              </a:rPr>
              <a:t>正常性バイアス</a:t>
            </a:r>
          </a:p>
          <a:p>
            <a:r>
              <a:rPr lang="ja-JP" altLang="en-US" sz="2400" dirty="0"/>
              <a:t>正当な理由もなく，</a:t>
            </a:r>
            <a:r>
              <a:rPr lang="ja-JP" altLang="en-US" sz="2400" u="sng" dirty="0"/>
              <a:t>自分にとって都合の悪い情報を無視</a:t>
            </a:r>
            <a:r>
              <a:rPr lang="ja-JP" altLang="en-US" sz="2400" dirty="0"/>
              <a:t>したり，</a:t>
            </a:r>
            <a:r>
              <a:rPr lang="ja-JP" altLang="en-US" sz="2400" u="sng" dirty="0"/>
              <a:t>過小評価</a:t>
            </a:r>
            <a:r>
              <a:rPr lang="ja-JP" altLang="en-US" sz="2400" dirty="0"/>
              <a:t>したりしてしまう人の特性．（社会心理学，防災・危機管理心理学等の分野で使用）</a:t>
            </a:r>
          </a:p>
          <a:p>
            <a:endParaRPr lang="ja-JP" altLang="en-US" sz="2400" dirty="0"/>
          </a:p>
          <a:p>
            <a:r>
              <a:rPr lang="ja-JP" altLang="en-US" sz="2400" dirty="0"/>
              <a:t>自然災害や火事，事故・事件等の犯罪等といった自分にとって何らかの被害が客観的に予想される状況下にあっても，都合の悪い情報を無視したり，何の根拠もなく</a:t>
            </a:r>
            <a:r>
              <a:rPr lang="ja-JP" altLang="en-US" sz="2400" u="sng" dirty="0">
                <a:solidFill>
                  <a:srgbClr val="FF0000"/>
                </a:solidFill>
              </a:rPr>
              <a:t>「自分は大丈夫」</a:t>
            </a:r>
            <a:r>
              <a:rPr lang="ja-JP" altLang="en-US" sz="2400" dirty="0"/>
              <a:t>，</a:t>
            </a:r>
            <a:r>
              <a:rPr lang="ja-JP" altLang="en-US" sz="2400" u="sng" dirty="0">
                <a:solidFill>
                  <a:srgbClr val="FF0000"/>
                </a:solidFill>
              </a:rPr>
              <a:t>「今回は大丈夫」</a:t>
            </a:r>
            <a:r>
              <a:rPr lang="ja-JP" altLang="en-US" sz="2400" dirty="0"/>
              <a:t>，</a:t>
            </a:r>
            <a:r>
              <a:rPr lang="ja-JP" altLang="en-US" sz="2400" u="sng" dirty="0">
                <a:solidFill>
                  <a:srgbClr val="FF0000"/>
                </a:solidFill>
              </a:rPr>
              <a:t>「まだ大丈夫」</a:t>
            </a:r>
            <a:r>
              <a:rPr lang="ja-JP" altLang="en-US" sz="2400" dirty="0"/>
              <a:t>等と過小評価するなどし，逃げ遅れの原因となる．</a:t>
            </a:r>
          </a:p>
        </p:txBody>
      </p:sp>
      <p:sp>
        <p:nvSpPr>
          <p:cNvPr id="5" name="正方形/長方形 4"/>
          <p:cNvSpPr/>
          <p:nvPr/>
        </p:nvSpPr>
        <p:spPr>
          <a:xfrm>
            <a:off x="3656856" y="5517232"/>
            <a:ext cx="5516254" cy="861774"/>
          </a:xfrm>
          <a:prstGeom prst="rect">
            <a:avLst/>
          </a:prstGeom>
        </p:spPr>
        <p:txBody>
          <a:bodyPr wrap="none">
            <a:spAutoFit/>
          </a:bodyPr>
          <a:lstStyle/>
          <a:p>
            <a:r>
              <a:rPr lang="en-US" altLang="ja-JP" sz="1600" dirty="0">
                <a:latin typeface="HGP創英角ｺﾞｼｯｸUB" pitchFamily="50" charset="-128"/>
                <a:ea typeface="HGP創英角ｺﾞｼｯｸUB" pitchFamily="50" charset="-128"/>
              </a:rPr>
              <a:t>※</a:t>
            </a:r>
            <a:r>
              <a:rPr lang="ja-JP" altLang="en-US" sz="1600" dirty="0">
                <a:latin typeface="HGP創英角ｺﾞｼｯｸUB" pitchFamily="50" charset="-128"/>
                <a:ea typeface="HGP創英角ｺﾞｼｯｸUB" pitchFamily="50" charset="-128"/>
              </a:rPr>
              <a:t> </a:t>
            </a:r>
            <a:r>
              <a:rPr lang="en-US" altLang="ja-JP" sz="1600" dirty="0">
                <a:latin typeface="HGP創英角ｺﾞｼｯｸUB" pitchFamily="50" charset="-128"/>
                <a:ea typeface="HGP創英角ｺﾞｼｯｸUB" pitchFamily="50" charset="-128"/>
              </a:rPr>
              <a:t>(</a:t>
            </a:r>
            <a:r>
              <a:rPr lang="ja-JP" altLang="en-US" sz="1600" dirty="0">
                <a:latin typeface="HGP創英角ｺﾞｼｯｸUB" pitchFamily="50" charset="-128"/>
                <a:ea typeface="HGP創英角ｺﾞｼｯｸUB" pitchFamily="50" charset="-128"/>
              </a:rPr>
              <a:t>出典</a:t>
            </a:r>
            <a:r>
              <a:rPr lang="en-US" altLang="ja-JP" sz="1600" dirty="0">
                <a:latin typeface="HGP創英角ｺﾞｼｯｸUB" pitchFamily="50" charset="-128"/>
                <a:ea typeface="HGP創英角ｺﾞｼｯｸUB" pitchFamily="50" charset="-128"/>
              </a:rPr>
              <a:t>) </a:t>
            </a:r>
          </a:p>
          <a:p>
            <a:r>
              <a:rPr lang="ja-JP" altLang="en-US" sz="1600" dirty="0">
                <a:latin typeface="+mn-ea"/>
              </a:rPr>
              <a:t>防災システム研究所　防災・危機管理アドバイザー　山村武彦</a:t>
            </a:r>
          </a:p>
          <a:p>
            <a:r>
              <a:rPr lang="en-US" altLang="ja-JP" sz="1600" dirty="0">
                <a:latin typeface="+mn-ea"/>
              </a:rPr>
              <a:t>http://www.bo-sai.co.jp/bias.htm</a:t>
            </a:r>
            <a:endParaRPr lang="ja-JP" altLang="en-US" sz="1600" dirty="0">
              <a:latin typeface="+mn-ea"/>
            </a:endParaRPr>
          </a:p>
        </p:txBody>
      </p:sp>
      <p:sp>
        <p:nvSpPr>
          <p:cNvPr id="7" name="フローチャート : 代替処理 8"/>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まとめ（に代えて）</a:t>
            </a:r>
          </a:p>
        </p:txBody>
      </p:sp>
    </p:spTree>
    <p:extLst>
      <p:ext uri="{BB962C8B-B14F-4D97-AF65-F5344CB8AC3E}">
        <p14:creationId xmlns:p14="http://schemas.microsoft.com/office/powerpoint/2010/main" val="127988592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2000" y="252000"/>
            <a:ext cx="7560001" cy="576000"/>
          </a:xfrm>
        </p:spPr>
        <p:txBody>
          <a:bodyPr/>
          <a:lstStyle/>
          <a:p>
            <a:r>
              <a:rPr lang="ja-JP" altLang="en-US" dirty="0">
                <a:latin typeface="+mj-ea"/>
              </a:rPr>
              <a:t>「正常化の偏見」／「正常性バイアス」</a:t>
            </a:r>
            <a:endParaRPr kumimoji="1" lang="ja-JP" altLang="en-US" dirty="0">
              <a:latin typeface="+mj-ea"/>
            </a:endParaRPr>
          </a:p>
        </p:txBody>
      </p:sp>
      <p:sp>
        <p:nvSpPr>
          <p:cNvPr id="3" name="正方形/長方形 2"/>
          <p:cNvSpPr/>
          <p:nvPr/>
        </p:nvSpPr>
        <p:spPr>
          <a:xfrm>
            <a:off x="360000" y="1080000"/>
            <a:ext cx="9360000" cy="1815882"/>
          </a:xfrm>
          <a:prstGeom prst="rect">
            <a:avLst/>
          </a:prstGeom>
        </p:spPr>
        <p:txBody>
          <a:bodyPr wrap="square">
            <a:spAutoFit/>
          </a:bodyPr>
          <a:lstStyle/>
          <a:p>
            <a:r>
              <a:rPr lang="ja-JP" altLang="en-US" sz="2800" dirty="0"/>
              <a:t>他システムの障害事例や他者の失敗例を見聞きしても，</a:t>
            </a:r>
          </a:p>
          <a:p>
            <a:r>
              <a:rPr lang="ja-JP" altLang="en-US" sz="2800" dirty="0">
                <a:solidFill>
                  <a:schemeClr val="tx1">
                    <a:lumMod val="50000"/>
                    <a:lumOff val="50000"/>
                  </a:schemeClr>
                </a:solidFill>
              </a:rPr>
              <a:t>　「自分たちのシステムは大丈夫」</a:t>
            </a:r>
          </a:p>
          <a:p>
            <a:r>
              <a:rPr lang="ja-JP" altLang="en-US" sz="2800" dirty="0"/>
              <a:t>　</a:t>
            </a:r>
            <a:r>
              <a:rPr lang="ja-JP" altLang="en-US" sz="2800" dirty="0">
                <a:solidFill>
                  <a:schemeClr val="tx1">
                    <a:lumMod val="50000"/>
                    <a:lumOff val="50000"/>
                  </a:schemeClr>
                </a:solidFill>
              </a:rPr>
              <a:t>「自分たちだったら，そんなへ</a:t>
            </a:r>
            <a:r>
              <a:rPr lang="ja-JP" altLang="en-US" sz="2800" dirty="0" err="1">
                <a:solidFill>
                  <a:schemeClr val="tx1">
                    <a:lumMod val="50000"/>
                    <a:lumOff val="50000"/>
                  </a:schemeClr>
                </a:solidFill>
              </a:rPr>
              <a:t>ま</a:t>
            </a:r>
            <a:r>
              <a:rPr lang="ja-JP" altLang="en-US" sz="2800" dirty="0">
                <a:solidFill>
                  <a:schemeClr val="tx1">
                    <a:lumMod val="50000"/>
                    <a:lumOff val="50000"/>
                  </a:schemeClr>
                </a:solidFill>
              </a:rPr>
              <a:t>はやらない」</a:t>
            </a:r>
          </a:p>
          <a:p>
            <a:r>
              <a:rPr lang="ja-JP" altLang="en-US" sz="2800" dirty="0"/>
              <a:t>等と言ってそれを気にかけないということは，ありませんか？</a:t>
            </a:r>
          </a:p>
        </p:txBody>
      </p:sp>
      <p:sp>
        <p:nvSpPr>
          <p:cNvPr id="5" name="テキスト ボックス 4"/>
          <p:cNvSpPr txBox="1"/>
          <p:nvPr/>
        </p:nvSpPr>
        <p:spPr>
          <a:xfrm>
            <a:off x="359999" y="3600000"/>
            <a:ext cx="9360000" cy="1384995"/>
          </a:xfrm>
          <a:prstGeom prst="rect">
            <a:avLst/>
          </a:prstGeom>
          <a:noFill/>
        </p:spPr>
        <p:txBody>
          <a:bodyPr wrap="none" rtlCol="0">
            <a:spAutoFit/>
          </a:bodyPr>
          <a:lstStyle/>
          <a:p>
            <a:r>
              <a:rPr lang="ja-JP" altLang="en-US" sz="2800" dirty="0"/>
              <a:t>その</a:t>
            </a:r>
            <a:r>
              <a:rPr kumimoji="1" lang="ja-JP" altLang="en-US" sz="2800" dirty="0"/>
              <a:t>根拠はありますか？</a:t>
            </a:r>
          </a:p>
          <a:p>
            <a:endParaRPr lang="ja-JP" altLang="en-US" sz="2800" dirty="0"/>
          </a:p>
          <a:p>
            <a:r>
              <a:rPr kumimoji="1" lang="ja-JP" altLang="en-US" sz="2800" dirty="0"/>
              <a:t>その理由を経営層や利用者に，論理的に説明できますか？</a:t>
            </a:r>
          </a:p>
        </p:txBody>
      </p:sp>
      <p:sp>
        <p:nvSpPr>
          <p:cNvPr id="6" name="フローチャート : 代替処理 8"/>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まとめ（に代えて）</a:t>
            </a:r>
          </a:p>
        </p:txBody>
      </p:sp>
    </p:spTree>
    <p:extLst>
      <p:ext uri="{BB962C8B-B14F-4D97-AF65-F5344CB8AC3E}">
        <p14:creationId xmlns:p14="http://schemas.microsoft.com/office/powerpoint/2010/main" val="13463895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9AAE707-A903-31F8-2F7A-B4FDFC00368C}"/>
              </a:ext>
            </a:extLst>
          </p:cNvPr>
          <p:cNvPicPr>
            <a:picLocks noChangeAspect="1"/>
          </p:cNvPicPr>
          <p:nvPr/>
        </p:nvPicPr>
        <p:blipFill>
          <a:blip r:embed="rId2"/>
          <a:stretch>
            <a:fillRect/>
          </a:stretch>
        </p:blipFill>
        <p:spPr>
          <a:xfrm>
            <a:off x="2520000" y="360000"/>
            <a:ext cx="6915150" cy="6253163"/>
          </a:xfrm>
          <a:prstGeom prst="rect">
            <a:avLst/>
          </a:prstGeom>
        </p:spPr>
      </p:pic>
      <p:sp>
        <p:nvSpPr>
          <p:cNvPr id="6" name="タイトル 5">
            <a:extLst>
              <a:ext uri="{FF2B5EF4-FFF2-40B4-BE49-F238E27FC236}">
                <a16:creationId xmlns:a16="http://schemas.microsoft.com/office/drawing/2014/main" id="{2F8B4531-1E66-6087-6AEE-D9AC3538D793}"/>
              </a:ext>
            </a:extLst>
          </p:cNvPr>
          <p:cNvSpPr>
            <a:spLocks noGrp="1"/>
          </p:cNvSpPr>
          <p:nvPr>
            <p:ph type="title"/>
          </p:nvPr>
        </p:nvSpPr>
        <p:spPr>
          <a:xfrm>
            <a:off x="180000" y="0"/>
            <a:ext cx="7560001" cy="576000"/>
          </a:xfrm>
        </p:spPr>
        <p:txBody>
          <a:bodyPr/>
          <a:lstStyle/>
          <a:p>
            <a:r>
              <a:rPr kumimoji="1" lang="ja-JP" altLang="en-US" dirty="0"/>
              <a:t>掲載教訓一覧</a:t>
            </a:r>
            <a:r>
              <a:rPr lang="ja-JP" altLang="en-US" dirty="0"/>
              <a:t>（</a:t>
            </a:r>
            <a:r>
              <a:rPr lang="en-US" altLang="ja-JP" dirty="0"/>
              <a:t>2</a:t>
            </a:r>
            <a:r>
              <a:rPr kumimoji="1" lang="en-US" altLang="ja-JP" dirty="0"/>
              <a:t>/2</a:t>
            </a:r>
            <a:r>
              <a:rPr kumimoji="1" lang="ja-JP" altLang="en-US" dirty="0"/>
              <a:t>）</a:t>
            </a:r>
          </a:p>
        </p:txBody>
      </p:sp>
      <p:sp>
        <p:nvSpPr>
          <p:cNvPr id="3" name="矢印: 五方向 2">
            <a:extLst>
              <a:ext uri="{FF2B5EF4-FFF2-40B4-BE49-F238E27FC236}">
                <a16:creationId xmlns:a16="http://schemas.microsoft.com/office/drawing/2014/main" id="{C572FFE9-D73A-EFB5-1CB4-039B9C5336B8}"/>
              </a:ext>
            </a:extLst>
          </p:cNvPr>
          <p:cNvSpPr/>
          <p:nvPr/>
        </p:nvSpPr>
        <p:spPr bwMode="auto">
          <a:xfrm>
            <a:off x="2340000" y="1332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5" name="矢印: 五方向 4">
            <a:extLst>
              <a:ext uri="{FF2B5EF4-FFF2-40B4-BE49-F238E27FC236}">
                <a16:creationId xmlns:a16="http://schemas.microsoft.com/office/drawing/2014/main" id="{FCCD1A1B-D805-A06C-2529-3960DF27E588}"/>
              </a:ext>
            </a:extLst>
          </p:cNvPr>
          <p:cNvSpPr/>
          <p:nvPr/>
        </p:nvSpPr>
        <p:spPr bwMode="auto">
          <a:xfrm>
            <a:off x="2340000" y="2232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7" name="矢印: 五方向 6">
            <a:extLst>
              <a:ext uri="{FF2B5EF4-FFF2-40B4-BE49-F238E27FC236}">
                <a16:creationId xmlns:a16="http://schemas.microsoft.com/office/drawing/2014/main" id="{D9EF0977-C5C5-6A21-D705-AF1EFF860214}"/>
              </a:ext>
            </a:extLst>
          </p:cNvPr>
          <p:cNvSpPr/>
          <p:nvPr/>
        </p:nvSpPr>
        <p:spPr bwMode="auto">
          <a:xfrm>
            <a:off x="2340000" y="1800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8" name="矢印: 五方向 7">
            <a:extLst>
              <a:ext uri="{FF2B5EF4-FFF2-40B4-BE49-F238E27FC236}">
                <a16:creationId xmlns:a16="http://schemas.microsoft.com/office/drawing/2014/main" id="{2FF1AFB5-8A5B-DD0E-3360-B4799F9CEDAC}"/>
              </a:ext>
            </a:extLst>
          </p:cNvPr>
          <p:cNvSpPr/>
          <p:nvPr/>
        </p:nvSpPr>
        <p:spPr bwMode="auto">
          <a:xfrm>
            <a:off x="2340000" y="2556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9" name="矢印: 五方向 8">
            <a:extLst>
              <a:ext uri="{FF2B5EF4-FFF2-40B4-BE49-F238E27FC236}">
                <a16:creationId xmlns:a16="http://schemas.microsoft.com/office/drawing/2014/main" id="{C838DA4E-50A0-B958-E195-72FDC1C0396C}"/>
              </a:ext>
            </a:extLst>
          </p:cNvPr>
          <p:cNvSpPr/>
          <p:nvPr/>
        </p:nvSpPr>
        <p:spPr bwMode="auto">
          <a:xfrm>
            <a:off x="2340000" y="6372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0" name="矢印: 五方向 9">
            <a:extLst>
              <a:ext uri="{FF2B5EF4-FFF2-40B4-BE49-F238E27FC236}">
                <a16:creationId xmlns:a16="http://schemas.microsoft.com/office/drawing/2014/main" id="{EB03583E-9CEE-26D7-4E59-C33EFE74BED0}"/>
              </a:ext>
            </a:extLst>
          </p:cNvPr>
          <p:cNvSpPr/>
          <p:nvPr/>
        </p:nvSpPr>
        <p:spPr bwMode="auto">
          <a:xfrm>
            <a:off x="2340000" y="4212038"/>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1" name="矢印: 五方向 10">
            <a:extLst>
              <a:ext uri="{FF2B5EF4-FFF2-40B4-BE49-F238E27FC236}">
                <a16:creationId xmlns:a16="http://schemas.microsoft.com/office/drawing/2014/main" id="{31A430ED-134A-B7E9-8768-9F72F760D873}"/>
              </a:ext>
            </a:extLst>
          </p:cNvPr>
          <p:cNvSpPr/>
          <p:nvPr/>
        </p:nvSpPr>
        <p:spPr bwMode="auto">
          <a:xfrm>
            <a:off x="2340000" y="6012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2" name="矢印: 五方向 11">
            <a:extLst>
              <a:ext uri="{FF2B5EF4-FFF2-40B4-BE49-F238E27FC236}">
                <a16:creationId xmlns:a16="http://schemas.microsoft.com/office/drawing/2014/main" id="{C6364996-8878-FA2E-2E14-F8157944BA7A}"/>
              </a:ext>
            </a:extLst>
          </p:cNvPr>
          <p:cNvSpPr/>
          <p:nvPr/>
        </p:nvSpPr>
        <p:spPr bwMode="auto">
          <a:xfrm>
            <a:off x="2340000" y="3168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3" name="矢印: 五方向 12">
            <a:extLst>
              <a:ext uri="{FF2B5EF4-FFF2-40B4-BE49-F238E27FC236}">
                <a16:creationId xmlns:a16="http://schemas.microsoft.com/office/drawing/2014/main" id="{342867E2-4835-779A-CE45-2BE8EF7D6D7F}"/>
              </a:ext>
            </a:extLst>
          </p:cNvPr>
          <p:cNvSpPr/>
          <p:nvPr/>
        </p:nvSpPr>
        <p:spPr bwMode="auto">
          <a:xfrm>
            <a:off x="2340000" y="4644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4" name="矢印: 五方向 13">
            <a:extLst>
              <a:ext uri="{FF2B5EF4-FFF2-40B4-BE49-F238E27FC236}">
                <a16:creationId xmlns:a16="http://schemas.microsoft.com/office/drawing/2014/main" id="{E30FB010-03EC-9D0D-B652-9CA2EAE98552}"/>
              </a:ext>
            </a:extLst>
          </p:cNvPr>
          <p:cNvSpPr/>
          <p:nvPr/>
        </p:nvSpPr>
        <p:spPr bwMode="auto">
          <a:xfrm>
            <a:off x="2340000" y="6156000"/>
            <a:ext cx="180000" cy="72000"/>
          </a:xfrm>
          <a:prstGeom prst="homePlate">
            <a:avLst/>
          </a:prstGeom>
          <a:solidFill>
            <a:srgbClr val="FF0000">
              <a:alpha val="50000"/>
            </a:srgbClr>
          </a:solidFill>
          <a:ln w="6350" cap="flat" cmpd="sng" algn="ctr">
            <a:solidFill>
              <a:schemeClr val="tx1">
                <a:alpha val="5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2" name="テキスト ボックス 1">
            <a:extLst>
              <a:ext uri="{FF2B5EF4-FFF2-40B4-BE49-F238E27FC236}">
                <a16:creationId xmlns:a16="http://schemas.microsoft.com/office/drawing/2014/main" id="{D95626A7-6495-80E2-4EBA-05C8A7E9F091}"/>
              </a:ext>
            </a:extLst>
          </p:cNvPr>
          <p:cNvSpPr txBox="1"/>
          <p:nvPr/>
        </p:nvSpPr>
        <p:spPr>
          <a:xfrm>
            <a:off x="1080000" y="6120000"/>
            <a:ext cx="1080000" cy="360000"/>
          </a:xfrm>
          <a:prstGeom prst="rect">
            <a:avLst/>
          </a:prstGeom>
          <a:noFill/>
        </p:spPr>
        <p:txBody>
          <a:bodyPr wrap="none" lIns="36000" tIns="36000" rIns="36000" bIns="36000" rtlCol="0" anchor="ctr" anchorCtr="0">
            <a:spAutoFit/>
          </a:bodyPr>
          <a:lstStyle/>
          <a:p>
            <a:r>
              <a:rPr kumimoji="1" lang="ja-JP" altLang="en-US" sz="2000" dirty="0">
                <a:solidFill>
                  <a:srgbClr val="FF0000"/>
                </a:solidFill>
                <a:latin typeface="メイリオ" panose="020B0604030504040204" pitchFamily="50" charset="-128"/>
                <a:ea typeface="メイリオ" panose="020B0604030504040204" pitchFamily="50" charset="-128"/>
              </a:rPr>
              <a:t>（</a:t>
            </a:r>
            <a:r>
              <a:rPr kumimoji="1" lang="en-US" altLang="ja-JP" sz="2000" dirty="0">
                <a:solidFill>
                  <a:srgbClr val="FF0000"/>
                </a:solidFill>
                <a:latin typeface="メイリオ" panose="020B0604030504040204" pitchFamily="50" charset="-128"/>
                <a:ea typeface="メイリオ" panose="020B0604030504040204" pitchFamily="50" charset="-128"/>
              </a:rPr>
              <a:t>10</a:t>
            </a:r>
            <a:r>
              <a:rPr kumimoji="1" lang="ja-JP" altLang="en-US" sz="2000" dirty="0">
                <a:solidFill>
                  <a:srgbClr val="FF0000"/>
                </a:solidFill>
                <a:latin typeface="メイリオ" panose="020B0604030504040204" pitchFamily="50" charset="-128"/>
                <a:ea typeface="メイリオ" panose="020B0604030504040204" pitchFamily="50" charset="-128"/>
              </a:rPr>
              <a:t>件）</a:t>
            </a:r>
          </a:p>
        </p:txBody>
      </p:sp>
    </p:spTree>
    <p:extLst>
      <p:ext uri="{BB962C8B-B14F-4D97-AF65-F5344CB8AC3E}">
        <p14:creationId xmlns:p14="http://schemas.microsoft.com/office/powerpoint/2010/main" val="15769069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grpId="0" nodeType="afterEffect">
                                  <p:stCondLst>
                                    <p:cond delay="50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9" grpId="0" animBg="1"/>
      <p:bldP spid="10" grpId="0" animBg="1"/>
      <p:bldP spid="11" grpId="0" animBg="1"/>
      <p:bldP spid="12" grpId="0" animBg="1"/>
      <p:bldP spid="13" grpId="0" animBg="1"/>
      <p:bldP spid="14" grpId="0" animBg="1"/>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44488" y="889556"/>
            <a:ext cx="5958682" cy="523220"/>
          </a:xfrm>
          <a:prstGeom prst="rect">
            <a:avLst/>
          </a:prstGeom>
        </p:spPr>
        <p:txBody>
          <a:bodyPr wrap="none">
            <a:spAutoFit/>
          </a:bodyPr>
          <a:lstStyle/>
          <a:p>
            <a:r>
              <a:rPr lang="ja-JP" altLang="en-US" sz="2800" u="sng" dirty="0">
                <a:latin typeface="メイリオ" pitchFamily="50" charset="-128"/>
                <a:ea typeface="メイリオ" pitchFamily="50" charset="-128"/>
              </a:rPr>
              <a:t>「情けは人のためならず」の意味</a:t>
            </a:r>
            <a:r>
              <a:rPr lang="en-US" altLang="ja-JP" sz="2800" baseline="30000" dirty="0">
                <a:latin typeface="メイリオ" pitchFamily="50" charset="-128"/>
                <a:ea typeface="メイリオ" pitchFamily="50" charset="-128"/>
              </a:rPr>
              <a:t>※1</a:t>
            </a:r>
            <a:endParaRPr lang="ja-JP" altLang="en-US" sz="2800" baseline="30000" dirty="0">
              <a:latin typeface="メイリオ" pitchFamily="50" charset="-128"/>
              <a:ea typeface="メイリオ" pitchFamily="50" charset="-128"/>
            </a:endParaRPr>
          </a:p>
        </p:txBody>
      </p:sp>
      <p:sp>
        <p:nvSpPr>
          <p:cNvPr id="5" name="正方形/長方形 4"/>
          <p:cNvSpPr/>
          <p:nvPr/>
        </p:nvSpPr>
        <p:spPr>
          <a:xfrm>
            <a:off x="1064568" y="1412776"/>
            <a:ext cx="7488832" cy="1031051"/>
          </a:xfrm>
          <a:prstGeom prst="rect">
            <a:avLst/>
          </a:prstGeom>
        </p:spPr>
        <p:txBody>
          <a:bodyPr wrap="square">
            <a:spAutoFit/>
          </a:bodyPr>
          <a:lstStyle/>
          <a:p>
            <a:pPr>
              <a:spcBef>
                <a:spcPts val="600"/>
              </a:spcBef>
            </a:pPr>
            <a:r>
              <a:rPr lang="ja-JP" altLang="en-US" sz="2800" dirty="0">
                <a:latin typeface="メイリオ" pitchFamily="50" charset="-128"/>
                <a:ea typeface="メイリオ" pitchFamily="50" charset="-128"/>
              </a:rPr>
              <a:t>人に対して情けを掛けておけば，</a:t>
            </a:r>
          </a:p>
          <a:p>
            <a:pPr>
              <a:spcBef>
                <a:spcPts val="600"/>
              </a:spcBef>
            </a:pPr>
            <a:r>
              <a:rPr lang="ja-JP" altLang="en-US" sz="2800" dirty="0">
                <a:latin typeface="メイリオ" pitchFamily="50" charset="-128"/>
                <a:ea typeface="メイリオ" pitchFamily="50" charset="-128"/>
              </a:rPr>
              <a:t>巡り巡って自分に良い報いが返ってくる</a:t>
            </a:r>
          </a:p>
        </p:txBody>
      </p:sp>
      <p:sp>
        <p:nvSpPr>
          <p:cNvPr id="6" name="正方形/長方形 5"/>
          <p:cNvSpPr/>
          <p:nvPr/>
        </p:nvSpPr>
        <p:spPr>
          <a:xfrm>
            <a:off x="360000" y="5400000"/>
            <a:ext cx="9561512" cy="646331"/>
          </a:xfrm>
          <a:prstGeom prst="rect">
            <a:avLst/>
          </a:prstGeom>
        </p:spPr>
        <p:txBody>
          <a:bodyPr wrap="square">
            <a:spAutoFit/>
          </a:bodyPr>
          <a:lstStyle/>
          <a:p>
            <a:r>
              <a:rPr lang="en-US" altLang="ja-JP" dirty="0">
                <a:latin typeface="Arial" pitchFamily="34" charset="0"/>
                <a:cs typeface="Arial" pitchFamily="34" charset="0"/>
              </a:rPr>
              <a:t>※1</a:t>
            </a:r>
            <a:r>
              <a:rPr lang="ja-JP" altLang="en-US" dirty="0">
                <a:latin typeface="Arial" pitchFamily="34" charset="0"/>
                <a:cs typeface="Arial" pitchFamily="34" charset="0"/>
              </a:rPr>
              <a:t> </a:t>
            </a:r>
            <a:r>
              <a:rPr lang="en-US" altLang="ja-JP" dirty="0">
                <a:latin typeface="Arial" pitchFamily="34" charset="0"/>
                <a:cs typeface="Arial" pitchFamily="34" charset="0"/>
              </a:rPr>
              <a:t>(</a:t>
            </a:r>
            <a:r>
              <a:rPr lang="ja-JP" altLang="en-US" dirty="0">
                <a:latin typeface="Arial" pitchFamily="34" charset="0"/>
                <a:cs typeface="Arial" pitchFamily="34" charset="0"/>
              </a:rPr>
              <a:t>出典</a:t>
            </a:r>
            <a:r>
              <a:rPr lang="en-US" altLang="ja-JP" dirty="0">
                <a:latin typeface="Arial" pitchFamily="34" charset="0"/>
                <a:cs typeface="Arial" pitchFamily="34" charset="0"/>
              </a:rPr>
              <a:t>)</a:t>
            </a:r>
            <a:r>
              <a:rPr lang="ja-JP" altLang="en-US" dirty="0">
                <a:latin typeface="Arial" pitchFamily="34" charset="0"/>
                <a:cs typeface="Arial" pitchFamily="34" charset="0"/>
              </a:rPr>
              <a:t> 文化庁月報　平成</a:t>
            </a:r>
            <a:r>
              <a:rPr lang="en-US" altLang="ja-JP" dirty="0">
                <a:latin typeface="Arial" pitchFamily="34" charset="0"/>
                <a:cs typeface="Arial" pitchFamily="34" charset="0"/>
              </a:rPr>
              <a:t>24</a:t>
            </a:r>
            <a:r>
              <a:rPr lang="ja-JP" altLang="en-US" dirty="0">
                <a:latin typeface="Arial" pitchFamily="34" charset="0"/>
                <a:cs typeface="Arial" pitchFamily="34" charset="0"/>
              </a:rPr>
              <a:t>年</a:t>
            </a:r>
            <a:r>
              <a:rPr lang="en-US" altLang="ja-JP" dirty="0">
                <a:latin typeface="Arial" pitchFamily="34" charset="0"/>
                <a:cs typeface="Arial" pitchFamily="34" charset="0"/>
              </a:rPr>
              <a:t>3</a:t>
            </a:r>
            <a:r>
              <a:rPr lang="ja-JP" altLang="en-US" dirty="0">
                <a:latin typeface="Arial" pitchFamily="34" charset="0"/>
                <a:cs typeface="Arial" pitchFamily="34" charset="0"/>
              </a:rPr>
              <a:t>月号</a:t>
            </a:r>
            <a:r>
              <a:rPr lang="en-US" altLang="ja-JP" dirty="0">
                <a:latin typeface="Arial" pitchFamily="34" charset="0"/>
                <a:cs typeface="Arial" pitchFamily="34" charset="0"/>
              </a:rPr>
              <a:t>(No.522)</a:t>
            </a:r>
            <a:endParaRPr lang="ja-JP" altLang="en-US" dirty="0">
              <a:latin typeface="Arial" pitchFamily="34" charset="0"/>
              <a:cs typeface="Arial" pitchFamily="34" charset="0"/>
            </a:endParaRPr>
          </a:p>
          <a:p>
            <a:r>
              <a:rPr lang="ja-JP" altLang="en-US" i="1" dirty="0">
                <a:latin typeface="Arial" pitchFamily="34" charset="0"/>
                <a:cs typeface="Arial" pitchFamily="34" charset="0"/>
              </a:rPr>
              <a:t>　　</a:t>
            </a:r>
            <a:r>
              <a:rPr lang="en-US" altLang="ja-JP" i="1" dirty="0">
                <a:latin typeface="Arial" pitchFamily="34" charset="0"/>
                <a:cs typeface="Arial" pitchFamily="34" charset="0"/>
              </a:rPr>
              <a:t>http://www.bunka.go.jp/publish/bunkachou_geppou/2012_03/series_08/series_08.html</a:t>
            </a:r>
            <a:endParaRPr lang="ja-JP" altLang="en-US" i="1" dirty="0">
              <a:latin typeface="Arial" pitchFamily="34" charset="0"/>
              <a:cs typeface="Arial" pitchFamily="34" charset="0"/>
            </a:endParaRPr>
          </a:p>
        </p:txBody>
      </p:sp>
      <p:sp>
        <p:nvSpPr>
          <p:cNvPr id="7" name="正方形/長方形 6"/>
          <p:cNvSpPr/>
          <p:nvPr/>
        </p:nvSpPr>
        <p:spPr>
          <a:xfrm>
            <a:off x="488504" y="2636912"/>
            <a:ext cx="3050835" cy="461665"/>
          </a:xfrm>
          <a:prstGeom prst="rect">
            <a:avLst/>
          </a:prstGeom>
        </p:spPr>
        <p:txBody>
          <a:bodyPr wrap="none">
            <a:spAutoFit/>
          </a:bodyPr>
          <a:lstStyle/>
          <a:p>
            <a:r>
              <a:rPr lang="ja-JP" altLang="en-US" sz="2400" dirty="0">
                <a:latin typeface="HGP創英角ｺﾞｼｯｸUB" pitchFamily="50" charset="-128"/>
                <a:ea typeface="HGP創英角ｺﾞｼｯｸUB" pitchFamily="50" charset="-128"/>
              </a:rPr>
              <a:t>“社会間接互恵性”</a:t>
            </a:r>
            <a:r>
              <a:rPr lang="en-US" altLang="ja-JP" sz="2400" baseline="30000" dirty="0">
                <a:latin typeface="メイリオ" pitchFamily="50" charset="-128"/>
                <a:ea typeface="メイリオ" pitchFamily="50" charset="-128"/>
              </a:rPr>
              <a:t> ※2</a:t>
            </a:r>
            <a:endParaRPr lang="ja-JP" altLang="en-US" sz="2400" baseline="30000" dirty="0">
              <a:latin typeface="メイリオ" pitchFamily="50" charset="-128"/>
              <a:ea typeface="メイリオ" pitchFamily="50" charset="-128"/>
            </a:endParaRPr>
          </a:p>
        </p:txBody>
      </p:sp>
      <p:sp>
        <p:nvSpPr>
          <p:cNvPr id="8" name="正方形/長方形 7"/>
          <p:cNvSpPr/>
          <p:nvPr/>
        </p:nvSpPr>
        <p:spPr>
          <a:xfrm>
            <a:off x="1064568" y="3170585"/>
            <a:ext cx="8280920" cy="1200329"/>
          </a:xfrm>
          <a:prstGeom prst="rect">
            <a:avLst/>
          </a:prstGeom>
        </p:spPr>
        <p:txBody>
          <a:bodyPr wrap="square">
            <a:spAutoFit/>
          </a:bodyPr>
          <a:lstStyle/>
          <a:p>
            <a:pPr>
              <a:spcBef>
                <a:spcPts val="600"/>
              </a:spcBef>
            </a:pPr>
            <a:r>
              <a:rPr lang="ja-JP" altLang="en-US" sz="2400" dirty="0">
                <a:latin typeface="メイリオ" pitchFamily="50" charset="-128"/>
                <a:ea typeface="メイリオ" pitchFamily="50" charset="-128"/>
              </a:rPr>
              <a:t>ある個体が利他行動</a:t>
            </a:r>
            <a:r>
              <a:rPr lang="en-US" altLang="ja-JP" sz="2400" dirty="0">
                <a:latin typeface="メイリオ" pitchFamily="50" charset="-128"/>
                <a:ea typeface="メイリオ" pitchFamily="50" charset="-128"/>
              </a:rPr>
              <a:t>(</a:t>
            </a:r>
            <a:r>
              <a:rPr lang="ja-JP" altLang="en-US" sz="2400" dirty="0">
                <a:latin typeface="メイリオ" pitchFamily="50" charset="-128"/>
                <a:ea typeface="メイリオ" pitchFamily="50" charset="-128"/>
              </a:rPr>
              <a:t>他者に親切にする行動</a:t>
            </a:r>
            <a:r>
              <a:rPr lang="en-US" altLang="ja-JP" sz="2400" dirty="0">
                <a:latin typeface="メイリオ" pitchFamily="50" charset="-128"/>
                <a:ea typeface="メイリオ" pitchFamily="50" charset="-128"/>
              </a:rPr>
              <a:t>)</a:t>
            </a:r>
            <a:r>
              <a:rPr lang="ja-JP" altLang="en-US" sz="2400" dirty="0">
                <a:latin typeface="メイリオ" pitchFamily="50" charset="-128"/>
                <a:ea typeface="メイリオ" pitchFamily="50" charset="-128"/>
              </a:rPr>
              <a:t>を行った結果、その個体の評価が高まり、他者に行った利他行動が回り回って別の他者から返ってくる仕組み</a:t>
            </a:r>
          </a:p>
        </p:txBody>
      </p:sp>
      <p:sp>
        <p:nvSpPr>
          <p:cNvPr id="9" name="正方形/長方形 8"/>
          <p:cNvSpPr/>
          <p:nvPr/>
        </p:nvSpPr>
        <p:spPr>
          <a:xfrm>
            <a:off x="360000" y="5976000"/>
            <a:ext cx="9561512" cy="646331"/>
          </a:xfrm>
          <a:prstGeom prst="rect">
            <a:avLst/>
          </a:prstGeom>
        </p:spPr>
        <p:txBody>
          <a:bodyPr wrap="square">
            <a:spAutoFit/>
          </a:bodyPr>
          <a:lstStyle/>
          <a:p>
            <a:r>
              <a:rPr lang="en-US" altLang="ja-JP" dirty="0">
                <a:latin typeface="Arial" pitchFamily="34" charset="0"/>
                <a:cs typeface="Arial" pitchFamily="34" charset="0"/>
              </a:rPr>
              <a:t>※2</a:t>
            </a:r>
            <a:r>
              <a:rPr lang="ja-JP" altLang="en-US" dirty="0">
                <a:latin typeface="Arial" pitchFamily="34" charset="0"/>
                <a:cs typeface="Arial" pitchFamily="34" charset="0"/>
              </a:rPr>
              <a:t> </a:t>
            </a:r>
            <a:r>
              <a:rPr lang="en-US" altLang="ja-JP" dirty="0">
                <a:latin typeface="Arial" pitchFamily="34" charset="0"/>
                <a:cs typeface="Arial" pitchFamily="34" charset="0"/>
              </a:rPr>
              <a:t>(</a:t>
            </a:r>
            <a:r>
              <a:rPr lang="ja-JP" altLang="en-US" dirty="0">
                <a:latin typeface="Arial" pitchFamily="34" charset="0"/>
                <a:cs typeface="Arial" pitchFamily="34" charset="0"/>
              </a:rPr>
              <a:t>出典</a:t>
            </a:r>
            <a:r>
              <a:rPr lang="en-US" altLang="ja-JP" dirty="0">
                <a:latin typeface="Arial" pitchFamily="34" charset="0"/>
                <a:cs typeface="Arial" pitchFamily="34" charset="0"/>
              </a:rPr>
              <a:t>)</a:t>
            </a:r>
            <a:r>
              <a:rPr lang="ja-JP" altLang="en-US" dirty="0">
                <a:latin typeface="Arial" pitchFamily="34" charset="0"/>
                <a:cs typeface="Arial" pitchFamily="34" charset="0"/>
              </a:rPr>
              <a:t> </a:t>
            </a:r>
            <a:r>
              <a:rPr lang="zh-CN" altLang="en-US" dirty="0">
                <a:latin typeface="Arial" pitchFamily="34" charset="0"/>
                <a:cs typeface="Arial" pitchFamily="34" charset="0"/>
              </a:rPr>
              <a:t>大阪大学大学院人間科学研究科</a:t>
            </a:r>
            <a:r>
              <a:rPr lang="ja-JP" altLang="en-US" dirty="0">
                <a:latin typeface="Arial" pitchFamily="34" charset="0"/>
                <a:cs typeface="Arial" pitchFamily="34" charset="0"/>
              </a:rPr>
              <a:t>の実証実験成果から　</a:t>
            </a:r>
            <a:r>
              <a:rPr lang="en-US" altLang="ja-JP" dirty="0">
                <a:latin typeface="Arial" pitchFamily="34" charset="0"/>
                <a:cs typeface="Arial" pitchFamily="34" charset="0"/>
              </a:rPr>
              <a:t>2013</a:t>
            </a:r>
            <a:r>
              <a:rPr lang="ja-JP" altLang="en-US" dirty="0">
                <a:latin typeface="Arial" pitchFamily="34" charset="0"/>
                <a:cs typeface="Arial" pitchFamily="34" charset="0"/>
              </a:rPr>
              <a:t>年</a:t>
            </a:r>
            <a:r>
              <a:rPr lang="en-US" altLang="ja-JP" dirty="0">
                <a:latin typeface="Arial" pitchFamily="34" charset="0"/>
                <a:cs typeface="Arial" pitchFamily="34" charset="0"/>
              </a:rPr>
              <a:t>8</a:t>
            </a:r>
            <a:r>
              <a:rPr lang="ja-JP" altLang="en-US" dirty="0">
                <a:latin typeface="Arial" pitchFamily="34" charset="0"/>
                <a:cs typeface="Arial" pitchFamily="34" charset="0"/>
              </a:rPr>
              <a:t>月</a:t>
            </a:r>
            <a:r>
              <a:rPr lang="en-US" altLang="ja-JP" dirty="0">
                <a:latin typeface="Arial" pitchFamily="34" charset="0"/>
                <a:cs typeface="Arial" pitchFamily="34" charset="0"/>
              </a:rPr>
              <a:t>8</a:t>
            </a:r>
            <a:r>
              <a:rPr lang="ja-JP" altLang="en-US" dirty="0">
                <a:latin typeface="Arial" pitchFamily="34" charset="0"/>
                <a:cs typeface="Arial" pitchFamily="34" charset="0"/>
              </a:rPr>
              <a:t>日</a:t>
            </a:r>
          </a:p>
          <a:p>
            <a:r>
              <a:rPr lang="ja-JP" altLang="en-US" i="1" dirty="0">
                <a:latin typeface="Arial" pitchFamily="34" charset="0"/>
                <a:cs typeface="Arial" pitchFamily="34" charset="0"/>
              </a:rPr>
              <a:t>　　</a:t>
            </a:r>
            <a:r>
              <a:rPr lang="en-US" altLang="ja-JP" i="1" dirty="0">
                <a:latin typeface="Arial" pitchFamily="34" charset="0"/>
                <a:cs typeface="Arial" pitchFamily="34" charset="0"/>
              </a:rPr>
              <a:t>http://www.osaka-u.ac.jp/ja/news/ResearchRelease/2013/08/20130808_1</a:t>
            </a:r>
            <a:endParaRPr lang="ja-JP" altLang="en-US" i="1" dirty="0">
              <a:latin typeface="Arial" pitchFamily="34" charset="0"/>
              <a:cs typeface="Arial" pitchFamily="34" charset="0"/>
            </a:endParaRPr>
          </a:p>
        </p:txBody>
      </p:sp>
      <p:sp>
        <p:nvSpPr>
          <p:cNvPr id="10" name="正方形/長方形 9"/>
          <p:cNvSpPr/>
          <p:nvPr/>
        </p:nvSpPr>
        <p:spPr>
          <a:xfrm>
            <a:off x="1064568" y="4322713"/>
            <a:ext cx="8352928" cy="707886"/>
          </a:xfrm>
          <a:prstGeom prst="rect">
            <a:avLst/>
          </a:prstGeom>
        </p:spPr>
        <p:txBody>
          <a:bodyPr wrap="square">
            <a:spAutoFit/>
          </a:bodyPr>
          <a:lstStyle/>
          <a:p>
            <a:r>
              <a:rPr lang="ja-JP" altLang="en-US" sz="2000" dirty="0">
                <a:solidFill>
                  <a:srgbClr val="0000FF"/>
                </a:solidFill>
              </a:rPr>
              <a:t>「ヒト」は，日常生活で困っている他人を見ると，それが自分の知らない人であっても助けたい衝動にかられ，多くの場合何らかの親切を行う性質を持つ</a:t>
            </a:r>
          </a:p>
        </p:txBody>
      </p:sp>
      <p:sp>
        <p:nvSpPr>
          <p:cNvPr id="2" name="タイトル 1"/>
          <p:cNvSpPr>
            <a:spLocks noGrp="1"/>
          </p:cNvSpPr>
          <p:nvPr>
            <p:ph type="title"/>
          </p:nvPr>
        </p:nvSpPr>
        <p:spPr>
          <a:xfrm>
            <a:off x="432001" y="252000"/>
            <a:ext cx="7560001" cy="576000"/>
          </a:xfrm>
        </p:spPr>
        <p:txBody>
          <a:bodyPr/>
          <a:lstStyle/>
          <a:p>
            <a:r>
              <a:rPr lang="ja-JP" altLang="en-US" dirty="0">
                <a:latin typeface="+mj-ea"/>
              </a:rPr>
              <a:t>「情けは人のためならず」</a:t>
            </a:r>
            <a:endParaRPr kumimoji="1" lang="ja-JP" altLang="en-US" dirty="0">
              <a:latin typeface="+mj-ea"/>
            </a:endParaRPr>
          </a:p>
        </p:txBody>
      </p:sp>
      <p:sp>
        <p:nvSpPr>
          <p:cNvPr id="12" name="フローチャート : 代替処理 8"/>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まとめ（に代えて）</a:t>
            </a:r>
          </a:p>
        </p:txBody>
      </p:sp>
    </p:spTree>
    <p:extLst>
      <p:ext uri="{BB962C8B-B14F-4D97-AF65-F5344CB8AC3E}">
        <p14:creationId xmlns:p14="http://schemas.microsoft.com/office/powerpoint/2010/main" val="3357782425"/>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4" descr="山下似顔絵.jpg"/>
          <p:cNvPicPr>
            <a:picLocks noChangeAspect="1"/>
          </p:cNvPicPr>
          <p:nvPr/>
        </p:nvPicPr>
        <p:blipFill>
          <a:blip r:embed="rId2" cstate="print"/>
          <a:srcRect/>
          <a:stretch>
            <a:fillRect/>
          </a:stretch>
        </p:blipFill>
        <p:spPr bwMode="auto">
          <a:xfrm>
            <a:off x="7147986" y="2132856"/>
            <a:ext cx="2737847" cy="4428561"/>
          </a:xfrm>
          <a:prstGeom prst="rect">
            <a:avLst/>
          </a:prstGeom>
          <a:noFill/>
          <a:ln w="9525">
            <a:noFill/>
            <a:miter lim="800000"/>
            <a:headEnd/>
            <a:tailEnd/>
          </a:ln>
        </p:spPr>
      </p:pic>
      <p:sp>
        <p:nvSpPr>
          <p:cNvPr id="51202" name="タイトル 1"/>
          <p:cNvSpPr>
            <a:spLocks noGrp="1"/>
          </p:cNvSpPr>
          <p:nvPr>
            <p:ph type="title"/>
          </p:nvPr>
        </p:nvSpPr>
        <p:spPr>
          <a:xfrm>
            <a:off x="180000" y="900000"/>
            <a:ext cx="7560001" cy="2520280"/>
          </a:xfrm>
          <a:noFill/>
        </p:spPr>
        <p:txBody>
          <a:bodyPr/>
          <a:lstStyle/>
          <a:p>
            <a:r>
              <a:rPr lang="ja-JP" altLang="en-US" sz="7200" dirty="0">
                <a:solidFill>
                  <a:schemeClr val="tx1"/>
                </a:solidFill>
                <a:effectLst>
                  <a:outerShdw blurRad="38100" dist="38100" dir="2700000" algn="tl">
                    <a:srgbClr val="000000">
                      <a:alpha val="43137"/>
                    </a:srgbClr>
                  </a:outerShdw>
                </a:effectLst>
                <a:latin typeface="HGP創英角ﾎﾟｯﾌﾟ体" pitchFamily="50" charset="-128"/>
                <a:ea typeface="HGP創英角ﾎﾟｯﾌﾟ体" pitchFamily="50" charset="-128"/>
              </a:rPr>
              <a:t>ご清聴，ありがとう</a:t>
            </a:r>
            <a:br>
              <a:rPr lang="ja-JP" altLang="en-US" sz="7200" dirty="0">
                <a:solidFill>
                  <a:schemeClr val="tx1"/>
                </a:solidFill>
                <a:effectLst>
                  <a:outerShdw blurRad="38100" dist="38100" dir="2700000" algn="tl">
                    <a:srgbClr val="000000">
                      <a:alpha val="43137"/>
                    </a:srgbClr>
                  </a:outerShdw>
                </a:effectLst>
                <a:latin typeface="HGP創英角ﾎﾟｯﾌﾟ体" pitchFamily="50" charset="-128"/>
                <a:ea typeface="HGP創英角ﾎﾟｯﾌﾟ体" pitchFamily="50" charset="-128"/>
              </a:rPr>
            </a:br>
            <a:r>
              <a:rPr lang="ja-JP" altLang="en-US" sz="7200" dirty="0">
                <a:solidFill>
                  <a:schemeClr val="tx1"/>
                </a:solidFill>
                <a:effectLst>
                  <a:outerShdw blurRad="38100" dist="38100" dir="2700000" algn="tl">
                    <a:srgbClr val="000000">
                      <a:alpha val="43137"/>
                    </a:srgbClr>
                  </a:outerShdw>
                </a:effectLst>
                <a:latin typeface="HGP創英角ﾎﾟｯﾌﾟ体" pitchFamily="50" charset="-128"/>
                <a:ea typeface="HGP創英角ﾎﾟｯﾌﾟ体" pitchFamily="50" charset="-128"/>
              </a:rPr>
              <a:t>ございました</a:t>
            </a:r>
          </a:p>
        </p:txBody>
      </p:sp>
      <p:sp>
        <p:nvSpPr>
          <p:cNvPr id="2" name="正方形/長方形 1">
            <a:hlinkClick r:id="rId3"/>
          </p:cNvPr>
          <p:cNvSpPr/>
          <p:nvPr/>
        </p:nvSpPr>
        <p:spPr>
          <a:xfrm>
            <a:off x="360000" y="3600000"/>
            <a:ext cx="6840000" cy="369332"/>
          </a:xfrm>
          <a:prstGeom prst="rect">
            <a:avLst/>
          </a:prstGeom>
        </p:spPr>
        <p:txBody>
          <a:bodyPr wrap="none">
            <a:spAutoFit/>
          </a:bodyPr>
          <a:lstStyle/>
          <a:p>
            <a:r>
              <a:rPr lang="en-US" altLang="ja-JP" i="1" dirty="0">
                <a:solidFill>
                  <a:srgbClr val="3333FF"/>
                </a:solidFill>
                <a:latin typeface="Arial" panose="020B0604020202020204" pitchFamily="34" charset="0"/>
                <a:cs typeface="Arial" panose="020B0604020202020204" pitchFamily="34" charset="0"/>
              </a:rPr>
              <a:t>https://www.ipa.go.jp/archive/digital/iot-en-ci/system/system.html</a:t>
            </a:r>
            <a:endParaRPr lang="ja-JP" altLang="en-US" i="1" dirty="0">
              <a:solidFill>
                <a:srgbClr val="3333FF"/>
              </a:solidFill>
              <a:latin typeface="Arial" panose="020B0604020202020204" pitchFamily="34" charset="0"/>
              <a:cs typeface="Arial" panose="020B0604020202020204" pitchFamily="34" charset="0"/>
            </a:endParaRPr>
          </a:p>
        </p:txBody>
      </p:sp>
      <p:sp>
        <p:nvSpPr>
          <p:cNvPr id="4" name="正方形/長方形 3"/>
          <p:cNvSpPr/>
          <p:nvPr/>
        </p:nvSpPr>
        <p:spPr>
          <a:xfrm>
            <a:off x="360000" y="5832012"/>
            <a:ext cx="9289032" cy="400110"/>
          </a:xfrm>
          <a:prstGeom prst="rect">
            <a:avLst/>
          </a:prstGeom>
        </p:spPr>
        <p:txBody>
          <a:bodyPr wrap="square">
            <a:spAutoFit/>
          </a:bodyPr>
          <a:lstStyle/>
          <a:p>
            <a:r>
              <a:rPr lang="ja-JP" altLang="en-US" sz="2000" dirty="0"/>
              <a:t>情報処理システム高信頼化教訓集（組込みシステム編）</a:t>
            </a:r>
            <a:r>
              <a:rPr lang="ja-JP" altLang="en-US" sz="1600" dirty="0"/>
              <a:t>－</a:t>
            </a:r>
            <a:r>
              <a:rPr lang="en-US" altLang="ja-JP" sz="1600" dirty="0"/>
              <a:t>2015</a:t>
            </a:r>
            <a:r>
              <a:rPr lang="ja-JP" altLang="en-US" sz="1600" dirty="0"/>
              <a:t>年度版－</a:t>
            </a:r>
            <a:endParaRPr lang="en-US" altLang="ja-JP" sz="1600" dirty="0"/>
          </a:p>
        </p:txBody>
      </p:sp>
      <p:sp>
        <p:nvSpPr>
          <p:cNvPr id="5" name="正方形/長方形 4">
            <a:hlinkClick r:id="rId4" action="ppaction://hlinksldjump"/>
          </p:cNvPr>
          <p:cNvSpPr/>
          <p:nvPr/>
        </p:nvSpPr>
        <p:spPr>
          <a:xfrm>
            <a:off x="360000" y="5085104"/>
            <a:ext cx="7200000" cy="400110"/>
          </a:xfrm>
          <a:prstGeom prst="rect">
            <a:avLst/>
          </a:prstGeom>
        </p:spPr>
        <p:txBody>
          <a:bodyPr wrap="square">
            <a:spAutoFit/>
          </a:bodyPr>
          <a:lstStyle/>
          <a:p>
            <a:r>
              <a:rPr lang="ja-JP" altLang="en-US" sz="2000" dirty="0"/>
              <a:t>情報処理システム高信頼化教訓集（</a:t>
            </a:r>
            <a:r>
              <a:rPr lang="en-US" altLang="ja-JP" sz="2000" dirty="0"/>
              <a:t>IT</a:t>
            </a:r>
            <a:r>
              <a:rPr lang="ja-JP" altLang="en-US" sz="2000" dirty="0"/>
              <a:t>サービス編）</a:t>
            </a:r>
            <a:endParaRPr lang="en-US" altLang="ja-JP" dirty="0"/>
          </a:p>
        </p:txBody>
      </p:sp>
      <p:sp>
        <p:nvSpPr>
          <p:cNvPr id="6" name="テキスト ボックス 5">
            <a:hlinkClick r:id="rId5"/>
          </p:cNvPr>
          <p:cNvSpPr txBox="1"/>
          <p:nvPr/>
        </p:nvSpPr>
        <p:spPr>
          <a:xfrm>
            <a:off x="1080000" y="6156012"/>
            <a:ext cx="4976042" cy="338554"/>
          </a:xfrm>
          <a:prstGeom prst="rect">
            <a:avLst/>
          </a:prstGeom>
          <a:noFill/>
        </p:spPr>
        <p:txBody>
          <a:bodyPr wrap="none" rtlCol="0">
            <a:spAutoFit/>
          </a:bodyPr>
          <a:lstStyle/>
          <a:p>
            <a:r>
              <a:rPr lang="en-US" altLang="ja-JP" sz="1600" i="1" dirty="0">
                <a:solidFill>
                  <a:schemeClr val="accent1">
                    <a:lumMod val="50000"/>
                  </a:schemeClr>
                </a:solidFill>
              </a:rPr>
              <a:t>https://www.ipa.go.jp/archive/files/000051619.pdf</a:t>
            </a:r>
            <a:endParaRPr kumimoji="1" lang="ja-JP" altLang="en-US" sz="1600" i="1" dirty="0">
              <a:solidFill>
                <a:schemeClr val="accent1">
                  <a:lumMod val="50000"/>
                </a:schemeClr>
              </a:solidFill>
            </a:endParaRPr>
          </a:p>
        </p:txBody>
      </p:sp>
      <p:sp>
        <p:nvSpPr>
          <p:cNvPr id="7" name="テキスト ボックス 6">
            <a:hlinkClick r:id="rId6"/>
          </p:cNvPr>
          <p:cNvSpPr txBox="1"/>
          <p:nvPr/>
        </p:nvSpPr>
        <p:spPr>
          <a:xfrm>
            <a:off x="1080000" y="5409104"/>
            <a:ext cx="4466287" cy="338554"/>
          </a:xfrm>
          <a:prstGeom prst="rect">
            <a:avLst/>
          </a:prstGeom>
          <a:noFill/>
        </p:spPr>
        <p:txBody>
          <a:bodyPr wrap="none" rtlCol="0">
            <a:spAutoFit/>
          </a:bodyPr>
          <a:lstStyle/>
          <a:p>
            <a:r>
              <a:rPr lang="en-US" altLang="ja-JP" sz="1600" i="1" dirty="0">
                <a:solidFill>
                  <a:srgbClr val="0000FF"/>
                </a:solidFill>
              </a:rPr>
              <a:t>https://www.ipa.go.jp/publish/tn20190228.html</a:t>
            </a:r>
            <a:endParaRPr kumimoji="1" lang="ja-JP" altLang="en-US" sz="1600" i="1" dirty="0">
              <a:solidFill>
                <a:srgbClr val="0000FF"/>
              </a:solidFill>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CEDD02-B7E3-6A3D-5CEE-F26D8D3BF34B}"/>
              </a:ext>
            </a:extLst>
          </p:cNvPr>
          <p:cNvSpPr>
            <a:spLocks noGrp="1"/>
          </p:cNvSpPr>
          <p:nvPr>
            <p:ph type="title"/>
          </p:nvPr>
        </p:nvSpPr>
        <p:spPr/>
        <p:txBody>
          <a:bodyPr/>
          <a:lstStyle/>
          <a:p>
            <a:r>
              <a:rPr kumimoji="1" lang="ja-JP" altLang="en-US"/>
              <a:t>ミッション・ビジョン・バリュー</a:t>
            </a:r>
          </a:p>
        </p:txBody>
      </p:sp>
      <p:sp>
        <p:nvSpPr>
          <p:cNvPr id="3" name="日付プレースホルダー 2">
            <a:extLst>
              <a:ext uri="{FF2B5EF4-FFF2-40B4-BE49-F238E27FC236}">
                <a16:creationId xmlns:a16="http://schemas.microsoft.com/office/drawing/2014/main" id="{A3437ADC-0888-57DF-CAAF-1ADF51BB9BFE}"/>
              </a:ext>
            </a:extLst>
          </p:cNvPr>
          <p:cNvSpPr>
            <a:spLocks noGrp="1"/>
          </p:cNvSpPr>
          <p:nvPr>
            <p:ph type="dt" sz="half" idx="10"/>
          </p:nvPr>
        </p:nvSpPr>
        <p:spPr/>
        <p:txBody>
          <a:bodyPr/>
          <a:lstStyle/>
          <a:p>
            <a:r>
              <a:rPr lang="en-US" altLang="ja-JP"/>
              <a:t>2023/8/22</a:t>
            </a:r>
            <a:endParaRPr lang="ja-JP" altLang="en-US"/>
          </a:p>
        </p:txBody>
      </p:sp>
      <p:sp>
        <p:nvSpPr>
          <p:cNvPr id="5" name="スライド番号プレースホルダー 4">
            <a:extLst>
              <a:ext uri="{FF2B5EF4-FFF2-40B4-BE49-F238E27FC236}">
                <a16:creationId xmlns:a16="http://schemas.microsoft.com/office/drawing/2014/main" id="{C9E879AE-86D6-09CA-B54D-4EFB798DB954}"/>
              </a:ext>
            </a:extLst>
          </p:cNvPr>
          <p:cNvSpPr>
            <a:spLocks noGrp="1"/>
          </p:cNvSpPr>
          <p:nvPr>
            <p:ph type="sldNum" sz="quarter" idx="12"/>
          </p:nvPr>
        </p:nvSpPr>
        <p:spPr/>
        <p:txBody>
          <a:bodyPr/>
          <a:lstStyle/>
          <a:p>
            <a:fld id="{DBFB1F43-6F2E-4538-AABB-23AEDF146290}" type="slidenum">
              <a:rPr lang="ja-JP" altLang="en-US">
                <a:solidFill>
                  <a:srgbClr val="FFFFFF"/>
                </a:solidFill>
              </a:rPr>
              <a:pPr/>
              <a:t>82</a:t>
            </a:fld>
            <a:endParaRPr lang="ja-JP" altLang="en-US">
              <a:solidFill>
                <a:srgbClr val="FFFFFF"/>
              </a:solidFill>
            </a:endParaRPr>
          </a:p>
        </p:txBody>
      </p:sp>
    </p:spTree>
    <p:extLst>
      <p:ext uri="{BB962C8B-B14F-4D97-AF65-F5344CB8AC3E}">
        <p14:creationId xmlns:p14="http://schemas.microsoft.com/office/powerpoint/2010/main" val="31333093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6B526D3-0EBB-1C35-74C2-D5EF88EE822E}"/>
              </a:ext>
            </a:extLst>
          </p:cNvPr>
          <p:cNvPicPr>
            <a:picLocks noChangeAspect="1"/>
          </p:cNvPicPr>
          <p:nvPr/>
        </p:nvPicPr>
        <p:blipFill>
          <a:blip r:embed="rId2"/>
          <a:stretch>
            <a:fillRect/>
          </a:stretch>
        </p:blipFill>
        <p:spPr>
          <a:xfrm>
            <a:off x="1136576" y="1368638"/>
            <a:ext cx="7704856" cy="5012690"/>
          </a:xfrm>
          <a:prstGeom prst="rect">
            <a:avLst/>
          </a:prstGeom>
        </p:spPr>
      </p:pic>
      <p:grpSp>
        <p:nvGrpSpPr>
          <p:cNvPr id="26" name="グループ化 25">
            <a:extLst>
              <a:ext uri="{FF2B5EF4-FFF2-40B4-BE49-F238E27FC236}">
                <a16:creationId xmlns:a16="http://schemas.microsoft.com/office/drawing/2014/main" id="{381B27BE-4ECD-976D-2D98-0BA87D9980FA}"/>
              </a:ext>
            </a:extLst>
          </p:cNvPr>
          <p:cNvGrpSpPr/>
          <p:nvPr/>
        </p:nvGrpSpPr>
        <p:grpSpPr>
          <a:xfrm>
            <a:off x="1517163" y="1701975"/>
            <a:ext cx="6922588" cy="4387012"/>
            <a:chOff x="1424196" y="1593444"/>
            <a:chExt cx="6614462" cy="4207912"/>
          </a:xfrm>
        </p:grpSpPr>
        <p:sp>
          <p:nvSpPr>
            <p:cNvPr id="5" name="テキスト ボックス 4">
              <a:extLst>
                <a:ext uri="{FF2B5EF4-FFF2-40B4-BE49-F238E27FC236}">
                  <a16:creationId xmlns:a16="http://schemas.microsoft.com/office/drawing/2014/main" id="{4DA550DF-31DD-0DE3-121A-DE0A351A6EFE}"/>
                </a:ext>
              </a:extLst>
            </p:cNvPr>
            <p:cNvSpPr txBox="1"/>
            <p:nvPr/>
          </p:nvSpPr>
          <p:spPr>
            <a:xfrm>
              <a:off x="2453875" y="1809468"/>
              <a:ext cx="965997"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DX推進企業</a:t>
              </a:r>
            </a:p>
          </p:txBody>
        </p:sp>
        <p:sp>
          <p:nvSpPr>
            <p:cNvPr id="6" name="テキスト ボックス 5">
              <a:extLst>
                <a:ext uri="{FF2B5EF4-FFF2-40B4-BE49-F238E27FC236}">
                  <a16:creationId xmlns:a16="http://schemas.microsoft.com/office/drawing/2014/main" id="{220F08C4-436B-7BA7-D46B-20E6D03EB3BD}"/>
                </a:ext>
              </a:extLst>
            </p:cNvPr>
            <p:cNvSpPr txBox="1"/>
            <p:nvPr/>
          </p:nvSpPr>
          <p:spPr>
            <a:xfrm>
              <a:off x="4170919" y="1593444"/>
              <a:ext cx="1049153"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アーキテクチャ人材</a:t>
              </a:r>
            </a:p>
          </p:txBody>
        </p:sp>
        <p:sp>
          <p:nvSpPr>
            <p:cNvPr id="7" name="テキスト ボックス 6">
              <a:extLst>
                <a:ext uri="{FF2B5EF4-FFF2-40B4-BE49-F238E27FC236}">
                  <a16:creationId xmlns:a16="http://schemas.microsoft.com/office/drawing/2014/main" id="{6BB93616-4E11-6634-0D78-DE0C312B8A90}"/>
                </a:ext>
              </a:extLst>
            </p:cNvPr>
            <p:cNvSpPr txBox="1"/>
            <p:nvPr/>
          </p:nvSpPr>
          <p:spPr>
            <a:xfrm>
              <a:off x="5920353" y="1737460"/>
              <a:ext cx="965997"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高度</a:t>
              </a:r>
              <a:r>
                <a:rPr lang="en" altLang="ja-JP" sz="900" dirty="0">
                  <a:latin typeface="Meiryo UI" panose="020B0604030504040204" pitchFamily="34" charset="-128"/>
                  <a:ea typeface="Meiryo UI" panose="020B0604030504040204" pitchFamily="34" charset="-128"/>
                </a:rPr>
                <a:t>IT</a:t>
              </a:r>
              <a:r>
                <a:rPr lang="ja-JP" altLang="en-US" sz="900" dirty="0">
                  <a:latin typeface="Meiryo UI" panose="020B0604030504040204" pitchFamily="34" charset="-128"/>
                  <a:ea typeface="Meiryo UI" panose="020B0604030504040204" pitchFamily="34" charset="-128"/>
                </a:rPr>
                <a:t>人材</a:t>
              </a:r>
            </a:p>
          </p:txBody>
        </p:sp>
        <p:sp>
          <p:nvSpPr>
            <p:cNvPr id="8" name="テキスト ボックス 7">
              <a:extLst>
                <a:ext uri="{FF2B5EF4-FFF2-40B4-BE49-F238E27FC236}">
                  <a16:creationId xmlns:a16="http://schemas.microsoft.com/office/drawing/2014/main" id="{646878B6-EDD8-12F8-5182-2EB76478BE9E}"/>
                </a:ext>
              </a:extLst>
            </p:cNvPr>
            <p:cNvSpPr txBox="1"/>
            <p:nvPr/>
          </p:nvSpPr>
          <p:spPr>
            <a:xfrm>
              <a:off x="6670506" y="2297420"/>
              <a:ext cx="1368152"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ソフトウェア開発人材</a:t>
              </a:r>
            </a:p>
          </p:txBody>
        </p:sp>
        <p:sp>
          <p:nvSpPr>
            <p:cNvPr id="9" name="テキスト ボックス 8">
              <a:extLst>
                <a:ext uri="{FF2B5EF4-FFF2-40B4-BE49-F238E27FC236}">
                  <a16:creationId xmlns:a16="http://schemas.microsoft.com/office/drawing/2014/main" id="{9CF0AF36-896C-D95A-76E7-8251060F711B}"/>
                </a:ext>
              </a:extLst>
            </p:cNvPr>
            <p:cNvSpPr txBox="1"/>
            <p:nvPr/>
          </p:nvSpPr>
          <p:spPr>
            <a:xfrm>
              <a:off x="6451292" y="2939053"/>
              <a:ext cx="1020140"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ソフトウェア開発</a:t>
              </a:r>
            </a:p>
          </p:txBody>
        </p:sp>
        <p:sp>
          <p:nvSpPr>
            <p:cNvPr id="10" name="テキスト ボックス 9">
              <a:extLst>
                <a:ext uri="{FF2B5EF4-FFF2-40B4-BE49-F238E27FC236}">
                  <a16:creationId xmlns:a16="http://schemas.microsoft.com/office/drawing/2014/main" id="{1DEC2008-0244-F985-327B-205C6CA95B26}"/>
                </a:ext>
              </a:extLst>
            </p:cNvPr>
            <p:cNvSpPr txBox="1"/>
            <p:nvPr/>
          </p:nvSpPr>
          <p:spPr>
            <a:xfrm>
              <a:off x="6613222" y="3401323"/>
              <a:ext cx="1020140" cy="221408"/>
            </a:xfrm>
            <a:prstGeom prst="rect">
              <a:avLst/>
            </a:prstGeom>
            <a:noFill/>
          </p:spPr>
          <p:txBody>
            <a:bodyPr wrap="square">
              <a:spAutoFit/>
            </a:bodyPr>
            <a:lstStyle/>
            <a:p>
              <a:pPr algn="ctr"/>
              <a:r>
                <a:rPr lang="ja-JP" altLang="en-US" sz="900">
                  <a:latin typeface="Meiryo UI" panose="020B0604030504040204" pitchFamily="34" charset="-128"/>
                  <a:ea typeface="Meiryo UI" panose="020B0604030504040204" pitchFamily="34" charset="-128"/>
                </a:rPr>
                <a:t>アーキテクチャ設計</a:t>
              </a:r>
            </a:p>
          </p:txBody>
        </p:sp>
        <p:sp>
          <p:nvSpPr>
            <p:cNvPr id="11" name="テキスト ボックス 10">
              <a:extLst>
                <a:ext uri="{FF2B5EF4-FFF2-40B4-BE49-F238E27FC236}">
                  <a16:creationId xmlns:a16="http://schemas.microsoft.com/office/drawing/2014/main" id="{463726B1-3807-EE3D-A108-A07E001A89B8}"/>
                </a:ext>
              </a:extLst>
            </p:cNvPr>
            <p:cNvSpPr txBox="1"/>
            <p:nvPr/>
          </p:nvSpPr>
          <p:spPr>
            <a:xfrm>
              <a:off x="6601416" y="3851756"/>
              <a:ext cx="1020139" cy="221408"/>
            </a:xfrm>
            <a:prstGeom prst="rect">
              <a:avLst/>
            </a:prstGeom>
            <a:noFill/>
          </p:spPr>
          <p:txBody>
            <a:bodyPr wrap="square">
              <a:spAutoFit/>
            </a:bodyPr>
            <a:lstStyle/>
            <a:p>
              <a:pPr algn="ctr"/>
              <a:r>
                <a:rPr lang="en" altLang="ja-JP" sz="900" dirty="0">
                  <a:latin typeface="Meiryo UI" panose="020B0604030504040204" pitchFamily="34" charset="-128"/>
                  <a:ea typeface="Meiryo UI" panose="020B0604030504040204" pitchFamily="34" charset="-128"/>
                </a:rPr>
                <a:t>DX</a:t>
              </a:r>
              <a:r>
                <a:rPr lang="ja-JP" altLang="en-US" sz="900" dirty="0">
                  <a:latin typeface="Meiryo UI" panose="020B0604030504040204" pitchFamily="34" charset="-128"/>
                  <a:ea typeface="Meiryo UI" panose="020B0604030504040204" pitchFamily="34" charset="-128"/>
                </a:rPr>
                <a:t>推進指標</a:t>
              </a:r>
            </a:p>
          </p:txBody>
        </p:sp>
        <p:sp>
          <p:nvSpPr>
            <p:cNvPr id="12" name="テキスト ボックス 11">
              <a:extLst>
                <a:ext uri="{FF2B5EF4-FFF2-40B4-BE49-F238E27FC236}">
                  <a16:creationId xmlns:a16="http://schemas.microsoft.com/office/drawing/2014/main" id="{2ABF2354-BC2C-90BC-C481-63566E47B9B2}"/>
                </a:ext>
              </a:extLst>
            </p:cNvPr>
            <p:cNvSpPr txBox="1"/>
            <p:nvPr/>
          </p:nvSpPr>
          <p:spPr>
            <a:xfrm>
              <a:off x="6512773" y="4326148"/>
              <a:ext cx="651515" cy="221408"/>
            </a:xfrm>
            <a:prstGeom prst="rect">
              <a:avLst/>
            </a:prstGeom>
            <a:noFill/>
          </p:spPr>
          <p:txBody>
            <a:bodyPr wrap="square">
              <a:spAutoFit/>
            </a:bodyPr>
            <a:lstStyle/>
            <a:p>
              <a:pPr algn="ctr"/>
              <a:r>
                <a:rPr lang="en" altLang="ja-JP" sz="900" dirty="0">
                  <a:latin typeface="Meiryo UI" panose="020B0604030504040204" pitchFamily="34" charset="-128"/>
                  <a:ea typeface="Meiryo UI" panose="020B0604030504040204" pitchFamily="34" charset="-128"/>
                </a:rPr>
                <a:t>J-CRAT</a:t>
              </a:r>
            </a:p>
          </p:txBody>
        </p:sp>
        <p:sp>
          <p:nvSpPr>
            <p:cNvPr id="13" name="テキスト ボックス 12">
              <a:extLst>
                <a:ext uri="{FF2B5EF4-FFF2-40B4-BE49-F238E27FC236}">
                  <a16:creationId xmlns:a16="http://schemas.microsoft.com/office/drawing/2014/main" id="{631A001C-F5AA-1E33-24E6-868BF1DBB564}"/>
                </a:ext>
              </a:extLst>
            </p:cNvPr>
            <p:cNvSpPr txBox="1"/>
            <p:nvPr/>
          </p:nvSpPr>
          <p:spPr>
            <a:xfrm>
              <a:off x="6511676" y="5123722"/>
              <a:ext cx="965997"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大学・研究機関</a:t>
              </a:r>
            </a:p>
          </p:txBody>
        </p:sp>
        <p:sp>
          <p:nvSpPr>
            <p:cNvPr id="14" name="テキスト ボックス 13">
              <a:extLst>
                <a:ext uri="{FF2B5EF4-FFF2-40B4-BE49-F238E27FC236}">
                  <a16:creationId xmlns:a16="http://schemas.microsoft.com/office/drawing/2014/main" id="{1ADCE03E-AE07-C794-C881-506CDF44E1C8}"/>
                </a:ext>
              </a:extLst>
            </p:cNvPr>
            <p:cNvSpPr txBox="1"/>
            <p:nvPr/>
          </p:nvSpPr>
          <p:spPr>
            <a:xfrm>
              <a:off x="5118171" y="5574432"/>
              <a:ext cx="965997"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国・政府機関</a:t>
              </a:r>
            </a:p>
          </p:txBody>
        </p:sp>
        <p:sp>
          <p:nvSpPr>
            <p:cNvPr id="15" name="テキスト ボックス 14">
              <a:extLst>
                <a:ext uri="{FF2B5EF4-FFF2-40B4-BE49-F238E27FC236}">
                  <a16:creationId xmlns:a16="http://schemas.microsoft.com/office/drawing/2014/main" id="{69E0D4E4-9361-6D8D-5F4B-86532AA6610A}"/>
                </a:ext>
              </a:extLst>
            </p:cNvPr>
            <p:cNvSpPr txBox="1"/>
            <p:nvPr/>
          </p:nvSpPr>
          <p:spPr>
            <a:xfrm>
              <a:off x="3185175" y="5579948"/>
              <a:ext cx="1170801"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デジタル活用企業</a:t>
              </a:r>
            </a:p>
          </p:txBody>
        </p:sp>
        <p:sp>
          <p:nvSpPr>
            <p:cNvPr id="16" name="テキスト ボックス 15">
              <a:extLst>
                <a:ext uri="{FF2B5EF4-FFF2-40B4-BE49-F238E27FC236}">
                  <a16:creationId xmlns:a16="http://schemas.microsoft.com/office/drawing/2014/main" id="{9FE20C68-5101-E3D8-188F-92A838DF790A}"/>
                </a:ext>
              </a:extLst>
            </p:cNvPr>
            <p:cNvSpPr txBox="1"/>
            <p:nvPr/>
          </p:nvSpPr>
          <p:spPr>
            <a:xfrm>
              <a:off x="1817023" y="5114391"/>
              <a:ext cx="1170801"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情報セキュリティ人材</a:t>
              </a:r>
            </a:p>
          </p:txBody>
        </p:sp>
        <p:sp>
          <p:nvSpPr>
            <p:cNvPr id="17" name="テキスト ボックス 16">
              <a:extLst>
                <a:ext uri="{FF2B5EF4-FFF2-40B4-BE49-F238E27FC236}">
                  <a16:creationId xmlns:a16="http://schemas.microsoft.com/office/drawing/2014/main" id="{62C69BBF-6D45-B1EA-056B-E8160D52AA14}"/>
                </a:ext>
              </a:extLst>
            </p:cNvPr>
            <p:cNvSpPr txBox="1"/>
            <p:nvPr/>
          </p:nvSpPr>
          <p:spPr>
            <a:xfrm>
              <a:off x="2228034" y="4331634"/>
              <a:ext cx="659789" cy="221408"/>
            </a:xfrm>
            <a:prstGeom prst="rect">
              <a:avLst/>
            </a:prstGeom>
            <a:noFill/>
          </p:spPr>
          <p:txBody>
            <a:bodyPr wrap="square">
              <a:spAutoFit/>
            </a:bodyPr>
            <a:lstStyle/>
            <a:p>
              <a:pPr algn="ctr"/>
              <a:r>
                <a:rPr lang="en" altLang="ja-JP" sz="900" dirty="0">
                  <a:latin typeface="Meiryo UI" panose="020B0604030504040204" pitchFamily="34" charset="-128"/>
                  <a:ea typeface="Meiryo UI" panose="020B0604030504040204" pitchFamily="34" charset="-128"/>
                </a:rPr>
                <a:t>J-CSIP</a:t>
              </a:r>
              <a:endParaRPr lang="ja-JP" altLang="en-US" sz="900" dirty="0">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C8B6E4BF-317C-2126-6F5D-AFA151668420}"/>
                </a:ext>
              </a:extLst>
            </p:cNvPr>
            <p:cNvSpPr txBox="1"/>
            <p:nvPr/>
          </p:nvSpPr>
          <p:spPr>
            <a:xfrm>
              <a:off x="1907704" y="3861048"/>
              <a:ext cx="864096"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スキル標準</a:t>
              </a:r>
            </a:p>
          </p:txBody>
        </p:sp>
        <p:sp>
          <p:nvSpPr>
            <p:cNvPr id="19" name="テキスト ボックス 18">
              <a:extLst>
                <a:ext uri="{FF2B5EF4-FFF2-40B4-BE49-F238E27FC236}">
                  <a16:creationId xmlns:a16="http://schemas.microsoft.com/office/drawing/2014/main" id="{F6A068FB-C0EF-EB0B-D5EC-7A8CF26B048C}"/>
                </a:ext>
              </a:extLst>
            </p:cNvPr>
            <p:cNvSpPr txBox="1"/>
            <p:nvPr/>
          </p:nvSpPr>
          <p:spPr>
            <a:xfrm>
              <a:off x="1940002" y="3402593"/>
              <a:ext cx="659789" cy="221408"/>
            </a:xfrm>
            <a:prstGeom prst="rect">
              <a:avLst/>
            </a:prstGeom>
            <a:noFill/>
          </p:spPr>
          <p:txBody>
            <a:bodyPr wrap="square">
              <a:spAutoFit/>
            </a:bodyPr>
            <a:lstStyle/>
            <a:p>
              <a:pPr algn="ctr"/>
              <a:r>
                <a:rPr lang="ja-JP" altLang="en-US" sz="900">
                  <a:latin typeface="Meiryo UI" panose="020B0604030504040204" pitchFamily="34" charset="-128"/>
                  <a:ea typeface="Meiryo UI" panose="020B0604030504040204" pitchFamily="34" charset="-128"/>
                </a:rPr>
                <a:t>未 踏</a:t>
              </a:r>
            </a:p>
          </p:txBody>
        </p:sp>
        <p:sp>
          <p:nvSpPr>
            <p:cNvPr id="20" name="テキスト ボックス 19">
              <a:extLst>
                <a:ext uri="{FF2B5EF4-FFF2-40B4-BE49-F238E27FC236}">
                  <a16:creationId xmlns:a16="http://schemas.microsoft.com/office/drawing/2014/main" id="{3D4059E0-0323-A3CA-A8CE-F25D6F26E298}"/>
                </a:ext>
              </a:extLst>
            </p:cNvPr>
            <p:cNvSpPr txBox="1"/>
            <p:nvPr/>
          </p:nvSpPr>
          <p:spPr>
            <a:xfrm>
              <a:off x="2074687" y="2944820"/>
              <a:ext cx="659789"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試 験</a:t>
              </a:r>
            </a:p>
          </p:txBody>
        </p:sp>
        <p:sp>
          <p:nvSpPr>
            <p:cNvPr id="21" name="テキスト ボックス 20">
              <a:extLst>
                <a:ext uri="{FF2B5EF4-FFF2-40B4-BE49-F238E27FC236}">
                  <a16:creationId xmlns:a16="http://schemas.microsoft.com/office/drawing/2014/main" id="{89DB2A5B-2BAC-6C58-DF10-91EB277895EF}"/>
                </a:ext>
              </a:extLst>
            </p:cNvPr>
            <p:cNvSpPr txBox="1"/>
            <p:nvPr/>
          </p:nvSpPr>
          <p:spPr>
            <a:xfrm>
              <a:off x="1424196" y="2364984"/>
              <a:ext cx="1050227" cy="221408"/>
            </a:xfrm>
            <a:prstGeom prst="rect">
              <a:avLst/>
            </a:prstGeom>
            <a:noFill/>
          </p:spPr>
          <p:txBody>
            <a:bodyPr wrap="square">
              <a:spAutoFit/>
            </a:bodyPr>
            <a:lstStyle/>
            <a:p>
              <a:pPr algn="ctr"/>
              <a:r>
                <a:rPr lang="ja-JP" altLang="en-US" sz="900" dirty="0">
                  <a:latin typeface="Meiryo UI" panose="020B0604030504040204" pitchFamily="34" charset="-128"/>
                  <a:ea typeface="Meiryo UI" panose="020B0604030504040204" pitchFamily="34" charset="-128"/>
                </a:rPr>
                <a:t>デジタル推進人材</a:t>
              </a:r>
            </a:p>
          </p:txBody>
        </p:sp>
        <p:sp>
          <p:nvSpPr>
            <p:cNvPr id="22" name="テキスト ボックス 21">
              <a:extLst>
                <a:ext uri="{FF2B5EF4-FFF2-40B4-BE49-F238E27FC236}">
                  <a16:creationId xmlns:a16="http://schemas.microsoft.com/office/drawing/2014/main" id="{BBB5AFF9-F43D-E057-22CE-F351087868C5}"/>
                </a:ext>
              </a:extLst>
            </p:cNvPr>
            <p:cNvSpPr txBox="1"/>
            <p:nvPr/>
          </p:nvSpPr>
          <p:spPr>
            <a:xfrm>
              <a:off x="3232652" y="2750409"/>
              <a:ext cx="1287996" cy="797072"/>
            </a:xfrm>
            <a:prstGeom prst="rect">
              <a:avLst/>
            </a:prstGeom>
            <a:noFill/>
          </p:spPr>
          <p:txBody>
            <a:bodyPr wrap="square">
              <a:spAutoFit/>
            </a:bodyPr>
            <a:lstStyle/>
            <a:p>
              <a:pPr algn="ctr"/>
              <a:r>
                <a:rPr lang="ja-JP" altLang="en-US" sz="1600" b="1" dirty="0">
                  <a:solidFill>
                    <a:schemeClr val="bg1"/>
                  </a:solidFill>
                  <a:latin typeface="Meiryo UI" panose="020B0604030504040204" pitchFamily="34" charset="-128"/>
                  <a:ea typeface="Meiryo UI" panose="020B0604030504040204" pitchFamily="34" charset="-128"/>
                </a:rPr>
                <a:t>デジタル</a:t>
              </a:r>
            </a:p>
            <a:p>
              <a:pPr algn="ctr"/>
              <a:r>
                <a:rPr lang="ja-JP" altLang="en-US" sz="1600" b="1" dirty="0">
                  <a:solidFill>
                    <a:schemeClr val="bg1"/>
                  </a:solidFill>
                  <a:latin typeface="Meiryo UI" panose="020B0604030504040204" pitchFamily="34" charset="-128"/>
                  <a:ea typeface="Meiryo UI" panose="020B0604030504040204" pitchFamily="34" charset="-128"/>
                </a:rPr>
                <a:t>⼈材の</a:t>
              </a:r>
            </a:p>
            <a:p>
              <a:pPr algn="ctr"/>
              <a:r>
                <a:rPr lang="ja-JP" altLang="en-US" sz="1600" b="1" dirty="0">
                  <a:solidFill>
                    <a:schemeClr val="bg1"/>
                  </a:solidFill>
                  <a:latin typeface="Meiryo UI" panose="020B0604030504040204" pitchFamily="34" charset="-128"/>
                  <a:ea typeface="Meiryo UI" panose="020B0604030504040204" pitchFamily="34" charset="-128"/>
                </a:rPr>
                <a:t>育成</a:t>
              </a:r>
            </a:p>
          </p:txBody>
        </p:sp>
        <p:sp>
          <p:nvSpPr>
            <p:cNvPr id="23" name="テキスト ボックス 22">
              <a:extLst>
                <a:ext uri="{FF2B5EF4-FFF2-40B4-BE49-F238E27FC236}">
                  <a16:creationId xmlns:a16="http://schemas.microsoft.com/office/drawing/2014/main" id="{91A0316F-4071-66A9-256F-C5C972F8D60C}"/>
                </a:ext>
              </a:extLst>
            </p:cNvPr>
            <p:cNvSpPr txBox="1"/>
            <p:nvPr/>
          </p:nvSpPr>
          <p:spPr>
            <a:xfrm>
              <a:off x="4940188" y="2750409"/>
              <a:ext cx="1287996" cy="797072"/>
            </a:xfrm>
            <a:prstGeom prst="rect">
              <a:avLst/>
            </a:prstGeom>
            <a:noFill/>
          </p:spPr>
          <p:txBody>
            <a:bodyPr wrap="square">
              <a:spAutoFit/>
            </a:bodyPr>
            <a:lstStyle/>
            <a:p>
              <a:pPr algn="ctr"/>
              <a:r>
                <a:rPr lang="ja-JP" altLang="en-US" sz="1600" b="1" dirty="0">
                  <a:solidFill>
                    <a:schemeClr val="bg1"/>
                  </a:solidFill>
                  <a:latin typeface="Meiryo UI" panose="020B0604030504040204" pitchFamily="34" charset="-128"/>
                  <a:ea typeface="Meiryo UI" panose="020B0604030504040204" pitchFamily="34" charset="-128"/>
                </a:rPr>
                <a:t>デジタル</a:t>
              </a:r>
            </a:p>
            <a:p>
              <a:pPr algn="ctr"/>
              <a:r>
                <a:rPr lang="ja-JP" altLang="en-US" sz="1600" b="1" dirty="0">
                  <a:solidFill>
                    <a:schemeClr val="bg1"/>
                  </a:solidFill>
                  <a:latin typeface="Meiryo UI" panose="020B0604030504040204" pitchFamily="34" charset="-128"/>
                  <a:ea typeface="Meiryo UI" panose="020B0604030504040204" pitchFamily="34" charset="-128"/>
                </a:rPr>
                <a:t>基盤の</a:t>
              </a:r>
            </a:p>
            <a:p>
              <a:pPr algn="ctr"/>
              <a:r>
                <a:rPr lang="ja-JP" altLang="en-US" sz="1600" b="1" dirty="0">
                  <a:solidFill>
                    <a:schemeClr val="bg1"/>
                  </a:solidFill>
                  <a:latin typeface="Meiryo UI" panose="020B0604030504040204" pitchFamily="34" charset="-128"/>
                  <a:ea typeface="Meiryo UI" panose="020B0604030504040204" pitchFamily="34" charset="-128"/>
                </a:rPr>
                <a:t>提供</a:t>
              </a:r>
            </a:p>
          </p:txBody>
        </p:sp>
        <p:sp>
          <p:nvSpPr>
            <p:cNvPr id="24" name="テキスト ボックス 23">
              <a:extLst>
                <a:ext uri="{FF2B5EF4-FFF2-40B4-BE49-F238E27FC236}">
                  <a16:creationId xmlns:a16="http://schemas.microsoft.com/office/drawing/2014/main" id="{75F08814-5F83-7EB0-92D4-B4C726EBE974}"/>
                </a:ext>
              </a:extLst>
            </p:cNvPr>
            <p:cNvSpPr txBox="1"/>
            <p:nvPr/>
          </p:nvSpPr>
          <p:spPr>
            <a:xfrm>
              <a:off x="3927578" y="4151258"/>
              <a:ext cx="1620253" cy="797072"/>
            </a:xfrm>
            <a:prstGeom prst="rect">
              <a:avLst/>
            </a:prstGeom>
            <a:noFill/>
          </p:spPr>
          <p:txBody>
            <a:bodyPr wrap="square">
              <a:spAutoFit/>
            </a:bodyPr>
            <a:lstStyle/>
            <a:p>
              <a:pPr algn="ctr"/>
              <a:r>
                <a:rPr lang="ja-JP" altLang="en-US" sz="1600" b="1">
                  <a:solidFill>
                    <a:schemeClr val="bg1"/>
                  </a:solidFill>
                  <a:latin typeface="Meiryo UI" panose="020B0604030504040204" pitchFamily="34" charset="-128"/>
                  <a:ea typeface="Meiryo UI" panose="020B0604030504040204" pitchFamily="34" charset="-128"/>
                </a:rPr>
                <a:t>サイバー</a:t>
              </a:r>
            </a:p>
            <a:p>
              <a:pPr algn="ctr"/>
              <a:r>
                <a:rPr lang="ja-JP" altLang="en-US" sz="1600" b="1">
                  <a:solidFill>
                    <a:schemeClr val="bg1"/>
                  </a:solidFill>
                  <a:latin typeface="Meiryo UI" panose="020B0604030504040204" pitchFamily="34" charset="-128"/>
                  <a:ea typeface="Meiryo UI" panose="020B0604030504040204" pitchFamily="34" charset="-128"/>
                </a:rPr>
                <a:t>セキュリティの</a:t>
              </a:r>
            </a:p>
            <a:p>
              <a:pPr algn="ctr"/>
              <a:r>
                <a:rPr lang="ja-JP" altLang="en-US" sz="1600" b="1">
                  <a:solidFill>
                    <a:schemeClr val="bg1"/>
                  </a:solidFill>
                  <a:latin typeface="Meiryo UI" panose="020B0604030504040204" pitchFamily="34" charset="-128"/>
                  <a:ea typeface="Meiryo UI" panose="020B0604030504040204" pitchFamily="34" charset="-128"/>
                </a:rPr>
                <a:t>確保</a:t>
              </a:r>
            </a:p>
          </p:txBody>
        </p:sp>
      </p:grpSp>
      <p:sp>
        <p:nvSpPr>
          <p:cNvPr id="29" name="タイトル 1">
            <a:extLst>
              <a:ext uri="{FF2B5EF4-FFF2-40B4-BE49-F238E27FC236}">
                <a16:creationId xmlns:a16="http://schemas.microsoft.com/office/drawing/2014/main" id="{34A012B2-2568-61F0-0A7A-90DE8C3768A5}"/>
              </a:ext>
            </a:extLst>
          </p:cNvPr>
          <p:cNvSpPr>
            <a:spLocks noGrp="1"/>
          </p:cNvSpPr>
          <p:nvPr>
            <p:ph type="title"/>
          </p:nvPr>
        </p:nvSpPr>
        <p:spPr/>
        <p:txBody>
          <a:bodyPr/>
          <a:lstStyle/>
          <a:p>
            <a:r>
              <a:rPr kumimoji="1" lang="ja-JP" altLang="en-US" dirty="0"/>
              <a:t>第五期事業ポートフォリオ</a:t>
            </a:r>
          </a:p>
        </p:txBody>
      </p:sp>
      <p:sp>
        <p:nvSpPr>
          <p:cNvPr id="25" name="スライド番号プレースホルダー 4">
            <a:extLst>
              <a:ext uri="{FF2B5EF4-FFF2-40B4-BE49-F238E27FC236}">
                <a16:creationId xmlns:a16="http://schemas.microsoft.com/office/drawing/2014/main" id="{2953EDBB-92EF-04AF-2EA6-BA7A0A8BD1E9}"/>
              </a:ext>
            </a:extLst>
          </p:cNvPr>
          <p:cNvSpPr>
            <a:spLocks noGrp="1"/>
          </p:cNvSpPr>
          <p:nvPr>
            <p:ph type="sldNum" sz="quarter" idx="12"/>
          </p:nvPr>
        </p:nvSpPr>
        <p:spPr/>
        <p:txBody>
          <a:bodyPr/>
          <a:lstStyle/>
          <a:p>
            <a:fld id="{DBFB1F43-6F2E-4538-AABB-23AEDF146290}" type="slidenum">
              <a:rPr lang="ja-JP" altLang="en-US">
                <a:solidFill>
                  <a:srgbClr val="FFFFFF"/>
                </a:solidFill>
              </a:rPr>
              <a:pPr/>
              <a:t>83</a:t>
            </a:fld>
            <a:endParaRPr lang="ja-JP" altLang="en-US">
              <a:solidFill>
                <a:srgbClr val="FFFFFF"/>
              </a:solidFill>
            </a:endParaRPr>
          </a:p>
        </p:txBody>
      </p:sp>
      <p:sp>
        <p:nvSpPr>
          <p:cNvPr id="2" name="日付プレースホルダー 1">
            <a:extLst>
              <a:ext uri="{FF2B5EF4-FFF2-40B4-BE49-F238E27FC236}">
                <a16:creationId xmlns:a16="http://schemas.microsoft.com/office/drawing/2014/main" id="{CA8A9799-6C09-FEC2-35E2-FB546F4518C6}"/>
              </a:ext>
            </a:extLst>
          </p:cNvPr>
          <p:cNvSpPr>
            <a:spLocks noGrp="1"/>
          </p:cNvSpPr>
          <p:nvPr>
            <p:ph type="dt" sz="half" idx="10"/>
          </p:nvPr>
        </p:nvSpPr>
        <p:spPr/>
        <p:txBody>
          <a:bodyPr/>
          <a:lstStyle/>
          <a:p>
            <a:r>
              <a:rPr lang="en-US" altLang="ja-JP"/>
              <a:t>2023/8/22</a:t>
            </a:r>
            <a:endParaRPr lang="ja-JP" altLang="en-US"/>
          </a:p>
        </p:txBody>
      </p:sp>
    </p:spTree>
    <p:extLst>
      <p:ext uri="{BB962C8B-B14F-4D97-AF65-F5344CB8AC3E}">
        <p14:creationId xmlns:p14="http://schemas.microsoft.com/office/powerpoint/2010/main" val="841289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3888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z="4000" dirty="0">
                <a:latin typeface="HGP創英角ｺﾞｼｯｸUB" pitchFamily="50" charset="-128"/>
                <a:ea typeface="HGP創英角ｺﾞｼｯｸUB" pitchFamily="50" charset="-128"/>
              </a:rPr>
              <a:t>以降，参考</a:t>
            </a:r>
            <a:endParaRPr kumimoji="1" lang="ja-JP" altLang="en-US" sz="4000" dirty="0">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208273395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60000" y="1260000"/>
            <a:ext cx="8452955" cy="1231106"/>
          </a:xfrm>
          <a:prstGeom prst="rect">
            <a:avLst/>
          </a:prstGeom>
          <a:noFill/>
        </p:spPr>
        <p:txBody>
          <a:bodyPr wrap="none" rtlCol="0">
            <a:spAutoFit/>
          </a:bodyPr>
          <a:lstStyle/>
          <a:p>
            <a:pPr>
              <a:spcBef>
                <a:spcPts val="1200"/>
              </a:spcBef>
            </a:pPr>
            <a:r>
              <a:rPr lang="ja-JP" altLang="en-US" sz="3200" dirty="0">
                <a:latin typeface="HGP創英角ﾎﾟｯﾌﾟ体" pitchFamily="50" charset="-128"/>
                <a:ea typeface="HGP創英角ﾎﾟｯﾌﾟ体" pitchFamily="50" charset="-128"/>
              </a:rPr>
              <a:t>ソフトウェアは，それ自身，複雑化・大規模化し，</a:t>
            </a:r>
          </a:p>
          <a:p>
            <a:pPr>
              <a:spcBef>
                <a:spcPts val="1200"/>
              </a:spcBef>
            </a:pPr>
            <a:r>
              <a:rPr kumimoji="1" lang="ja-JP" altLang="en-US" sz="3200" dirty="0">
                <a:latin typeface="HGP創英角ﾎﾟｯﾌﾟ体" pitchFamily="50" charset="-128"/>
                <a:ea typeface="HGP創英角ﾎﾟｯﾌﾟ体" pitchFamily="50" charset="-128"/>
              </a:rPr>
              <a:t>システム間連携により，複雑化は一層進展</a:t>
            </a:r>
          </a:p>
        </p:txBody>
      </p:sp>
      <p:sp>
        <p:nvSpPr>
          <p:cNvPr id="4" name="ストライプ矢印 3"/>
          <p:cNvSpPr/>
          <p:nvPr/>
        </p:nvSpPr>
        <p:spPr bwMode="auto">
          <a:xfrm rot="5400000">
            <a:off x="3932096" y="2834944"/>
            <a:ext cx="540000" cy="720000"/>
          </a:xfrm>
          <a:prstGeom prst="stripedRightArrow">
            <a:avLst>
              <a:gd name="adj1" fmla="val 50000"/>
              <a:gd name="adj2" fmla="val 33165"/>
            </a:avLst>
          </a:prstGeom>
          <a:solidFill>
            <a:schemeClr val="bg1">
              <a:lumMod val="50000"/>
            </a:scheme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5" name="テキスト ボックス 4"/>
          <p:cNvSpPr txBox="1"/>
          <p:nvPr/>
        </p:nvSpPr>
        <p:spPr>
          <a:xfrm>
            <a:off x="900000" y="3744000"/>
            <a:ext cx="6534161" cy="646331"/>
          </a:xfrm>
          <a:prstGeom prst="rect">
            <a:avLst/>
          </a:prstGeom>
          <a:noFill/>
        </p:spPr>
        <p:txBody>
          <a:bodyPr wrap="none" rtlCol="0">
            <a:spAutoFit/>
          </a:bodyPr>
          <a:lstStyle/>
          <a:p>
            <a:r>
              <a:rPr kumimoji="1" lang="ja-JP" altLang="en-US" sz="3600" u="sng" dirty="0">
                <a:solidFill>
                  <a:srgbClr val="0000FF"/>
                </a:solidFill>
                <a:latin typeface="HGP創英角ｺﾞｼｯｸUB" pitchFamily="50" charset="-128"/>
                <a:ea typeface="HGP創英角ｺﾞｼｯｸUB" pitchFamily="50" charset="-128"/>
              </a:rPr>
              <a:t>停止・異常動作等のリスクの増大</a:t>
            </a:r>
          </a:p>
        </p:txBody>
      </p:sp>
      <p:sp>
        <p:nvSpPr>
          <p:cNvPr id="6" name="テキスト ボックス 5"/>
          <p:cNvSpPr txBox="1"/>
          <p:nvPr/>
        </p:nvSpPr>
        <p:spPr>
          <a:xfrm>
            <a:off x="848544" y="4581128"/>
            <a:ext cx="8456161" cy="523220"/>
          </a:xfrm>
          <a:prstGeom prst="rect">
            <a:avLst/>
          </a:prstGeom>
          <a:noFill/>
        </p:spPr>
        <p:txBody>
          <a:bodyPr wrap="none" rtlCol="0">
            <a:spAutoFit/>
          </a:bodyPr>
          <a:lstStyle/>
          <a:p>
            <a:r>
              <a:rPr kumimoji="1" lang="ja-JP" altLang="en-US" sz="2800" dirty="0">
                <a:solidFill>
                  <a:schemeClr val="bg2">
                    <a:lumMod val="50000"/>
                  </a:schemeClr>
                </a:solidFill>
                <a:latin typeface="HGP創英角ｺﾞｼｯｸUB" pitchFamily="50" charset="-128"/>
                <a:ea typeface="HGP創英角ｺﾞｼｯｸUB" pitchFamily="50" charset="-128"/>
              </a:rPr>
              <a:t>∵ 市民生活や社会経済活動がＩＴシステムに大きく依存</a:t>
            </a:r>
          </a:p>
        </p:txBody>
      </p:sp>
      <p:sp>
        <p:nvSpPr>
          <p:cNvPr id="7" name="フローチャート : 代替処理 6"/>
          <p:cNvSpPr/>
          <p:nvPr/>
        </p:nvSpPr>
        <p:spPr bwMode="auto">
          <a:xfrm>
            <a:off x="0" y="0"/>
            <a:ext cx="360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障害事例情報分析・共有の背景</a:t>
            </a:r>
            <a:endPar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endParaRPr>
          </a:p>
        </p:txBody>
      </p:sp>
      <p:sp>
        <p:nvSpPr>
          <p:cNvPr id="2" name="タイトル 1"/>
          <p:cNvSpPr>
            <a:spLocks noGrp="1"/>
          </p:cNvSpPr>
          <p:nvPr>
            <p:ph type="title"/>
          </p:nvPr>
        </p:nvSpPr>
        <p:spPr>
          <a:xfrm>
            <a:off x="432001" y="252000"/>
            <a:ext cx="7560001" cy="576000"/>
          </a:xfrm>
        </p:spPr>
        <p:txBody>
          <a:bodyPr/>
          <a:lstStyle/>
          <a:p>
            <a:r>
              <a:rPr kumimoji="1" lang="ja-JP" altLang="en-US" dirty="0"/>
              <a:t>背景</a:t>
            </a:r>
          </a:p>
        </p:txBody>
      </p:sp>
      <p:sp>
        <p:nvSpPr>
          <p:cNvPr id="10" name="テキスト ボックス 9"/>
          <p:cNvSpPr txBox="1"/>
          <p:nvPr/>
        </p:nvSpPr>
        <p:spPr>
          <a:xfrm>
            <a:off x="900000" y="5508000"/>
            <a:ext cx="8060220" cy="584775"/>
          </a:xfrm>
          <a:prstGeom prst="rect">
            <a:avLst/>
          </a:prstGeom>
          <a:noFill/>
        </p:spPr>
        <p:txBody>
          <a:bodyPr wrap="none" rtlCol="0">
            <a:spAutoFit/>
          </a:bodyPr>
          <a:lstStyle/>
          <a:p>
            <a:r>
              <a:rPr kumimoji="1" lang="ja-JP" altLang="en-US" sz="3200" dirty="0">
                <a:latin typeface="HGP創英角ｺﾞｼｯｸUB" panose="020B0900000000000000" pitchFamily="50" charset="-128"/>
                <a:ea typeface="HGP創英角ｺﾞｼｯｸUB" panose="020B0900000000000000" pitchFamily="50" charset="-128"/>
              </a:rPr>
              <a:t>社会リスクに比例して，</a:t>
            </a:r>
            <a:r>
              <a:rPr kumimoji="1" lang="ja-JP" altLang="en-US" sz="3200" u="sng" dirty="0">
                <a:latin typeface="HGP創英角ｺﾞｼｯｸUB" panose="020B0900000000000000" pitchFamily="50" charset="-128"/>
                <a:ea typeface="HGP創英角ｺﾞｼｯｸUB" panose="020B0900000000000000" pitchFamily="50" charset="-128"/>
                <a:hlinkClick r:id="" action="ppaction://noaction"/>
              </a:rPr>
              <a:t>ビジネス・リスク</a:t>
            </a:r>
            <a:r>
              <a:rPr kumimoji="1" lang="ja-JP" altLang="en-US" sz="3200" dirty="0">
                <a:latin typeface="HGP創英角ｺﾞｼｯｸUB" panose="020B0900000000000000" pitchFamily="50" charset="-128"/>
                <a:ea typeface="HGP創英角ｺﾞｼｯｸUB" panose="020B0900000000000000" pitchFamily="50" charset="-128"/>
              </a:rPr>
              <a:t>も増大</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sugiu\Desktop\Winshot\WS00005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003" y="1728000"/>
            <a:ext cx="7482623" cy="4860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7545288" y="5951021"/>
            <a:ext cx="2360712" cy="646331"/>
          </a:xfrm>
          <a:prstGeom prst="rect">
            <a:avLst/>
          </a:prstGeom>
          <a:noFill/>
        </p:spPr>
        <p:txBody>
          <a:bodyPr wrap="square" rtlCol="0">
            <a:spAutoFit/>
          </a:bodyPr>
          <a:lstStyle/>
          <a:p>
            <a:pPr marL="622300" indent="-622300"/>
            <a:r>
              <a:rPr lang="en-US" altLang="ja-JP" sz="1200" dirty="0"/>
              <a:t>&lt;</a:t>
            </a:r>
            <a:r>
              <a:rPr lang="ja-JP" altLang="en-US" sz="1200" dirty="0"/>
              <a:t>出典</a:t>
            </a:r>
            <a:r>
              <a:rPr lang="en-US" altLang="ja-JP" sz="1200" dirty="0"/>
              <a:t>&gt;</a:t>
            </a:r>
            <a:r>
              <a:rPr lang="ja-JP" altLang="en-US" sz="1200" dirty="0"/>
              <a:t> </a:t>
            </a:r>
            <a:endParaRPr lang="en-US" altLang="ja-JP" sz="1200" dirty="0"/>
          </a:p>
          <a:p>
            <a:r>
              <a:rPr lang="en-US" altLang="ja-JP" sz="1200" dirty="0"/>
              <a:t>NISC: </a:t>
            </a:r>
            <a:r>
              <a:rPr lang="ja-JP" altLang="en-US" sz="1200" dirty="0"/>
              <a:t>重要インフラの情報セキュリティ対策に係る第２次行動計画</a:t>
            </a:r>
            <a:endParaRPr kumimoji="1" lang="ja-JP" altLang="en-US" sz="1200" dirty="0"/>
          </a:p>
        </p:txBody>
      </p:sp>
      <p:sp>
        <p:nvSpPr>
          <p:cNvPr id="9" name="テキスト ボックス 8"/>
          <p:cNvSpPr txBox="1"/>
          <p:nvPr/>
        </p:nvSpPr>
        <p:spPr>
          <a:xfrm>
            <a:off x="360000" y="828000"/>
            <a:ext cx="9000000" cy="830997"/>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ja-JP" sz="2400" dirty="0">
                <a:solidFill>
                  <a:srgbClr val="0000FF"/>
                </a:solidFill>
              </a:rPr>
              <a:t>IT</a:t>
            </a:r>
            <a:r>
              <a:rPr kumimoji="1" lang="ja-JP" altLang="en-US" sz="2400" dirty="0">
                <a:solidFill>
                  <a:srgbClr val="0000FF"/>
                </a:solidFill>
              </a:rPr>
              <a:t>障害を引き起こす脅威（要因）としては，意図的要因（情報セキュリティ関連）と</a:t>
            </a:r>
            <a:r>
              <a:rPr kumimoji="1" lang="ja-JP" altLang="en-US" sz="2400" u="sng" dirty="0">
                <a:solidFill>
                  <a:srgbClr val="FF0000"/>
                </a:solidFill>
              </a:rPr>
              <a:t>非意図的要因</a:t>
            </a:r>
            <a:r>
              <a:rPr kumimoji="1" lang="ja-JP" altLang="en-US" sz="2400" dirty="0">
                <a:solidFill>
                  <a:srgbClr val="0000FF"/>
                </a:solidFill>
              </a:rPr>
              <a:t>（システム障害関連），災害等がある．</a:t>
            </a:r>
          </a:p>
        </p:txBody>
      </p:sp>
      <p:sp>
        <p:nvSpPr>
          <p:cNvPr id="3" name="正方形/長方形 2"/>
          <p:cNvSpPr/>
          <p:nvPr/>
        </p:nvSpPr>
        <p:spPr bwMode="auto">
          <a:xfrm>
            <a:off x="560512" y="3933056"/>
            <a:ext cx="6912768" cy="972000"/>
          </a:xfrm>
          <a:prstGeom prst="rect">
            <a:avLst/>
          </a:prstGeom>
          <a:noFill/>
          <a:ln w="76200" cap="flat" cmpd="sng" algn="ctr">
            <a:solidFill>
              <a:srgbClr val="FF0000">
                <a:alpha val="50196"/>
              </a:srgb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4" name="ホームベース 13"/>
          <p:cNvSpPr/>
          <p:nvPr/>
        </p:nvSpPr>
        <p:spPr bwMode="auto">
          <a:xfrm flipH="1">
            <a:off x="7560000" y="4248000"/>
            <a:ext cx="648000" cy="360000"/>
          </a:xfrm>
          <a:prstGeom prst="homePlate">
            <a:avLst/>
          </a:prstGeom>
          <a:solidFill>
            <a:srgbClr val="FF0000">
              <a:alpha val="50196"/>
            </a:srgb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5" name="テキスト ボックス 14"/>
          <p:cNvSpPr txBox="1"/>
          <p:nvPr/>
        </p:nvSpPr>
        <p:spPr>
          <a:xfrm>
            <a:off x="8280000" y="4212000"/>
            <a:ext cx="1580882" cy="400110"/>
          </a:xfrm>
          <a:prstGeom prst="rect">
            <a:avLst/>
          </a:prstGeom>
          <a:noFill/>
        </p:spPr>
        <p:txBody>
          <a:bodyPr wrap="none" rtlCol="0">
            <a:spAutoFit/>
          </a:bodyPr>
          <a:lstStyle/>
          <a:p>
            <a:r>
              <a:rPr kumimoji="1" lang="ja-JP" altLang="en-US" sz="2000" dirty="0">
                <a:latin typeface="HGP創英角ｺﾞｼｯｸUB" pitchFamily="50" charset="-128"/>
                <a:ea typeface="HGP創英角ｺﾞｼｯｸUB" pitchFamily="50" charset="-128"/>
              </a:rPr>
              <a:t>ここでの注目</a:t>
            </a:r>
          </a:p>
        </p:txBody>
      </p:sp>
      <p:sp>
        <p:nvSpPr>
          <p:cNvPr id="11" name="フローチャート : 代替処理 6"/>
          <p:cNvSpPr/>
          <p:nvPr/>
        </p:nvSpPr>
        <p:spPr bwMode="auto">
          <a:xfrm>
            <a:off x="0" y="0"/>
            <a:ext cx="360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障害事例情報分析・共有の背景</a:t>
            </a:r>
            <a:endPar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endParaRPr>
          </a:p>
        </p:txBody>
      </p:sp>
      <p:sp>
        <p:nvSpPr>
          <p:cNvPr id="2" name="タイトル 1"/>
          <p:cNvSpPr>
            <a:spLocks noGrp="1"/>
          </p:cNvSpPr>
          <p:nvPr>
            <p:ph type="title"/>
          </p:nvPr>
        </p:nvSpPr>
        <p:spPr>
          <a:xfrm>
            <a:off x="432001" y="252000"/>
            <a:ext cx="7560001" cy="576000"/>
          </a:xfrm>
        </p:spPr>
        <p:txBody>
          <a:bodyPr/>
          <a:lstStyle/>
          <a:p>
            <a:r>
              <a:rPr lang="ja-JP" altLang="en-US" dirty="0">
                <a:latin typeface="+mj-ea"/>
              </a:rPr>
              <a:t>ＩＴ障害を引き起こす脅威（</a:t>
            </a:r>
            <a:r>
              <a:rPr kumimoji="1" lang="ja-JP" altLang="en-US" dirty="0">
                <a:latin typeface="+mj-ea"/>
              </a:rPr>
              <a:t>要因）</a:t>
            </a:r>
          </a:p>
        </p:txBody>
      </p:sp>
    </p:spTree>
    <p:extLst>
      <p:ext uri="{BB962C8B-B14F-4D97-AF65-F5344CB8AC3E}">
        <p14:creationId xmlns:p14="http://schemas.microsoft.com/office/powerpoint/2010/main" val="263451291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88032" y="720000"/>
            <a:ext cx="6073313" cy="6120000"/>
          </a:xfrm>
          <a:prstGeom prst="rect">
            <a:avLst/>
          </a:prstGeom>
        </p:spPr>
      </p:pic>
      <p:sp>
        <p:nvSpPr>
          <p:cNvPr id="16" name="テキスト ボックス 15"/>
          <p:cNvSpPr txBox="1"/>
          <p:nvPr/>
        </p:nvSpPr>
        <p:spPr>
          <a:xfrm>
            <a:off x="377781" y="1340768"/>
            <a:ext cx="553998" cy="2041585"/>
          </a:xfrm>
          <a:prstGeom prst="rect">
            <a:avLst/>
          </a:prstGeom>
          <a:noFill/>
        </p:spPr>
        <p:txBody>
          <a:bodyPr vert="eaVert" wrap="none" rtlCol="0">
            <a:spAutoFit/>
          </a:bodyPr>
          <a:lstStyle/>
          <a:p>
            <a:pPr algn="ctr"/>
            <a:r>
              <a:rPr lang="ja-JP" altLang="en-US" sz="2400" dirty="0">
                <a:solidFill>
                  <a:srgbClr val="0000FF"/>
                </a:solidFill>
                <a:latin typeface="HGP創英角ｺﾞｼｯｸUB" pitchFamily="50" charset="-128"/>
                <a:ea typeface="HGP創英角ｺﾞｼｯｸUB" pitchFamily="50" charset="-128"/>
              </a:rPr>
              <a:t>大　←　影響度</a:t>
            </a:r>
          </a:p>
        </p:txBody>
      </p:sp>
      <p:sp>
        <p:nvSpPr>
          <p:cNvPr id="17" name="テキスト ボックス 16"/>
          <p:cNvSpPr txBox="1"/>
          <p:nvPr/>
        </p:nvSpPr>
        <p:spPr>
          <a:xfrm>
            <a:off x="2394005" y="6093296"/>
            <a:ext cx="2441694" cy="461665"/>
          </a:xfrm>
          <a:prstGeom prst="rect">
            <a:avLst/>
          </a:prstGeom>
          <a:noFill/>
        </p:spPr>
        <p:txBody>
          <a:bodyPr wrap="none" rtlCol="0">
            <a:spAutoFit/>
          </a:bodyPr>
          <a:lstStyle/>
          <a:p>
            <a:pPr algn="ctr"/>
            <a:r>
              <a:rPr kumimoji="1" lang="ja-JP" altLang="en-US" sz="2400" dirty="0">
                <a:solidFill>
                  <a:srgbClr val="0000FF"/>
                </a:solidFill>
                <a:latin typeface="HGP創英角ｺﾞｼｯｸUB" pitchFamily="50" charset="-128"/>
                <a:ea typeface="HGP創英角ｺﾞｼｯｸUB" pitchFamily="50" charset="-128"/>
              </a:rPr>
              <a:t>発生確率　→　大</a:t>
            </a:r>
          </a:p>
        </p:txBody>
      </p:sp>
      <p:sp>
        <p:nvSpPr>
          <p:cNvPr id="19" name="角丸四角形 18"/>
          <p:cNvSpPr>
            <a:spLocks/>
          </p:cNvSpPr>
          <p:nvPr/>
        </p:nvSpPr>
        <p:spPr bwMode="auto">
          <a:xfrm>
            <a:off x="4357916" y="2060848"/>
            <a:ext cx="1440160" cy="648072"/>
          </a:xfrm>
          <a:prstGeom prst="roundRect">
            <a:avLst/>
          </a:prstGeom>
          <a:no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rPr>
              <a:t>サイバー攻撃</a:t>
            </a:r>
          </a:p>
        </p:txBody>
      </p:sp>
      <p:sp>
        <p:nvSpPr>
          <p:cNvPr id="20" name="テキスト ボックス 19"/>
          <p:cNvSpPr txBox="1"/>
          <p:nvPr/>
        </p:nvSpPr>
        <p:spPr>
          <a:xfrm>
            <a:off x="3906173" y="1753071"/>
            <a:ext cx="902811"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財政危機</a:t>
            </a:r>
          </a:p>
        </p:txBody>
      </p:sp>
      <p:sp>
        <p:nvSpPr>
          <p:cNvPr id="21" name="テキスト ボックス 20"/>
          <p:cNvSpPr txBox="1"/>
          <p:nvPr/>
        </p:nvSpPr>
        <p:spPr>
          <a:xfrm>
            <a:off x="4678394" y="836712"/>
            <a:ext cx="723275"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水</a:t>
            </a:r>
            <a:r>
              <a:rPr kumimoji="1" lang="ja-JP" altLang="en-US" sz="1400" dirty="0">
                <a:latin typeface="HGP創英角ｺﾞｼｯｸUB" pitchFamily="50" charset="-128"/>
                <a:ea typeface="HGP創英角ｺﾞｼｯｸUB" pitchFamily="50" charset="-128"/>
              </a:rPr>
              <a:t>危機</a:t>
            </a:r>
          </a:p>
        </p:txBody>
      </p:sp>
      <p:sp>
        <p:nvSpPr>
          <p:cNvPr id="22" name="テキスト ボックス 21"/>
          <p:cNvSpPr txBox="1"/>
          <p:nvPr/>
        </p:nvSpPr>
        <p:spPr>
          <a:xfrm>
            <a:off x="4195172" y="1340768"/>
            <a:ext cx="1261884" cy="451406"/>
          </a:xfrm>
          <a:prstGeom prst="rect">
            <a:avLst/>
          </a:prstGeom>
          <a:noFill/>
        </p:spPr>
        <p:txBody>
          <a:bodyPr wrap="none" rtlCol="0">
            <a:spAutoFit/>
          </a:bodyPr>
          <a:lstStyle/>
          <a:p>
            <a:pPr algn="r">
              <a:lnSpc>
                <a:spcPts val="1400"/>
              </a:lnSpc>
            </a:pPr>
            <a:r>
              <a:rPr lang="ja-JP" altLang="en-US" sz="1400" dirty="0">
                <a:latin typeface="HGP創英角ｺﾞｼｯｸUB" pitchFamily="50" charset="-128"/>
                <a:ea typeface="HGP創英角ｺﾞｼｯｸUB" pitchFamily="50" charset="-128"/>
              </a:rPr>
              <a:t>気候変動適応</a:t>
            </a:r>
          </a:p>
          <a:p>
            <a:pPr algn="r">
              <a:lnSpc>
                <a:spcPts val="1400"/>
              </a:lnSpc>
            </a:pPr>
            <a:r>
              <a:rPr lang="ja-JP" altLang="en-US" sz="1400" dirty="0">
                <a:latin typeface="HGP創英角ｺﾞｼｯｸUB" pitchFamily="50" charset="-128"/>
                <a:ea typeface="HGP創英角ｺﾞｼｯｸUB" pitchFamily="50" charset="-128"/>
              </a:rPr>
              <a:t>失敗</a:t>
            </a:r>
            <a:endParaRPr kumimoji="1" lang="ja-JP" altLang="en-US" sz="1400" dirty="0">
              <a:latin typeface="HGP創英角ｺﾞｼｯｸUB" pitchFamily="50" charset="-128"/>
              <a:ea typeface="HGP創英角ｺﾞｼｯｸUB" pitchFamily="50" charset="-128"/>
            </a:endParaRPr>
          </a:p>
        </p:txBody>
      </p:sp>
      <p:sp>
        <p:nvSpPr>
          <p:cNvPr id="23" name="テキスト ボックス 22"/>
          <p:cNvSpPr txBox="1"/>
          <p:nvPr/>
        </p:nvSpPr>
        <p:spPr>
          <a:xfrm>
            <a:off x="5005988" y="1753071"/>
            <a:ext cx="1531188"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失業・不完全雇用</a:t>
            </a:r>
            <a:endParaRPr kumimoji="1" lang="ja-JP" altLang="en-US" sz="1400" dirty="0">
              <a:latin typeface="HGP創英角ｺﾞｼｯｸUB" pitchFamily="50" charset="-128"/>
              <a:ea typeface="HGP創英角ｺﾞｼｯｸUB" pitchFamily="50" charset="-128"/>
            </a:endParaRPr>
          </a:p>
        </p:txBody>
      </p:sp>
      <p:sp>
        <p:nvSpPr>
          <p:cNvPr id="24" name="テキスト ボックス 23"/>
          <p:cNvSpPr txBox="1"/>
          <p:nvPr/>
        </p:nvSpPr>
        <p:spPr>
          <a:xfrm>
            <a:off x="5517043" y="3340976"/>
            <a:ext cx="902811"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異常気象</a:t>
            </a:r>
            <a:endParaRPr kumimoji="1" lang="ja-JP" altLang="en-US" sz="1400" dirty="0">
              <a:latin typeface="HGP創英角ｺﾞｼｯｸUB" pitchFamily="50" charset="-128"/>
              <a:ea typeface="HGP創英角ｺﾞｼｯｸUB" pitchFamily="50" charset="-128"/>
            </a:endParaRPr>
          </a:p>
        </p:txBody>
      </p:sp>
      <p:sp>
        <p:nvSpPr>
          <p:cNvPr id="26" name="テキスト ボックス 25"/>
          <p:cNvSpPr txBox="1"/>
          <p:nvPr/>
        </p:nvSpPr>
        <p:spPr>
          <a:xfrm>
            <a:off x="1896966" y="1916832"/>
            <a:ext cx="1471858" cy="451406"/>
          </a:xfrm>
          <a:prstGeom prst="rect">
            <a:avLst/>
          </a:prstGeom>
          <a:noFill/>
        </p:spPr>
        <p:txBody>
          <a:bodyPr wrap="square" rtlCol="0">
            <a:spAutoFit/>
          </a:bodyPr>
          <a:lstStyle/>
          <a:p>
            <a:pPr>
              <a:lnSpc>
                <a:spcPts val="1400"/>
              </a:lnSpc>
            </a:pPr>
            <a:r>
              <a:rPr lang="ja-JP" altLang="en-US" sz="1400" dirty="0">
                <a:latin typeface="HGP創英角ｺﾞｼｯｸUB" pitchFamily="50" charset="-128"/>
                <a:ea typeface="HGP創英角ｺﾞｼｯｸUB" pitchFamily="50" charset="-128"/>
              </a:rPr>
              <a:t>生物多様性損失</a:t>
            </a:r>
            <a:endParaRPr lang="en-US" altLang="ja-JP" sz="1400" dirty="0">
              <a:latin typeface="HGP創英角ｺﾞｼｯｸUB" pitchFamily="50" charset="-128"/>
              <a:ea typeface="HGP創英角ｺﾞｼｯｸUB" pitchFamily="50" charset="-128"/>
            </a:endParaRPr>
          </a:p>
          <a:p>
            <a:pPr>
              <a:lnSpc>
                <a:spcPts val="1400"/>
              </a:lnSpc>
            </a:pPr>
            <a:r>
              <a:rPr lang="ja-JP" altLang="en-US" sz="1400" dirty="0">
                <a:latin typeface="HGP創英角ｺﾞｼｯｸUB" pitchFamily="50" charset="-128"/>
                <a:ea typeface="HGP創英角ｺﾞｼｯｸUB" pitchFamily="50" charset="-128"/>
              </a:rPr>
              <a:t>と生態系崩壊</a:t>
            </a:r>
            <a:endParaRPr kumimoji="1" lang="ja-JP" altLang="en-US" sz="1400" dirty="0">
              <a:latin typeface="HGP創英角ｺﾞｼｯｸUB" pitchFamily="50" charset="-128"/>
              <a:ea typeface="HGP創英角ｺﾞｼｯｸUB" pitchFamily="50" charset="-128"/>
            </a:endParaRPr>
          </a:p>
        </p:txBody>
      </p:sp>
      <p:sp>
        <p:nvSpPr>
          <p:cNvPr id="27" name="フローチャート : 代替処理 26"/>
          <p:cNvSpPr/>
          <p:nvPr/>
        </p:nvSpPr>
        <p:spPr bwMode="auto">
          <a:xfrm>
            <a:off x="0" y="0"/>
            <a:ext cx="10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ja-JP" altLang="en-US" dirty="0">
                <a:solidFill>
                  <a:srgbClr val="0000FF"/>
                </a:solidFill>
                <a:latin typeface="HGP創英角ﾎﾟｯﾌﾟ体" pitchFamily="50" charset="-128"/>
                <a:ea typeface="HGP創英角ﾎﾟｯﾌﾟ体" pitchFamily="50" charset="-128"/>
              </a:rPr>
              <a:t>データ例</a:t>
            </a:r>
          </a:p>
        </p:txBody>
      </p:sp>
      <p:sp>
        <p:nvSpPr>
          <p:cNvPr id="2" name="タイトル 1"/>
          <p:cNvSpPr>
            <a:spLocks noGrp="1"/>
          </p:cNvSpPr>
          <p:nvPr>
            <p:ph type="title"/>
          </p:nvPr>
        </p:nvSpPr>
        <p:spPr>
          <a:xfrm>
            <a:off x="432001" y="252000"/>
            <a:ext cx="7560001" cy="576000"/>
          </a:xfrm>
        </p:spPr>
        <p:txBody>
          <a:bodyPr/>
          <a:lstStyle/>
          <a:p>
            <a:r>
              <a:rPr kumimoji="1" lang="ja-JP" altLang="en-US" dirty="0">
                <a:latin typeface="+mj-ea"/>
              </a:rPr>
              <a:t>グローバル・リスク</a:t>
            </a:r>
            <a:r>
              <a:rPr lang="en-US" altLang="ja-JP" dirty="0">
                <a:latin typeface="+mj-ea"/>
              </a:rPr>
              <a:t>(2015)</a:t>
            </a:r>
            <a:endParaRPr kumimoji="1" lang="ja-JP" altLang="en-US" dirty="0">
              <a:latin typeface="+mj-ea"/>
            </a:endParaRPr>
          </a:p>
        </p:txBody>
      </p:sp>
      <p:sp>
        <p:nvSpPr>
          <p:cNvPr id="14" name="正方形/長方形 13"/>
          <p:cNvSpPr/>
          <p:nvPr/>
        </p:nvSpPr>
        <p:spPr>
          <a:xfrm>
            <a:off x="6120000" y="5400000"/>
            <a:ext cx="3080792" cy="784830"/>
          </a:xfrm>
          <a:prstGeom prst="rect">
            <a:avLst/>
          </a:prstGeom>
        </p:spPr>
        <p:txBody>
          <a:bodyPr wrap="square">
            <a:spAutoFit/>
          </a:bodyPr>
          <a:lstStyle/>
          <a:p>
            <a:pPr>
              <a:lnSpc>
                <a:spcPts val="1800"/>
              </a:lnSpc>
            </a:pPr>
            <a:r>
              <a:rPr lang="en-US" altLang="ja-JP" sz="1600" dirty="0">
                <a:latin typeface="HGP創英角ｺﾞｼｯｸUB" pitchFamily="50" charset="-128"/>
                <a:ea typeface="HGP創英角ｺﾞｼｯｸUB" pitchFamily="50" charset="-128"/>
              </a:rPr>
              <a:t>&lt;</a:t>
            </a:r>
            <a:r>
              <a:rPr lang="ja-JP" altLang="en-US" sz="1600" dirty="0">
                <a:latin typeface="HGP創英角ｺﾞｼｯｸUB" pitchFamily="50" charset="-128"/>
                <a:ea typeface="HGP創英角ｺﾞｼｯｸUB" pitchFamily="50" charset="-128"/>
              </a:rPr>
              <a:t>左図の出典</a:t>
            </a:r>
            <a:r>
              <a:rPr lang="en-US" altLang="ja-JP" sz="1600" dirty="0">
                <a:latin typeface="HGP創英角ｺﾞｼｯｸUB" pitchFamily="50" charset="-128"/>
                <a:ea typeface="HGP創英角ｺﾞｼｯｸUB" pitchFamily="50" charset="-128"/>
              </a:rPr>
              <a:t>&gt;</a:t>
            </a:r>
            <a:endParaRPr lang="ja-JP" altLang="en-US" sz="1600" dirty="0">
              <a:latin typeface="HGP創英角ｺﾞｼｯｸUB" pitchFamily="50" charset="-128"/>
              <a:ea typeface="HGP創英角ｺﾞｼｯｸUB" pitchFamily="50" charset="-128"/>
            </a:endParaRPr>
          </a:p>
          <a:p>
            <a:pPr>
              <a:lnSpc>
                <a:spcPts val="1800"/>
              </a:lnSpc>
            </a:pPr>
            <a:r>
              <a:rPr lang="en-US" altLang="ja-JP" sz="1600" dirty="0">
                <a:latin typeface="HGP創英角ｺﾞｼｯｸUB" pitchFamily="50" charset="-128"/>
                <a:ea typeface="HGP創英角ｺﾞｼｯｸUB" pitchFamily="50" charset="-128"/>
              </a:rPr>
              <a:t>Global Risks 2015</a:t>
            </a:r>
            <a:r>
              <a:rPr lang="ja-JP" altLang="en-US" sz="1600" dirty="0">
                <a:latin typeface="HGP創英角ｺﾞｼｯｸUB" pitchFamily="50" charset="-128"/>
                <a:ea typeface="HGP創英角ｺﾞｼｯｸUB" pitchFamily="50" charset="-128"/>
              </a:rPr>
              <a:t> </a:t>
            </a:r>
            <a:r>
              <a:rPr lang="en-US" altLang="ja-JP" sz="1600" dirty="0">
                <a:solidFill>
                  <a:schemeClr val="bg2">
                    <a:lumMod val="50000"/>
                  </a:schemeClr>
                </a:solidFill>
                <a:latin typeface="HGP創英角ｺﾞｼｯｸUB" pitchFamily="50" charset="-128"/>
                <a:ea typeface="HGP創英角ｺﾞｼｯｸUB" pitchFamily="50" charset="-128"/>
              </a:rPr>
              <a:t>10th Edition</a:t>
            </a:r>
            <a:r>
              <a:rPr lang="en-US" altLang="ja-JP" sz="1600" dirty="0">
                <a:latin typeface="HGP創英角ｺﾞｼｯｸUB" pitchFamily="50" charset="-128"/>
                <a:ea typeface="HGP創英角ｺﾞｼｯｸUB" pitchFamily="50" charset="-128"/>
              </a:rPr>
              <a:t>,</a:t>
            </a:r>
          </a:p>
          <a:p>
            <a:pPr>
              <a:lnSpc>
                <a:spcPts val="1800"/>
              </a:lnSpc>
            </a:pPr>
            <a:r>
              <a:rPr lang="en-US" altLang="ja-JP" sz="1600" dirty="0">
                <a:latin typeface="HGP創英角ｺﾞｼｯｸUB" pitchFamily="50" charset="-128"/>
                <a:ea typeface="HGP創英角ｺﾞｼｯｸUB" pitchFamily="50" charset="-128"/>
              </a:rPr>
              <a:t>the World Economic Forum</a:t>
            </a:r>
            <a:endParaRPr lang="ja-JP" altLang="en-US" sz="1600" dirty="0">
              <a:latin typeface="HGP創英角ｺﾞｼｯｸUB" pitchFamily="50" charset="-128"/>
              <a:ea typeface="HGP創英角ｺﾞｼｯｸUB" pitchFamily="50" charset="-128"/>
            </a:endParaRPr>
          </a:p>
        </p:txBody>
      </p:sp>
      <p:sp>
        <p:nvSpPr>
          <p:cNvPr id="13" name="正方形/長方形 12"/>
          <p:cNvSpPr/>
          <p:nvPr/>
        </p:nvSpPr>
        <p:spPr>
          <a:xfrm>
            <a:off x="6120000" y="6336000"/>
            <a:ext cx="2908168" cy="253916"/>
          </a:xfrm>
          <a:prstGeom prst="rect">
            <a:avLst/>
          </a:prstGeom>
        </p:spPr>
        <p:txBody>
          <a:bodyPr wrap="none">
            <a:spAutoFit/>
          </a:bodyPr>
          <a:lstStyle/>
          <a:p>
            <a:r>
              <a:rPr lang="en-US" altLang="ja-JP" sz="1050" dirty="0">
                <a:latin typeface="HGP創英角ｺﾞｼｯｸUB" pitchFamily="50" charset="-128"/>
                <a:ea typeface="HGP創英角ｺﾞｼｯｸUB" pitchFamily="50" charset="-128"/>
              </a:rPr>
              <a:t>Figure 1.1: The Global Risks Landscape 2015</a:t>
            </a:r>
            <a:endParaRPr lang="ja-JP" altLang="en-US" sz="1050" dirty="0">
              <a:latin typeface="HGP創英角ｺﾞｼｯｸUB" pitchFamily="50" charset="-128"/>
              <a:ea typeface="HGP創英角ｺﾞｼｯｸUB" pitchFamily="50" charset="-128"/>
            </a:endParaRPr>
          </a:p>
        </p:txBody>
      </p:sp>
      <p:grpSp>
        <p:nvGrpSpPr>
          <p:cNvPr id="58" name="グループ化 57"/>
          <p:cNvGrpSpPr/>
          <p:nvPr/>
        </p:nvGrpSpPr>
        <p:grpSpPr>
          <a:xfrm>
            <a:off x="6897216" y="1556792"/>
            <a:ext cx="2936776" cy="3304236"/>
            <a:chOff x="6897216" y="1927170"/>
            <a:chExt cx="2936776" cy="3304236"/>
          </a:xfrm>
        </p:grpSpPr>
        <p:sp>
          <p:nvSpPr>
            <p:cNvPr id="45" name="正方形/長方形 44"/>
            <p:cNvSpPr>
              <a:spLocks noChangeAspect="1"/>
            </p:cNvSpPr>
            <p:nvPr/>
          </p:nvSpPr>
          <p:spPr bwMode="auto">
            <a:xfrm>
              <a:off x="7509504" y="2568528"/>
              <a:ext cx="1980000" cy="1980000"/>
            </a:xfrm>
            <a:prstGeom prst="rect">
              <a:avLst/>
            </a:prstGeom>
            <a:solidFill>
              <a:srgbClr val="FF3300"/>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28" name="直線コネクタ 27"/>
            <p:cNvCxnSpPr/>
            <p:nvPr/>
          </p:nvCxnSpPr>
          <p:spPr>
            <a:xfrm>
              <a:off x="7506000" y="2388528"/>
              <a:ext cx="0" cy="21600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5400000">
              <a:off x="8604000" y="3468528"/>
              <a:ext cx="0" cy="21600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8553400" y="4543150"/>
              <a:ext cx="1005403" cy="338554"/>
            </a:xfrm>
            <a:prstGeom prst="rect">
              <a:avLst/>
            </a:prstGeom>
            <a:noFill/>
          </p:spPr>
          <p:txBody>
            <a:bodyPr wrap="none" rtlCol="0">
              <a:spAutoFit/>
            </a:bodyPr>
            <a:lstStyle/>
            <a:p>
              <a:r>
                <a:rPr lang="ja-JP" altLang="en-US" sz="1600" dirty="0">
                  <a:latin typeface="HGP創英角ｺﾞｼｯｸUB" pitchFamily="50" charset="-128"/>
                  <a:ea typeface="HGP創英角ｺﾞｼｯｸUB" pitchFamily="50" charset="-128"/>
                </a:rPr>
                <a:t>発生確率</a:t>
              </a:r>
              <a:endParaRPr kumimoji="1" lang="ja-JP" altLang="en-US" sz="1600" dirty="0">
                <a:latin typeface="HGP創英角ｺﾞｼｯｸUB" pitchFamily="50" charset="-128"/>
                <a:ea typeface="HGP創英角ｺﾞｼｯｸUB" pitchFamily="50" charset="-128"/>
              </a:endParaRPr>
            </a:p>
          </p:txBody>
        </p:sp>
        <p:sp>
          <p:nvSpPr>
            <p:cNvPr id="36" name="テキスト ボックス 35"/>
            <p:cNvSpPr txBox="1"/>
            <p:nvPr/>
          </p:nvSpPr>
          <p:spPr>
            <a:xfrm>
              <a:off x="7121261" y="2505440"/>
              <a:ext cx="424027" cy="810415"/>
            </a:xfrm>
            <a:prstGeom prst="rect">
              <a:avLst/>
            </a:prstGeom>
            <a:noFill/>
          </p:spPr>
          <p:txBody>
            <a:bodyPr vert="wordArtVertRtl" wrap="none" rtlCol="0" anchor="ctr" anchorCtr="1">
              <a:spAutoFit/>
            </a:bodyPr>
            <a:lstStyle/>
            <a:p>
              <a:r>
                <a:rPr kumimoji="1" lang="ja-JP" altLang="en-US" sz="1600" dirty="0">
                  <a:latin typeface="HGP創英角ｺﾞｼｯｸUB" pitchFamily="50" charset="-128"/>
                  <a:ea typeface="HGP創英角ｺﾞｼｯｸUB" pitchFamily="50" charset="-128"/>
                </a:rPr>
                <a:t>影響度</a:t>
              </a:r>
            </a:p>
          </p:txBody>
        </p:sp>
        <p:sp>
          <p:nvSpPr>
            <p:cNvPr id="44" name="直角三角形 43"/>
            <p:cNvSpPr>
              <a:spLocks noChangeAspect="1"/>
            </p:cNvSpPr>
            <p:nvPr/>
          </p:nvSpPr>
          <p:spPr bwMode="auto">
            <a:xfrm>
              <a:off x="7509424" y="3276000"/>
              <a:ext cx="1260000" cy="1260000"/>
            </a:xfrm>
            <a:prstGeom prst="rtTriangle">
              <a:avLst/>
            </a:prstGeom>
            <a:solidFill>
              <a:srgbClr val="99FF99"/>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6" name="フローチャート : 結合子 45"/>
            <p:cNvSpPr>
              <a:spLocks noChangeAspect="1"/>
            </p:cNvSpPr>
            <p:nvPr/>
          </p:nvSpPr>
          <p:spPr bwMode="auto">
            <a:xfrm>
              <a:off x="8625408" y="3081504"/>
              <a:ext cx="288000" cy="288000"/>
            </a:xfrm>
            <a:prstGeom prst="flowChartConnector">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7" name="フローチャート : 結合子 46"/>
            <p:cNvSpPr>
              <a:spLocks noChangeAspect="1"/>
            </p:cNvSpPr>
            <p:nvPr/>
          </p:nvSpPr>
          <p:spPr bwMode="auto">
            <a:xfrm>
              <a:off x="7761312" y="3945600"/>
              <a:ext cx="288000" cy="288000"/>
            </a:xfrm>
            <a:prstGeom prst="flowChartConnector">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49" name="直線矢印コネクタ 48"/>
            <p:cNvCxnSpPr>
              <a:stCxn id="46" idx="3"/>
              <a:endCxn id="47" idx="7"/>
            </p:cNvCxnSpPr>
            <p:nvPr/>
          </p:nvCxnSpPr>
          <p:spPr bwMode="auto">
            <a:xfrm flipH="1">
              <a:off x="8007135" y="3327327"/>
              <a:ext cx="660450" cy="660450"/>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テキスト ボックス 54"/>
            <p:cNvSpPr txBox="1"/>
            <p:nvPr/>
          </p:nvSpPr>
          <p:spPr>
            <a:xfrm>
              <a:off x="8254714" y="3657568"/>
              <a:ext cx="1579278" cy="400110"/>
            </a:xfrm>
            <a:prstGeom prst="rect">
              <a:avLst/>
            </a:prstGeom>
            <a:noFill/>
          </p:spPr>
          <p:txBody>
            <a:bodyPr wrap="none" rtlCol="0">
              <a:spAutoFit/>
            </a:bodyPr>
            <a:lstStyle/>
            <a:p>
              <a:r>
                <a:rPr kumimoji="1" lang="ja-JP" altLang="en-US" sz="2000" dirty="0"/>
                <a:t>リスクの低減</a:t>
              </a:r>
            </a:p>
          </p:txBody>
        </p:sp>
        <p:sp>
          <p:nvSpPr>
            <p:cNvPr id="56" name="線吹き出し 2 (枠付き) 55"/>
            <p:cNvSpPr/>
            <p:nvPr/>
          </p:nvSpPr>
          <p:spPr bwMode="auto">
            <a:xfrm>
              <a:off x="7530031" y="1927170"/>
              <a:ext cx="1953025" cy="349702"/>
            </a:xfrm>
            <a:prstGeom prst="borderCallout2">
              <a:avLst>
                <a:gd name="adj1" fmla="val 100929"/>
                <a:gd name="adj2" fmla="val 50526"/>
                <a:gd name="adj3" fmla="val 138284"/>
                <a:gd name="adj4" fmla="val 43530"/>
                <a:gd name="adj5" fmla="val 265653"/>
                <a:gd name="adj6" fmla="val 43628"/>
              </a:avLst>
            </a:prstGeom>
            <a:solidFill>
              <a:srgbClr val="FFFFFF"/>
            </a:solidFill>
            <a:ln w="2857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受容できないリスク</a:t>
              </a:r>
            </a:p>
          </p:txBody>
        </p:sp>
        <p:sp>
          <p:nvSpPr>
            <p:cNvPr id="57" name="線吹き出し 2 (枠付き) 56"/>
            <p:cNvSpPr/>
            <p:nvPr/>
          </p:nvSpPr>
          <p:spPr bwMode="auto">
            <a:xfrm>
              <a:off x="6897216" y="4881704"/>
              <a:ext cx="1718988" cy="349702"/>
            </a:xfrm>
            <a:prstGeom prst="borderCallout2">
              <a:avLst>
                <a:gd name="adj1" fmla="val 3808"/>
                <a:gd name="adj2" fmla="val 49675"/>
                <a:gd name="adj3" fmla="val -55959"/>
                <a:gd name="adj4" fmla="val 49367"/>
                <a:gd name="adj5" fmla="val -141508"/>
                <a:gd name="adj6" fmla="val 66369"/>
              </a:avLst>
            </a:prstGeom>
            <a:solidFill>
              <a:srgbClr val="FFFFFF"/>
            </a:solidFill>
            <a:ln w="2857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受容できるリスク</a:t>
              </a:r>
            </a:p>
          </p:txBody>
        </p:sp>
      </p:grpSp>
      <p:sp>
        <p:nvSpPr>
          <p:cNvPr id="33" name="テキスト ボックス 32"/>
          <p:cNvSpPr txBox="1"/>
          <p:nvPr/>
        </p:nvSpPr>
        <p:spPr>
          <a:xfrm>
            <a:off x="2892640" y="1412776"/>
            <a:ext cx="980240" cy="630942"/>
          </a:xfrm>
          <a:prstGeom prst="rect">
            <a:avLst/>
          </a:prstGeom>
          <a:noFill/>
        </p:spPr>
        <p:txBody>
          <a:bodyPr wrap="square" rtlCol="0">
            <a:spAutoFit/>
          </a:bodyPr>
          <a:lstStyle/>
          <a:p>
            <a:pPr algn="r">
              <a:lnSpc>
                <a:spcPts val="1400"/>
              </a:lnSpc>
            </a:pPr>
            <a:r>
              <a:rPr lang="ja-JP" altLang="en-US" sz="1400" dirty="0">
                <a:latin typeface="HGP創英角ｺﾞｼｯｸUB" pitchFamily="50" charset="-128"/>
                <a:ea typeface="HGP創英角ｺﾞｼｯｸUB" pitchFamily="50" charset="-128"/>
              </a:rPr>
              <a:t>エネルギー</a:t>
            </a:r>
          </a:p>
          <a:p>
            <a:pPr algn="r">
              <a:lnSpc>
                <a:spcPts val="1400"/>
              </a:lnSpc>
            </a:pPr>
            <a:r>
              <a:rPr lang="ja-JP" altLang="en-US" sz="1400" dirty="0">
                <a:latin typeface="HGP創英角ｺﾞｼｯｸUB" pitchFamily="50" charset="-128"/>
                <a:ea typeface="HGP創英角ｺﾞｼｯｸUB" pitchFamily="50" charset="-128"/>
              </a:rPr>
              <a:t>価格</a:t>
            </a:r>
          </a:p>
          <a:p>
            <a:pPr algn="r">
              <a:lnSpc>
                <a:spcPts val="1400"/>
              </a:lnSpc>
            </a:pPr>
            <a:r>
              <a:rPr lang="ja-JP" altLang="en-US" sz="1400" dirty="0">
                <a:latin typeface="HGP創英角ｺﾞｼｯｸUB" pitchFamily="50" charset="-128"/>
                <a:ea typeface="HGP創英角ｺﾞｼｯｸUB" pitchFamily="50" charset="-128"/>
              </a:rPr>
              <a:t>打撃</a:t>
            </a:r>
            <a:endParaRPr kumimoji="1" lang="ja-JP" altLang="en-US" sz="1400" dirty="0">
              <a:latin typeface="HGP創英角ｺﾞｼｯｸUB" pitchFamily="50" charset="-128"/>
              <a:ea typeface="HGP創英角ｺﾞｼｯｸUB" pitchFamily="50" charset="-128"/>
            </a:endParaRPr>
          </a:p>
        </p:txBody>
      </p:sp>
      <p:sp>
        <p:nvSpPr>
          <p:cNvPr id="34" name="テキスト ボックス 33"/>
          <p:cNvSpPr txBox="1"/>
          <p:nvPr/>
        </p:nvSpPr>
        <p:spPr>
          <a:xfrm>
            <a:off x="3078564" y="960983"/>
            <a:ext cx="1082348"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伝染病拡散</a:t>
            </a:r>
            <a:endParaRPr kumimoji="1" lang="ja-JP" altLang="en-US" sz="1400" dirty="0">
              <a:latin typeface="HGP創英角ｺﾞｼｯｸUB" pitchFamily="50" charset="-128"/>
              <a:ea typeface="HGP創英角ｺﾞｼｯｸUB" pitchFamily="50" charset="-128"/>
            </a:endParaRPr>
          </a:p>
        </p:txBody>
      </p:sp>
      <p:sp>
        <p:nvSpPr>
          <p:cNvPr id="35" name="テキスト ボックス 34"/>
          <p:cNvSpPr txBox="1"/>
          <p:nvPr/>
        </p:nvSpPr>
        <p:spPr>
          <a:xfrm>
            <a:off x="5601072" y="1177394"/>
            <a:ext cx="723275" cy="451406"/>
          </a:xfrm>
          <a:prstGeom prst="rect">
            <a:avLst/>
          </a:prstGeom>
          <a:noFill/>
        </p:spPr>
        <p:txBody>
          <a:bodyPr wrap="none" rtlCol="0">
            <a:spAutoFit/>
          </a:bodyPr>
          <a:lstStyle/>
          <a:p>
            <a:pPr algn="r">
              <a:lnSpc>
                <a:spcPts val="1400"/>
              </a:lnSpc>
            </a:pPr>
            <a:r>
              <a:rPr lang="ja-JP" altLang="en-US" sz="1400" dirty="0">
                <a:latin typeface="HGP創英角ｺﾞｼｯｸUB" pitchFamily="50" charset="-128"/>
                <a:ea typeface="HGP創英角ｺﾞｼｯｸUB" pitchFamily="50" charset="-128"/>
              </a:rPr>
              <a:t>国家間</a:t>
            </a:r>
          </a:p>
          <a:p>
            <a:pPr algn="r">
              <a:lnSpc>
                <a:spcPts val="1400"/>
              </a:lnSpc>
            </a:pPr>
            <a:r>
              <a:rPr lang="ja-JP" altLang="en-US" sz="1400" dirty="0">
                <a:latin typeface="HGP創英角ｺﾞｼｯｸUB" pitchFamily="50" charset="-128"/>
                <a:ea typeface="HGP創英角ｺﾞｼｯｸUB" pitchFamily="50" charset="-128"/>
              </a:rPr>
              <a:t>対立</a:t>
            </a:r>
            <a:endParaRPr kumimoji="1" lang="ja-JP" altLang="en-US" sz="1400" dirty="0">
              <a:latin typeface="HGP創英角ｺﾞｼｯｸUB" pitchFamily="50" charset="-128"/>
              <a:ea typeface="HGP創英角ｺﾞｼｯｸUB" pitchFamily="50" charset="-128"/>
            </a:endParaRPr>
          </a:p>
        </p:txBody>
      </p:sp>
      <p:sp>
        <p:nvSpPr>
          <p:cNvPr id="37" name="テキスト ボックス 36"/>
          <p:cNvSpPr txBox="1"/>
          <p:nvPr/>
        </p:nvSpPr>
        <p:spPr>
          <a:xfrm>
            <a:off x="776536" y="1249402"/>
            <a:ext cx="902811" cy="451406"/>
          </a:xfrm>
          <a:prstGeom prst="rect">
            <a:avLst/>
          </a:prstGeom>
          <a:noFill/>
        </p:spPr>
        <p:txBody>
          <a:bodyPr wrap="none" rtlCol="0">
            <a:spAutoFit/>
          </a:bodyPr>
          <a:lstStyle/>
          <a:p>
            <a:pPr>
              <a:lnSpc>
                <a:spcPts val="1400"/>
              </a:lnSpc>
            </a:pPr>
            <a:r>
              <a:rPr lang="ja-JP" altLang="en-US" sz="1400" dirty="0">
                <a:latin typeface="HGP創英角ｺﾞｼｯｸUB" pitchFamily="50" charset="-128"/>
                <a:ea typeface="HGP創英角ｺﾞｼｯｸUB" pitchFamily="50" charset="-128"/>
              </a:rPr>
              <a:t>大量破壊</a:t>
            </a:r>
          </a:p>
          <a:p>
            <a:pPr>
              <a:lnSpc>
                <a:spcPts val="1400"/>
              </a:lnSpc>
            </a:pPr>
            <a:r>
              <a:rPr lang="ja-JP" altLang="en-US" sz="1400" dirty="0">
                <a:latin typeface="HGP創英角ｺﾞｼｯｸUB" pitchFamily="50" charset="-128"/>
                <a:ea typeface="HGP創英角ｺﾞｼｯｸUB" pitchFamily="50" charset="-128"/>
              </a:rPr>
              <a:t>兵器</a:t>
            </a:r>
            <a:endParaRPr kumimoji="1" lang="ja-JP" altLang="en-US" sz="1400" dirty="0">
              <a:latin typeface="HGP創英角ｺﾞｼｯｸUB" pitchFamily="50" charset="-128"/>
              <a:ea typeface="HGP創英角ｺﾞｼｯｸUB" pitchFamily="50" charset="-128"/>
            </a:endParaRPr>
          </a:p>
        </p:txBody>
      </p:sp>
      <p:sp>
        <p:nvSpPr>
          <p:cNvPr id="38" name="正方形/長方形 37"/>
          <p:cNvSpPr/>
          <p:nvPr/>
        </p:nvSpPr>
        <p:spPr>
          <a:xfrm>
            <a:off x="6120000" y="6084000"/>
            <a:ext cx="3805850" cy="307777"/>
          </a:xfrm>
          <a:prstGeom prst="rect">
            <a:avLst/>
          </a:prstGeom>
        </p:spPr>
        <p:txBody>
          <a:bodyPr wrap="none">
            <a:spAutoFit/>
          </a:bodyPr>
          <a:lstStyle/>
          <a:p>
            <a:r>
              <a:rPr lang="en-US" altLang="ja-JP" sz="1400" i="1" dirty="0">
                <a:latin typeface="Arial" panose="020B0604020202020204" pitchFamily="34" charset="0"/>
                <a:cs typeface="Arial" panose="020B0604020202020204" pitchFamily="34" charset="0"/>
              </a:rPr>
              <a:t>http://reports.weforum.org/global-risks-2015/</a:t>
            </a:r>
            <a:endParaRPr lang="ja-JP" altLang="en-US" sz="1400" i="1" dirty="0">
              <a:latin typeface="Arial" panose="020B0604020202020204" pitchFamily="34" charset="0"/>
              <a:cs typeface="Arial" panose="020B0604020202020204" pitchFamily="34" charset="0"/>
            </a:endParaRPr>
          </a:p>
        </p:txBody>
      </p:sp>
      <p:sp>
        <p:nvSpPr>
          <p:cNvPr id="3" name="正方形/長方形 2"/>
          <p:cNvSpPr/>
          <p:nvPr/>
        </p:nvSpPr>
        <p:spPr>
          <a:xfrm>
            <a:off x="931780" y="4537862"/>
            <a:ext cx="6728616" cy="1200329"/>
          </a:xfrm>
          <a:prstGeom prst="rect">
            <a:avLst/>
          </a:prstGeom>
        </p:spPr>
        <p:txBody>
          <a:bodyPr wrap="square">
            <a:spAutoFit/>
          </a:bodyPr>
          <a:lstStyle/>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“重要インフラの</a:t>
            </a:r>
            <a:r>
              <a:rPr lang="en-US" altLang="ja-JP" sz="2400" dirty="0">
                <a:solidFill>
                  <a:srgbClr val="FF0000"/>
                </a:solidFill>
                <a:latin typeface="HGP創英角ﾎﾟｯﾌﾟ体" panose="040B0A00000000000000" pitchFamily="50" charset="-128"/>
                <a:ea typeface="HGP創英角ﾎﾟｯﾌﾟ体" panose="040B0A00000000000000" pitchFamily="50" charset="-128"/>
              </a:rPr>
              <a:t>IT</a:t>
            </a:r>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システム障害”は</a:t>
            </a:r>
            <a:endParaRPr lang="en-US" altLang="ja-JP" sz="2400" dirty="0">
              <a:solidFill>
                <a:srgbClr val="FF0000"/>
              </a:solidFill>
              <a:latin typeface="HGP創英角ﾎﾟｯﾌﾟ体" panose="040B0A00000000000000" pitchFamily="50" charset="-128"/>
              <a:ea typeface="HGP創英角ﾎﾟｯﾌﾟ体" panose="040B0A00000000000000" pitchFamily="50" charset="-128"/>
            </a:endParaRPr>
          </a:p>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“サイバー攻撃”に比べ，発生確率は小さいものの，</a:t>
            </a:r>
            <a:endParaRPr lang="en-US" altLang="ja-JP" sz="2400" dirty="0">
              <a:solidFill>
                <a:srgbClr val="FF0000"/>
              </a:solidFill>
              <a:latin typeface="HGP創英角ﾎﾟｯﾌﾟ体" panose="040B0A00000000000000" pitchFamily="50" charset="-128"/>
              <a:ea typeface="HGP創英角ﾎﾟｯﾌﾟ体" panose="040B0A00000000000000" pitchFamily="50" charset="-128"/>
            </a:endParaRPr>
          </a:p>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発生時の影響は大きい</a:t>
            </a:r>
          </a:p>
        </p:txBody>
      </p:sp>
      <p:sp>
        <p:nvSpPr>
          <p:cNvPr id="18" name="角丸四角形 17"/>
          <p:cNvSpPr>
            <a:spLocks/>
          </p:cNvSpPr>
          <p:nvPr/>
        </p:nvSpPr>
        <p:spPr bwMode="auto">
          <a:xfrm>
            <a:off x="1263448" y="980728"/>
            <a:ext cx="1800200" cy="936104"/>
          </a:xfrm>
          <a:prstGeom prst="roundRect">
            <a:avLst/>
          </a:prstGeom>
          <a:no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重要インフラの</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IT</a:t>
            </a:r>
            <a:r>
              <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システム障害</a:t>
            </a: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endParaRPr>
          </a:p>
        </p:txBody>
      </p:sp>
      <p:sp>
        <p:nvSpPr>
          <p:cNvPr id="39" name="動作設定ボタン: 情報 2">
            <a:hlinkClick r:id="rId4" action="ppaction://hlinksldjump" highlightClick="1"/>
          </p:cNvPr>
          <p:cNvSpPr>
            <a:spLocks noChangeAspect="1"/>
          </p:cNvSpPr>
          <p:nvPr/>
        </p:nvSpPr>
        <p:spPr bwMode="auto">
          <a:xfrm>
            <a:off x="630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2016</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0" name="動作設定ボタン: 情報 2">
            <a:hlinkClick r:id="rId5" action="ppaction://hlinksldjump" highlightClick="1"/>
          </p:cNvPr>
          <p:cNvSpPr>
            <a:spLocks noChangeAspect="1"/>
          </p:cNvSpPr>
          <p:nvPr/>
        </p:nvSpPr>
        <p:spPr bwMode="auto">
          <a:xfrm>
            <a:off x="684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2017</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1" name="テキスト ボックス 40"/>
          <p:cNvSpPr txBox="1"/>
          <p:nvPr/>
        </p:nvSpPr>
        <p:spPr>
          <a:xfrm>
            <a:off x="3335018" y="2060461"/>
            <a:ext cx="837089"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テロ攻撃</a:t>
            </a:r>
          </a:p>
        </p:txBody>
      </p:sp>
      <p:sp>
        <p:nvSpPr>
          <p:cNvPr id="42" name="角丸四角形 40"/>
          <p:cNvSpPr>
            <a:spLocks/>
          </p:cNvSpPr>
          <p:nvPr/>
        </p:nvSpPr>
        <p:spPr bwMode="auto">
          <a:xfrm>
            <a:off x="3600000" y="3132000"/>
            <a:ext cx="1199560" cy="648072"/>
          </a:xfrm>
          <a:prstGeom prst="roundRect">
            <a:avLst/>
          </a:prstGeom>
          <a:solidFill>
            <a:srgbClr val="CCFFFF">
              <a:alpha val="25000"/>
            </a:srgbClr>
          </a:solidFill>
          <a:ln w="38100" cap="flat" cmpd="sng" algn="ctr">
            <a:solidFill>
              <a:srgbClr val="80808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rPr>
              <a:t>情報漏洩</a:t>
            </a:r>
          </a:p>
        </p:txBody>
      </p:sp>
      <p:sp>
        <p:nvSpPr>
          <p:cNvPr id="43" name="動作設定ボタン: 情報 2">
            <a:hlinkClick r:id="rId6" action="ppaction://hlinksldjump" highlightClick="1"/>
            <a:extLst>
              <a:ext uri="{FF2B5EF4-FFF2-40B4-BE49-F238E27FC236}">
                <a16:creationId xmlns:a16="http://schemas.microsoft.com/office/drawing/2014/main" id="{4D509F75-AE1C-4CAB-9A10-98AEBBEA8735}"/>
              </a:ext>
            </a:extLst>
          </p:cNvPr>
          <p:cNvSpPr>
            <a:spLocks noChangeAspect="1"/>
          </p:cNvSpPr>
          <p:nvPr/>
        </p:nvSpPr>
        <p:spPr bwMode="auto">
          <a:xfrm>
            <a:off x="738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2018</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Tree>
    <p:extLst>
      <p:ext uri="{BB962C8B-B14F-4D97-AF65-F5344CB8AC3E}">
        <p14:creationId xmlns:p14="http://schemas.microsoft.com/office/powerpoint/2010/main" val="13157053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2001" y="252000"/>
            <a:ext cx="7905375" cy="576000"/>
          </a:xfrm>
        </p:spPr>
        <p:txBody>
          <a:bodyPr/>
          <a:lstStyle/>
          <a:p>
            <a:r>
              <a:rPr kumimoji="1" lang="ja-JP" altLang="en-US" dirty="0">
                <a:latin typeface="+mj-ea"/>
              </a:rPr>
              <a:t>グローバル・リスク（続）</a:t>
            </a:r>
          </a:p>
        </p:txBody>
      </p:sp>
      <p:pic>
        <p:nvPicPr>
          <p:cNvPr id="90115"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584848" y="813616"/>
            <a:ext cx="6321152" cy="2903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4"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17096" y="3690391"/>
            <a:ext cx="3744416" cy="2884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 y="836712"/>
            <a:ext cx="3677537" cy="5676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線コネクタ 5"/>
          <p:cNvCxnSpPr/>
          <p:nvPr/>
        </p:nvCxnSpPr>
        <p:spPr bwMode="auto">
          <a:xfrm>
            <a:off x="3744000" y="1908000"/>
            <a:ext cx="41400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9" name="テキスト ボックス 8"/>
          <p:cNvSpPr txBox="1"/>
          <p:nvPr/>
        </p:nvSpPr>
        <p:spPr>
          <a:xfrm>
            <a:off x="52998" y="4653136"/>
            <a:ext cx="2348720" cy="707886"/>
          </a:xfrm>
          <a:prstGeom prst="rect">
            <a:avLst/>
          </a:prstGeom>
          <a:noFill/>
        </p:spPr>
        <p:txBody>
          <a:bodyPr wrap="none" rtlCol="0">
            <a:spAutoFit/>
          </a:bodyPr>
          <a:lstStyle/>
          <a:p>
            <a:r>
              <a:rPr kumimoji="1" lang="ja-JP" altLang="en-US" sz="2000" dirty="0"/>
              <a:t>技術リスクの増大</a:t>
            </a:r>
            <a:endParaRPr kumimoji="1" lang="en-US" altLang="ja-JP" sz="2000" dirty="0"/>
          </a:p>
          <a:p>
            <a:r>
              <a:rPr kumimoji="1" lang="ja-JP" altLang="en-US" sz="2000" dirty="0"/>
              <a:t>（</a:t>
            </a:r>
            <a:r>
              <a:rPr lang="en-US" altLang="ja-JP" sz="2000" dirty="0"/>
              <a:t>2014</a:t>
            </a:r>
            <a:r>
              <a:rPr lang="ja-JP" altLang="en-US" sz="2000" dirty="0"/>
              <a:t>年→</a:t>
            </a:r>
            <a:r>
              <a:rPr lang="en-US" altLang="ja-JP" sz="2000" dirty="0"/>
              <a:t>2015</a:t>
            </a:r>
            <a:r>
              <a:rPr lang="ja-JP" altLang="en-US" sz="2000" dirty="0"/>
              <a:t>年）</a:t>
            </a:r>
            <a:endParaRPr kumimoji="1" lang="ja-JP" altLang="en-US" sz="2000" dirty="0"/>
          </a:p>
        </p:txBody>
      </p:sp>
      <p:sp>
        <p:nvSpPr>
          <p:cNvPr id="10" name="正方形/長方形 9"/>
          <p:cNvSpPr/>
          <p:nvPr/>
        </p:nvSpPr>
        <p:spPr>
          <a:xfrm>
            <a:off x="2720752" y="6093296"/>
            <a:ext cx="3805850" cy="307777"/>
          </a:xfrm>
          <a:prstGeom prst="rect">
            <a:avLst/>
          </a:prstGeom>
        </p:spPr>
        <p:txBody>
          <a:bodyPr wrap="none">
            <a:spAutoFit/>
          </a:bodyPr>
          <a:lstStyle/>
          <a:p>
            <a:r>
              <a:rPr lang="en-US" altLang="ja-JP" sz="1400" i="1" dirty="0">
                <a:latin typeface="Arial" panose="020B0604020202020204" pitchFamily="34" charset="0"/>
                <a:cs typeface="Arial" panose="020B0604020202020204" pitchFamily="34" charset="0"/>
              </a:rPr>
              <a:t>http://reports.weforum.org/global-risks-2015/</a:t>
            </a:r>
            <a:endParaRPr lang="ja-JP" altLang="en-US" sz="1400" i="1" dirty="0">
              <a:latin typeface="Arial" panose="020B0604020202020204" pitchFamily="34" charset="0"/>
              <a:cs typeface="Arial" panose="020B0604020202020204" pitchFamily="34" charset="0"/>
            </a:endParaRPr>
          </a:p>
        </p:txBody>
      </p:sp>
      <p:cxnSp>
        <p:nvCxnSpPr>
          <p:cNvPr id="11" name="直線コネクタ 10"/>
          <p:cNvCxnSpPr/>
          <p:nvPr/>
        </p:nvCxnSpPr>
        <p:spPr bwMode="auto">
          <a:xfrm>
            <a:off x="668640" y="2420888"/>
            <a:ext cx="1152000" cy="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7" name="テキスト ボックス 6"/>
          <p:cNvSpPr txBox="1"/>
          <p:nvPr/>
        </p:nvSpPr>
        <p:spPr>
          <a:xfrm>
            <a:off x="6825208" y="6042774"/>
            <a:ext cx="1313180" cy="338554"/>
          </a:xfrm>
          <a:prstGeom prst="rect">
            <a:avLst/>
          </a:prstGeom>
          <a:noFill/>
        </p:spPr>
        <p:txBody>
          <a:bodyPr wrap="none" rtlCol="0">
            <a:spAutoFit/>
          </a:bodyPr>
          <a:lstStyle/>
          <a:p>
            <a:r>
              <a:rPr kumimoji="1" lang="ja-JP" altLang="en-US" sz="1600" dirty="0">
                <a:solidFill>
                  <a:schemeClr val="bg1">
                    <a:lumMod val="50000"/>
                  </a:schemeClr>
                </a:solidFill>
              </a:rPr>
              <a:t>（参考：俯瞰）</a:t>
            </a:r>
          </a:p>
        </p:txBody>
      </p:sp>
      <p:sp>
        <p:nvSpPr>
          <p:cNvPr id="8" name="テキスト ボックス 7"/>
          <p:cNvSpPr txBox="1"/>
          <p:nvPr/>
        </p:nvSpPr>
        <p:spPr>
          <a:xfrm>
            <a:off x="5642840" y="4436204"/>
            <a:ext cx="646331" cy="369332"/>
          </a:xfrm>
          <a:prstGeom prst="rect">
            <a:avLst/>
          </a:prstGeom>
          <a:noFill/>
        </p:spPr>
        <p:txBody>
          <a:bodyPr wrap="none" rtlCol="0">
            <a:spAutoFit/>
          </a:bodyPr>
          <a:lstStyle/>
          <a:p>
            <a:r>
              <a:rPr kumimoji="1" lang="ja-JP" altLang="en-US" dirty="0">
                <a:solidFill>
                  <a:schemeClr val="bg1">
                    <a:lumMod val="50000"/>
                  </a:schemeClr>
                </a:solidFill>
              </a:rPr>
              <a:t>経済</a:t>
            </a:r>
          </a:p>
        </p:txBody>
      </p:sp>
      <p:sp>
        <p:nvSpPr>
          <p:cNvPr id="14" name="テキスト ボックス 13"/>
          <p:cNvSpPr txBox="1"/>
          <p:nvPr/>
        </p:nvSpPr>
        <p:spPr>
          <a:xfrm>
            <a:off x="5642839" y="5733256"/>
            <a:ext cx="646331" cy="369332"/>
          </a:xfrm>
          <a:prstGeom prst="rect">
            <a:avLst/>
          </a:prstGeom>
          <a:noFill/>
        </p:spPr>
        <p:txBody>
          <a:bodyPr wrap="none" rtlCol="0">
            <a:spAutoFit/>
          </a:bodyPr>
          <a:lstStyle/>
          <a:p>
            <a:r>
              <a:rPr kumimoji="1" lang="ja-JP" altLang="en-US" dirty="0">
                <a:solidFill>
                  <a:schemeClr val="bg1">
                    <a:lumMod val="50000"/>
                  </a:schemeClr>
                </a:solidFill>
              </a:rPr>
              <a:t>地域</a:t>
            </a:r>
          </a:p>
        </p:txBody>
      </p:sp>
      <p:sp>
        <p:nvSpPr>
          <p:cNvPr id="15" name="テキスト ボックス 14"/>
          <p:cNvSpPr txBox="1"/>
          <p:nvPr/>
        </p:nvSpPr>
        <p:spPr>
          <a:xfrm>
            <a:off x="7689304" y="4221088"/>
            <a:ext cx="646331" cy="369332"/>
          </a:xfrm>
          <a:prstGeom prst="rect">
            <a:avLst/>
          </a:prstGeom>
          <a:noFill/>
        </p:spPr>
        <p:txBody>
          <a:bodyPr wrap="none" rtlCol="0">
            <a:spAutoFit/>
          </a:bodyPr>
          <a:lstStyle/>
          <a:p>
            <a:r>
              <a:rPr lang="ja-JP" altLang="en-US" dirty="0">
                <a:solidFill>
                  <a:schemeClr val="bg1">
                    <a:lumMod val="50000"/>
                  </a:schemeClr>
                </a:solidFill>
              </a:rPr>
              <a:t>社会</a:t>
            </a:r>
            <a:endParaRPr kumimoji="1" lang="ja-JP" altLang="en-US" dirty="0">
              <a:solidFill>
                <a:schemeClr val="bg1">
                  <a:lumMod val="50000"/>
                </a:schemeClr>
              </a:solidFill>
            </a:endParaRPr>
          </a:p>
        </p:txBody>
      </p:sp>
      <p:sp>
        <p:nvSpPr>
          <p:cNvPr id="16" name="テキスト ボックス 15"/>
          <p:cNvSpPr txBox="1"/>
          <p:nvPr/>
        </p:nvSpPr>
        <p:spPr>
          <a:xfrm>
            <a:off x="7689304" y="4941168"/>
            <a:ext cx="646331" cy="369332"/>
          </a:xfrm>
          <a:prstGeom prst="rect">
            <a:avLst/>
          </a:prstGeom>
          <a:noFill/>
        </p:spPr>
        <p:txBody>
          <a:bodyPr wrap="none" rtlCol="0">
            <a:spAutoFit/>
          </a:bodyPr>
          <a:lstStyle/>
          <a:p>
            <a:r>
              <a:rPr lang="ja-JP" altLang="en-US" dirty="0">
                <a:solidFill>
                  <a:schemeClr val="bg1">
                    <a:lumMod val="50000"/>
                  </a:schemeClr>
                </a:solidFill>
              </a:rPr>
              <a:t>技術</a:t>
            </a:r>
            <a:endParaRPr kumimoji="1" lang="ja-JP" altLang="en-US" dirty="0">
              <a:solidFill>
                <a:schemeClr val="bg1">
                  <a:lumMod val="50000"/>
                </a:schemeClr>
              </a:solidFill>
            </a:endParaRPr>
          </a:p>
        </p:txBody>
      </p:sp>
      <p:sp>
        <p:nvSpPr>
          <p:cNvPr id="17" name="テキスト ボックス 16"/>
          <p:cNvSpPr txBox="1"/>
          <p:nvPr/>
        </p:nvSpPr>
        <p:spPr>
          <a:xfrm>
            <a:off x="7329264" y="5593273"/>
            <a:ext cx="646331" cy="369332"/>
          </a:xfrm>
          <a:prstGeom prst="rect">
            <a:avLst/>
          </a:prstGeom>
          <a:noFill/>
        </p:spPr>
        <p:txBody>
          <a:bodyPr wrap="none" rtlCol="0">
            <a:spAutoFit/>
          </a:bodyPr>
          <a:lstStyle/>
          <a:p>
            <a:r>
              <a:rPr lang="ja-JP" altLang="en-US" dirty="0">
                <a:solidFill>
                  <a:schemeClr val="bg1">
                    <a:lumMod val="50000"/>
                  </a:schemeClr>
                </a:solidFill>
              </a:rPr>
              <a:t>環境</a:t>
            </a:r>
            <a:endParaRPr kumimoji="1" lang="ja-JP" altLang="en-US" dirty="0">
              <a:solidFill>
                <a:schemeClr val="bg1">
                  <a:lumMod val="50000"/>
                </a:schemeClr>
              </a:solidFill>
            </a:endParaRPr>
          </a:p>
        </p:txBody>
      </p:sp>
      <p:sp>
        <p:nvSpPr>
          <p:cNvPr id="3" name="テキスト ボックス 2"/>
          <p:cNvSpPr txBox="1"/>
          <p:nvPr/>
        </p:nvSpPr>
        <p:spPr>
          <a:xfrm>
            <a:off x="3600400" y="2780928"/>
            <a:ext cx="2092239" cy="707886"/>
          </a:xfrm>
          <a:prstGeom prst="rect">
            <a:avLst/>
          </a:prstGeom>
          <a:noFill/>
        </p:spPr>
        <p:txBody>
          <a:bodyPr wrap="none" rtlCol="0">
            <a:spAutoFit/>
          </a:bodyPr>
          <a:lstStyle/>
          <a:p>
            <a:r>
              <a:rPr kumimoji="1" lang="ja-JP" altLang="en-US" sz="2000" dirty="0"/>
              <a:t>技術リスクの増大</a:t>
            </a:r>
            <a:endParaRPr kumimoji="1" lang="en-US" altLang="ja-JP" sz="2000" dirty="0"/>
          </a:p>
          <a:p>
            <a:r>
              <a:rPr kumimoji="1" lang="ja-JP" altLang="en-US" sz="2000" dirty="0"/>
              <a:t>（</a:t>
            </a:r>
            <a:r>
              <a:rPr lang="ja-JP" altLang="en-US" sz="2000" dirty="0"/>
              <a:t>過去</a:t>
            </a:r>
            <a:r>
              <a:rPr lang="en-US" altLang="ja-JP" sz="2000" dirty="0"/>
              <a:t>10</a:t>
            </a:r>
            <a:r>
              <a:rPr lang="ja-JP" altLang="en-US" sz="2000" dirty="0"/>
              <a:t>年間）</a:t>
            </a:r>
            <a:endParaRPr kumimoji="1" lang="ja-JP" altLang="en-US" sz="2000" dirty="0"/>
          </a:p>
        </p:txBody>
      </p:sp>
      <p:sp>
        <p:nvSpPr>
          <p:cNvPr id="18" name="フローチャート : 代替処理 17"/>
          <p:cNvSpPr/>
          <p:nvPr/>
        </p:nvSpPr>
        <p:spPr bwMode="auto">
          <a:xfrm>
            <a:off x="0" y="0"/>
            <a:ext cx="10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ja-JP" altLang="en-US" dirty="0">
                <a:solidFill>
                  <a:srgbClr val="0000FF"/>
                </a:solidFill>
                <a:latin typeface="HGP創英角ﾎﾟｯﾌﾟ体" pitchFamily="50" charset="-128"/>
                <a:ea typeface="HGP創英角ﾎﾟｯﾌﾟ体" pitchFamily="50" charset="-128"/>
              </a:rPr>
              <a:t>データ例</a:t>
            </a:r>
          </a:p>
        </p:txBody>
      </p:sp>
      <p:sp>
        <p:nvSpPr>
          <p:cNvPr id="12" name="テキスト ボックス 11"/>
          <p:cNvSpPr txBox="1"/>
          <p:nvPr/>
        </p:nvSpPr>
        <p:spPr>
          <a:xfrm>
            <a:off x="2936776" y="4676943"/>
            <a:ext cx="2755863" cy="1200329"/>
          </a:xfrm>
          <a:prstGeom prst="rect">
            <a:avLst/>
          </a:prstGeom>
          <a:noFill/>
        </p:spPr>
        <p:txBody>
          <a:bodyPr wrap="square" rtlCol="0">
            <a:spAutoFit/>
          </a:bodyPr>
          <a:lstStyle/>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“重要インフラの</a:t>
            </a:r>
            <a:endParaRPr lang="en-US" altLang="ja-JP" sz="2400" dirty="0">
              <a:solidFill>
                <a:srgbClr val="FF0000"/>
              </a:solidFill>
              <a:latin typeface="HGP創英角ﾎﾟｯﾌﾟ体" panose="040B0A00000000000000" pitchFamily="50" charset="-128"/>
              <a:ea typeface="HGP創英角ﾎﾟｯﾌﾟ体" panose="040B0A00000000000000" pitchFamily="50" charset="-128"/>
            </a:endParaRPr>
          </a:p>
          <a:p>
            <a:r>
              <a:rPr lang="en-US" altLang="ja-JP" sz="2400" dirty="0">
                <a:solidFill>
                  <a:srgbClr val="FF0000"/>
                </a:solidFill>
                <a:latin typeface="HGP創英角ﾎﾟｯﾌﾟ体" panose="040B0A00000000000000" pitchFamily="50" charset="-128"/>
                <a:ea typeface="HGP創英角ﾎﾟｯﾌﾟ体" panose="040B0A00000000000000" pitchFamily="50" charset="-128"/>
              </a:rPr>
              <a:t>IT</a:t>
            </a:r>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システム障害“</a:t>
            </a:r>
            <a:r>
              <a:rPr kumimoji="1" lang="ja-JP" altLang="en-US" sz="2400" dirty="0">
                <a:solidFill>
                  <a:srgbClr val="FF0000"/>
                </a:solidFill>
                <a:latin typeface="HGP創英角ﾎﾟｯﾌﾟ体" panose="040B0A00000000000000" pitchFamily="50" charset="-128"/>
                <a:ea typeface="HGP創英角ﾎﾟｯﾌﾟ体" panose="040B0A00000000000000" pitchFamily="50" charset="-128"/>
              </a:rPr>
              <a:t>の</a:t>
            </a:r>
            <a:endParaRPr kumimoji="1" lang="en-US" altLang="ja-JP" sz="2400" dirty="0">
              <a:solidFill>
                <a:srgbClr val="FF0000"/>
              </a:solidFill>
              <a:latin typeface="HGP創英角ﾎﾟｯﾌﾟ体" panose="040B0A00000000000000" pitchFamily="50" charset="-128"/>
              <a:ea typeface="HGP創英角ﾎﾟｯﾌﾟ体" panose="040B0A00000000000000" pitchFamily="50" charset="-128"/>
            </a:endParaRPr>
          </a:p>
          <a:p>
            <a:r>
              <a:rPr kumimoji="1" lang="ja-JP" altLang="en-US" sz="2400" dirty="0">
                <a:solidFill>
                  <a:srgbClr val="FF0000"/>
                </a:solidFill>
                <a:latin typeface="HGP創英角ﾎﾟｯﾌﾟ体" panose="040B0A00000000000000" pitchFamily="50" charset="-128"/>
                <a:ea typeface="HGP創英角ﾎﾟｯﾌﾟ体" panose="040B0A00000000000000" pitchFamily="50" charset="-128"/>
              </a:rPr>
              <a:t>リスクは，</a:t>
            </a:r>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増大傾向</a:t>
            </a:r>
            <a:endParaRPr kumimoji="1" lang="ja-JP" altLang="en-US" sz="2400" dirty="0">
              <a:solidFill>
                <a:srgbClr val="FF0000"/>
              </a:solidFill>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28998667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46908" y="1124744"/>
            <a:ext cx="5019323" cy="954107"/>
          </a:xfrm>
          <a:prstGeom prst="rect">
            <a:avLst/>
          </a:prstGeom>
          <a:noFill/>
        </p:spPr>
        <p:txBody>
          <a:bodyPr wrap="none" rtlCol="0">
            <a:spAutoFit/>
          </a:bodyPr>
          <a:lstStyle/>
          <a:p>
            <a:r>
              <a:rPr kumimoji="1" lang="ja-JP" altLang="en-US" sz="2800" dirty="0"/>
              <a:t>システムの</a:t>
            </a:r>
          </a:p>
          <a:p>
            <a:r>
              <a:rPr kumimoji="1" lang="ja-JP" altLang="en-US" sz="2800" u="sng" dirty="0">
                <a:solidFill>
                  <a:srgbClr val="FF3300"/>
                </a:solidFill>
              </a:rPr>
              <a:t>構築時</a:t>
            </a:r>
            <a:r>
              <a:rPr kumimoji="1" lang="ja-JP" altLang="en-US" sz="2800" dirty="0"/>
              <a:t>→初期リスク（故障）回避</a:t>
            </a:r>
          </a:p>
        </p:txBody>
      </p:sp>
      <p:sp>
        <p:nvSpPr>
          <p:cNvPr id="13" name="テキスト ボックス 12"/>
          <p:cNvSpPr txBox="1"/>
          <p:nvPr/>
        </p:nvSpPr>
        <p:spPr>
          <a:xfrm>
            <a:off x="546908" y="3864334"/>
            <a:ext cx="4615366" cy="954107"/>
          </a:xfrm>
          <a:prstGeom prst="rect">
            <a:avLst/>
          </a:prstGeom>
          <a:noFill/>
        </p:spPr>
        <p:txBody>
          <a:bodyPr wrap="none" rtlCol="0">
            <a:spAutoFit/>
          </a:bodyPr>
          <a:lstStyle/>
          <a:p>
            <a:r>
              <a:rPr kumimoji="1" lang="ja-JP" altLang="en-US" sz="2800" dirty="0"/>
              <a:t>システムの</a:t>
            </a:r>
          </a:p>
          <a:p>
            <a:r>
              <a:rPr kumimoji="1" lang="ja-JP" altLang="en-US" sz="2800" u="sng" dirty="0">
                <a:solidFill>
                  <a:srgbClr val="FF0000"/>
                </a:solidFill>
              </a:rPr>
              <a:t>運用時</a:t>
            </a:r>
            <a:r>
              <a:rPr kumimoji="1" lang="ja-JP" altLang="en-US" sz="2800" dirty="0"/>
              <a:t>→様々なリスクに対応</a:t>
            </a:r>
          </a:p>
        </p:txBody>
      </p:sp>
      <p:sp>
        <p:nvSpPr>
          <p:cNvPr id="4" name="テキスト ボックス 3"/>
          <p:cNvSpPr txBox="1"/>
          <p:nvPr/>
        </p:nvSpPr>
        <p:spPr>
          <a:xfrm>
            <a:off x="1492564" y="2204864"/>
            <a:ext cx="7560000" cy="540000"/>
          </a:xfrm>
          <a:prstGeom prst="rect">
            <a:avLst/>
          </a:prstGeom>
          <a:noFill/>
        </p:spPr>
        <p:txBody>
          <a:bodyPr wrap="square" rtlCol="0">
            <a:spAutoFit/>
          </a:bodyPr>
          <a:lstStyle/>
          <a:p>
            <a:r>
              <a:rPr kumimoji="1" lang="ja-JP" altLang="en-US" sz="2400" dirty="0"/>
              <a:t>ソフトウェア／システムズ・エンジニアリング技法の活用</a:t>
            </a:r>
          </a:p>
        </p:txBody>
      </p:sp>
      <p:sp>
        <p:nvSpPr>
          <p:cNvPr id="7" name="ストライプ矢印 6"/>
          <p:cNvSpPr/>
          <p:nvPr/>
        </p:nvSpPr>
        <p:spPr bwMode="auto">
          <a:xfrm rot="5400000">
            <a:off x="185223" y="2754635"/>
            <a:ext cx="1728190" cy="484632"/>
          </a:xfrm>
          <a:prstGeom prst="stripedRightArrow">
            <a:avLst/>
          </a:prstGeom>
          <a:solidFill>
            <a:schemeClr val="bg1">
              <a:lumMod val="75000"/>
            </a:scheme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bg1">
                  <a:lumMod val="50000"/>
                </a:schemeClr>
              </a:solidFill>
              <a:effectLst/>
              <a:latin typeface="HGPｺﾞｼｯｸE" pitchFamily="50" charset="-128"/>
              <a:ea typeface="HGPｺﾞｼｯｸE" pitchFamily="50" charset="-128"/>
            </a:endParaRPr>
          </a:p>
        </p:txBody>
      </p:sp>
      <p:sp>
        <p:nvSpPr>
          <p:cNvPr id="17" name="テキスト ボックス 16"/>
          <p:cNvSpPr txBox="1"/>
          <p:nvPr/>
        </p:nvSpPr>
        <p:spPr>
          <a:xfrm>
            <a:off x="1105063" y="3140968"/>
            <a:ext cx="2263761" cy="461665"/>
          </a:xfrm>
          <a:prstGeom prst="rect">
            <a:avLst/>
          </a:prstGeom>
          <a:noFill/>
        </p:spPr>
        <p:txBody>
          <a:bodyPr wrap="none" rtlCol="0">
            <a:spAutoFit/>
          </a:bodyPr>
          <a:lstStyle/>
          <a:p>
            <a:r>
              <a:rPr kumimoji="1" lang="ja-JP" altLang="en-US" sz="2400" i="1" dirty="0">
                <a:solidFill>
                  <a:srgbClr val="0000FF"/>
                </a:solidFill>
              </a:rPr>
              <a:t>はるかに長期間</a:t>
            </a:r>
          </a:p>
        </p:txBody>
      </p:sp>
      <p:sp>
        <p:nvSpPr>
          <p:cNvPr id="18" name="テキスト ボックス 17"/>
          <p:cNvSpPr txBox="1"/>
          <p:nvPr/>
        </p:nvSpPr>
        <p:spPr>
          <a:xfrm>
            <a:off x="1630480" y="4902259"/>
            <a:ext cx="3318468" cy="830997"/>
          </a:xfrm>
          <a:prstGeom prst="rect">
            <a:avLst/>
          </a:prstGeom>
          <a:noFill/>
        </p:spPr>
        <p:txBody>
          <a:bodyPr wrap="square" rtlCol="0">
            <a:spAutoFit/>
          </a:bodyPr>
          <a:lstStyle/>
          <a:p>
            <a:r>
              <a:rPr kumimoji="1" lang="ja-JP" altLang="en-US" sz="2400" dirty="0">
                <a:solidFill>
                  <a:srgbClr val="0000FF"/>
                </a:solidFill>
              </a:rPr>
              <a:t>体系的な取組みが必要</a:t>
            </a:r>
          </a:p>
          <a:p>
            <a:r>
              <a:rPr lang="ja-JP" altLang="en-US" sz="2400" dirty="0">
                <a:solidFill>
                  <a:srgbClr val="0000FF"/>
                </a:solidFill>
              </a:rPr>
              <a:t>着目点は</a:t>
            </a:r>
            <a:r>
              <a:rPr lang="ja-JP" altLang="en-US" sz="2400" dirty="0" err="1">
                <a:solidFill>
                  <a:srgbClr val="0000FF"/>
                </a:solidFill>
              </a:rPr>
              <a:t>．．．</a:t>
            </a:r>
            <a:endParaRPr kumimoji="1" lang="ja-JP" altLang="en-US" sz="2400" dirty="0">
              <a:solidFill>
                <a:srgbClr val="0000FF"/>
              </a:solidFill>
            </a:endParaRPr>
          </a:p>
        </p:txBody>
      </p:sp>
      <p:sp>
        <p:nvSpPr>
          <p:cNvPr id="2" name="タイトル 1"/>
          <p:cNvSpPr>
            <a:spLocks noGrp="1"/>
          </p:cNvSpPr>
          <p:nvPr>
            <p:ph type="title"/>
          </p:nvPr>
        </p:nvSpPr>
        <p:spPr>
          <a:xfrm>
            <a:off x="432001" y="108000"/>
            <a:ext cx="7560001" cy="576000"/>
          </a:xfrm>
        </p:spPr>
        <p:txBody>
          <a:bodyPr/>
          <a:lstStyle/>
          <a:p>
            <a:r>
              <a:rPr lang="ja-JP" altLang="en-US" dirty="0">
                <a:latin typeface="+mj-ea"/>
              </a:rPr>
              <a:t>情報処理システムの信頼性向上</a:t>
            </a:r>
            <a:endParaRPr kumimoji="1" lang="ja-JP" altLang="en-US" dirty="0">
              <a:latin typeface="+mj-ea"/>
            </a:endParaRPr>
          </a:p>
        </p:txBody>
      </p:sp>
    </p:spTree>
    <p:extLst>
      <p:ext uri="{BB962C8B-B14F-4D97-AF65-F5344CB8AC3E}">
        <p14:creationId xmlns:p14="http://schemas.microsoft.com/office/powerpoint/2010/main" val="133521752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88000" y="720000"/>
            <a:ext cx="6069056" cy="6151942"/>
          </a:xfrm>
          <a:prstGeom prst="rect">
            <a:avLst/>
          </a:prstGeom>
        </p:spPr>
      </p:pic>
      <p:sp>
        <p:nvSpPr>
          <p:cNvPr id="16" name="テキスト ボックス 15"/>
          <p:cNvSpPr txBox="1"/>
          <p:nvPr/>
        </p:nvSpPr>
        <p:spPr>
          <a:xfrm>
            <a:off x="377781" y="1340768"/>
            <a:ext cx="553998" cy="2041585"/>
          </a:xfrm>
          <a:prstGeom prst="rect">
            <a:avLst/>
          </a:prstGeom>
          <a:noFill/>
        </p:spPr>
        <p:txBody>
          <a:bodyPr vert="eaVert" wrap="none" rtlCol="0">
            <a:spAutoFit/>
          </a:bodyPr>
          <a:lstStyle/>
          <a:p>
            <a:pPr algn="ctr"/>
            <a:r>
              <a:rPr lang="ja-JP" altLang="en-US" sz="2400" dirty="0">
                <a:solidFill>
                  <a:srgbClr val="0000FF"/>
                </a:solidFill>
                <a:latin typeface="HGP創英角ｺﾞｼｯｸUB" pitchFamily="50" charset="-128"/>
                <a:ea typeface="HGP創英角ｺﾞｼｯｸUB" pitchFamily="50" charset="-128"/>
              </a:rPr>
              <a:t>大　←　影響度</a:t>
            </a:r>
          </a:p>
        </p:txBody>
      </p:sp>
      <p:sp>
        <p:nvSpPr>
          <p:cNvPr id="17" name="テキスト ボックス 16"/>
          <p:cNvSpPr txBox="1"/>
          <p:nvPr/>
        </p:nvSpPr>
        <p:spPr>
          <a:xfrm>
            <a:off x="2394005" y="6093296"/>
            <a:ext cx="2441694" cy="461665"/>
          </a:xfrm>
          <a:prstGeom prst="rect">
            <a:avLst/>
          </a:prstGeom>
          <a:noFill/>
        </p:spPr>
        <p:txBody>
          <a:bodyPr wrap="none" rtlCol="0">
            <a:spAutoFit/>
          </a:bodyPr>
          <a:lstStyle/>
          <a:p>
            <a:pPr algn="ctr"/>
            <a:r>
              <a:rPr kumimoji="1" lang="ja-JP" altLang="en-US" sz="2400" dirty="0">
                <a:solidFill>
                  <a:srgbClr val="0000FF"/>
                </a:solidFill>
                <a:latin typeface="HGP創英角ｺﾞｼｯｸUB" pitchFamily="50" charset="-128"/>
                <a:ea typeface="HGP創英角ｺﾞｼｯｸUB" pitchFamily="50" charset="-128"/>
              </a:rPr>
              <a:t>発生確率　→　大</a:t>
            </a:r>
          </a:p>
        </p:txBody>
      </p:sp>
      <p:sp>
        <p:nvSpPr>
          <p:cNvPr id="27" name="フローチャート : 代替処理 26"/>
          <p:cNvSpPr/>
          <p:nvPr/>
        </p:nvSpPr>
        <p:spPr bwMode="auto">
          <a:xfrm>
            <a:off x="0" y="0"/>
            <a:ext cx="10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ja-JP" altLang="en-US" dirty="0">
                <a:solidFill>
                  <a:srgbClr val="0000FF"/>
                </a:solidFill>
                <a:latin typeface="HGP創英角ﾎﾟｯﾌﾟ体" pitchFamily="50" charset="-128"/>
                <a:ea typeface="HGP創英角ﾎﾟｯﾌﾟ体" pitchFamily="50" charset="-128"/>
              </a:rPr>
              <a:t>データ例</a:t>
            </a:r>
          </a:p>
        </p:txBody>
      </p:sp>
      <p:sp>
        <p:nvSpPr>
          <p:cNvPr id="2" name="タイトル 1"/>
          <p:cNvSpPr>
            <a:spLocks noGrp="1"/>
          </p:cNvSpPr>
          <p:nvPr>
            <p:ph type="title"/>
          </p:nvPr>
        </p:nvSpPr>
        <p:spPr>
          <a:xfrm>
            <a:off x="432001" y="252000"/>
            <a:ext cx="7560001" cy="576000"/>
          </a:xfrm>
        </p:spPr>
        <p:txBody>
          <a:bodyPr/>
          <a:lstStyle/>
          <a:p>
            <a:r>
              <a:rPr kumimoji="1" lang="ja-JP" altLang="en-US" dirty="0">
                <a:latin typeface="+mj-ea"/>
              </a:rPr>
              <a:t>グローバル・リスク</a:t>
            </a:r>
            <a:r>
              <a:rPr kumimoji="1" lang="en-US" altLang="ja-JP" dirty="0">
                <a:latin typeface="+mj-ea"/>
              </a:rPr>
              <a:t>(2016)</a:t>
            </a:r>
            <a:endParaRPr kumimoji="1" lang="ja-JP" altLang="en-US" dirty="0">
              <a:latin typeface="+mj-ea"/>
            </a:endParaRPr>
          </a:p>
        </p:txBody>
      </p:sp>
      <p:sp>
        <p:nvSpPr>
          <p:cNvPr id="14" name="正方形/長方形 13"/>
          <p:cNvSpPr/>
          <p:nvPr/>
        </p:nvSpPr>
        <p:spPr>
          <a:xfrm>
            <a:off x="6300000" y="5400000"/>
            <a:ext cx="3600000" cy="784830"/>
          </a:xfrm>
          <a:prstGeom prst="rect">
            <a:avLst/>
          </a:prstGeom>
        </p:spPr>
        <p:txBody>
          <a:bodyPr wrap="square">
            <a:spAutoFit/>
          </a:bodyPr>
          <a:lstStyle/>
          <a:p>
            <a:pPr>
              <a:lnSpc>
                <a:spcPts val="1800"/>
              </a:lnSpc>
            </a:pPr>
            <a:r>
              <a:rPr lang="en-US" altLang="ja-JP" sz="1400" dirty="0">
                <a:latin typeface="HGP創英角ｺﾞｼｯｸUB" pitchFamily="50" charset="-128"/>
                <a:ea typeface="HGP創英角ｺﾞｼｯｸUB" pitchFamily="50" charset="-128"/>
              </a:rPr>
              <a:t>&lt;</a:t>
            </a:r>
            <a:r>
              <a:rPr lang="ja-JP" altLang="en-US" sz="1400" dirty="0">
                <a:latin typeface="HGP創英角ｺﾞｼｯｸUB" pitchFamily="50" charset="-128"/>
                <a:ea typeface="HGP創英角ｺﾞｼｯｸUB" pitchFamily="50" charset="-128"/>
              </a:rPr>
              <a:t>左図の出典</a:t>
            </a:r>
            <a:r>
              <a:rPr lang="en-US" altLang="ja-JP" sz="1400" dirty="0">
                <a:latin typeface="HGP創英角ｺﾞｼｯｸUB" pitchFamily="50" charset="-128"/>
                <a:ea typeface="HGP創英角ｺﾞｼｯｸUB" pitchFamily="50" charset="-128"/>
              </a:rPr>
              <a:t>&gt;</a:t>
            </a:r>
            <a:endParaRPr lang="ja-JP" altLang="en-US" sz="1400" dirty="0">
              <a:latin typeface="HGP創英角ｺﾞｼｯｸUB" pitchFamily="50" charset="-128"/>
              <a:ea typeface="HGP創英角ｺﾞｼｯｸUB" pitchFamily="50" charset="-128"/>
            </a:endParaRPr>
          </a:p>
          <a:p>
            <a:pPr>
              <a:lnSpc>
                <a:spcPts val="1800"/>
              </a:lnSpc>
            </a:pPr>
            <a:r>
              <a:rPr lang="en-US" altLang="ja-JP" sz="1400" dirty="0">
                <a:latin typeface="HGP創英角ｺﾞｼｯｸUB" pitchFamily="50" charset="-128"/>
                <a:ea typeface="HGP創英角ｺﾞｼｯｸUB" pitchFamily="50" charset="-128"/>
              </a:rPr>
              <a:t>The</a:t>
            </a:r>
            <a:r>
              <a:rPr lang="ja-JP" altLang="en-US" sz="1400" dirty="0">
                <a:latin typeface="HGP創英角ｺﾞｼｯｸUB" pitchFamily="50" charset="-128"/>
                <a:ea typeface="HGP創英角ｺﾞｼｯｸUB" pitchFamily="50" charset="-128"/>
              </a:rPr>
              <a:t> </a:t>
            </a:r>
            <a:r>
              <a:rPr lang="en-US" altLang="ja-JP" sz="1400" dirty="0">
                <a:latin typeface="HGP創英角ｺﾞｼｯｸUB" pitchFamily="50" charset="-128"/>
                <a:ea typeface="HGP創英角ｺﾞｼｯｸUB" pitchFamily="50" charset="-128"/>
              </a:rPr>
              <a:t>Global Risks Report 2016</a:t>
            </a:r>
            <a:r>
              <a:rPr lang="ja-JP" altLang="en-US" sz="1400" dirty="0">
                <a:latin typeface="HGP創英角ｺﾞｼｯｸUB" pitchFamily="50" charset="-128"/>
                <a:ea typeface="HGP創英角ｺﾞｼｯｸUB" pitchFamily="50" charset="-128"/>
              </a:rPr>
              <a:t> </a:t>
            </a:r>
            <a:r>
              <a:rPr lang="en-US" altLang="ja-JP" sz="1400" dirty="0">
                <a:solidFill>
                  <a:schemeClr val="bg2">
                    <a:lumMod val="50000"/>
                  </a:schemeClr>
                </a:solidFill>
                <a:latin typeface="HGP創英角ｺﾞｼｯｸUB" pitchFamily="50" charset="-128"/>
                <a:ea typeface="HGP創英角ｺﾞｼｯｸUB" pitchFamily="50" charset="-128"/>
              </a:rPr>
              <a:t>11th Edition</a:t>
            </a:r>
            <a:r>
              <a:rPr lang="en-US" altLang="ja-JP" sz="1400" dirty="0">
                <a:latin typeface="HGP創英角ｺﾞｼｯｸUB" pitchFamily="50" charset="-128"/>
                <a:ea typeface="HGP創英角ｺﾞｼｯｸUB" pitchFamily="50" charset="-128"/>
              </a:rPr>
              <a:t>,</a:t>
            </a:r>
          </a:p>
          <a:p>
            <a:pPr>
              <a:lnSpc>
                <a:spcPts val="1800"/>
              </a:lnSpc>
            </a:pPr>
            <a:r>
              <a:rPr lang="en-US" altLang="ja-JP" sz="1400" dirty="0">
                <a:latin typeface="HGP創英角ｺﾞｼｯｸUB" pitchFamily="50" charset="-128"/>
                <a:ea typeface="HGP創英角ｺﾞｼｯｸUB" pitchFamily="50" charset="-128"/>
              </a:rPr>
              <a:t>the World Economic Forum</a:t>
            </a:r>
            <a:endParaRPr lang="ja-JP" altLang="en-US" sz="1400" dirty="0">
              <a:latin typeface="HGP創英角ｺﾞｼｯｸUB" pitchFamily="50" charset="-128"/>
              <a:ea typeface="HGP創英角ｺﾞｼｯｸUB" pitchFamily="50" charset="-128"/>
            </a:endParaRPr>
          </a:p>
        </p:txBody>
      </p:sp>
      <p:sp>
        <p:nvSpPr>
          <p:cNvPr id="13" name="正方形/長方形 12"/>
          <p:cNvSpPr/>
          <p:nvPr/>
        </p:nvSpPr>
        <p:spPr>
          <a:xfrm>
            <a:off x="6321152" y="6336000"/>
            <a:ext cx="2863284" cy="253916"/>
          </a:xfrm>
          <a:prstGeom prst="rect">
            <a:avLst/>
          </a:prstGeom>
        </p:spPr>
        <p:txBody>
          <a:bodyPr wrap="none">
            <a:spAutoFit/>
          </a:bodyPr>
          <a:lstStyle/>
          <a:p>
            <a:r>
              <a:rPr lang="en-US" altLang="ja-JP" sz="1050" dirty="0">
                <a:latin typeface="HGP創英角ｺﾞｼｯｸUB" pitchFamily="50" charset="-128"/>
                <a:ea typeface="HGP創英角ｺﾞｼｯｸUB" pitchFamily="50" charset="-128"/>
              </a:rPr>
              <a:t>Figure 1: The Global Risks Landscape 2016</a:t>
            </a:r>
            <a:endParaRPr lang="ja-JP" altLang="en-US" sz="1050" dirty="0">
              <a:latin typeface="HGP創英角ｺﾞｼｯｸUB" pitchFamily="50" charset="-128"/>
              <a:ea typeface="HGP創英角ｺﾞｼｯｸUB" pitchFamily="50" charset="-128"/>
            </a:endParaRPr>
          </a:p>
        </p:txBody>
      </p:sp>
      <p:grpSp>
        <p:nvGrpSpPr>
          <p:cNvPr id="58" name="グループ化 57"/>
          <p:cNvGrpSpPr/>
          <p:nvPr/>
        </p:nvGrpSpPr>
        <p:grpSpPr>
          <a:xfrm>
            <a:off x="6897216" y="1556792"/>
            <a:ext cx="2936776" cy="3304236"/>
            <a:chOff x="6897216" y="1927170"/>
            <a:chExt cx="2936776" cy="3304236"/>
          </a:xfrm>
        </p:grpSpPr>
        <p:sp>
          <p:nvSpPr>
            <p:cNvPr id="45" name="正方形/長方形 44"/>
            <p:cNvSpPr>
              <a:spLocks noChangeAspect="1"/>
            </p:cNvSpPr>
            <p:nvPr/>
          </p:nvSpPr>
          <p:spPr bwMode="auto">
            <a:xfrm>
              <a:off x="7509504" y="2568528"/>
              <a:ext cx="1980000" cy="1980000"/>
            </a:xfrm>
            <a:prstGeom prst="rect">
              <a:avLst/>
            </a:prstGeom>
            <a:solidFill>
              <a:srgbClr val="FF3300"/>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28" name="直線コネクタ 27"/>
            <p:cNvCxnSpPr/>
            <p:nvPr/>
          </p:nvCxnSpPr>
          <p:spPr>
            <a:xfrm>
              <a:off x="7506000" y="2388528"/>
              <a:ext cx="0" cy="21600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5400000">
              <a:off x="8604000" y="3468528"/>
              <a:ext cx="0" cy="21600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8553400" y="4543150"/>
              <a:ext cx="1005403" cy="338554"/>
            </a:xfrm>
            <a:prstGeom prst="rect">
              <a:avLst/>
            </a:prstGeom>
            <a:noFill/>
          </p:spPr>
          <p:txBody>
            <a:bodyPr wrap="none" rtlCol="0">
              <a:spAutoFit/>
            </a:bodyPr>
            <a:lstStyle/>
            <a:p>
              <a:r>
                <a:rPr lang="ja-JP" altLang="en-US" sz="1600" dirty="0">
                  <a:latin typeface="HGP創英角ｺﾞｼｯｸUB" pitchFamily="50" charset="-128"/>
                  <a:ea typeface="HGP創英角ｺﾞｼｯｸUB" pitchFamily="50" charset="-128"/>
                </a:rPr>
                <a:t>発生確率</a:t>
              </a:r>
              <a:endParaRPr kumimoji="1" lang="ja-JP" altLang="en-US" sz="1600" dirty="0">
                <a:latin typeface="HGP創英角ｺﾞｼｯｸUB" pitchFamily="50" charset="-128"/>
                <a:ea typeface="HGP創英角ｺﾞｼｯｸUB" pitchFamily="50" charset="-128"/>
              </a:endParaRPr>
            </a:p>
          </p:txBody>
        </p:sp>
        <p:sp>
          <p:nvSpPr>
            <p:cNvPr id="36" name="テキスト ボックス 35"/>
            <p:cNvSpPr txBox="1"/>
            <p:nvPr/>
          </p:nvSpPr>
          <p:spPr>
            <a:xfrm>
              <a:off x="7121261" y="2505440"/>
              <a:ext cx="424027" cy="810415"/>
            </a:xfrm>
            <a:prstGeom prst="rect">
              <a:avLst/>
            </a:prstGeom>
            <a:noFill/>
          </p:spPr>
          <p:txBody>
            <a:bodyPr vert="wordArtVertRtl" wrap="none" rtlCol="0" anchor="ctr" anchorCtr="1">
              <a:spAutoFit/>
            </a:bodyPr>
            <a:lstStyle/>
            <a:p>
              <a:r>
                <a:rPr kumimoji="1" lang="ja-JP" altLang="en-US" sz="1600" dirty="0">
                  <a:latin typeface="HGP創英角ｺﾞｼｯｸUB" pitchFamily="50" charset="-128"/>
                  <a:ea typeface="HGP創英角ｺﾞｼｯｸUB" pitchFamily="50" charset="-128"/>
                </a:rPr>
                <a:t>影響度</a:t>
              </a:r>
            </a:p>
          </p:txBody>
        </p:sp>
        <p:sp>
          <p:nvSpPr>
            <p:cNvPr id="44" name="直角三角形 43"/>
            <p:cNvSpPr>
              <a:spLocks noChangeAspect="1"/>
            </p:cNvSpPr>
            <p:nvPr/>
          </p:nvSpPr>
          <p:spPr bwMode="auto">
            <a:xfrm>
              <a:off x="7509424" y="3276000"/>
              <a:ext cx="1260000" cy="1260000"/>
            </a:xfrm>
            <a:prstGeom prst="rtTriangle">
              <a:avLst/>
            </a:prstGeom>
            <a:solidFill>
              <a:srgbClr val="99FF99"/>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6" name="フローチャート : 結合子 45"/>
            <p:cNvSpPr>
              <a:spLocks noChangeAspect="1"/>
            </p:cNvSpPr>
            <p:nvPr/>
          </p:nvSpPr>
          <p:spPr bwMode="auto">
            <a:xfrm>
              <a:off x="8625408" y="3081504"/>
              <a:ext cx="288000" cy="288000"/>
            </a:xfrm>
            <a:prstGeom prst="flowChartConnector">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7" name="フローチャート : 結合子 46"/>
            <p:cNvSpPr>
              <a:spLocks noChangeAspect="1"/>
            </p:cNvSpPr>
            <p:nvPr/>
          </p:nvSpPr>
          <p:spPr bwMode="auto">
            <a:xfrm>
              <a:off x="7761312" y="3945600"/>
              <a:ext cx="288000" cy="288000"/>
            </a:xfrm>
            <a:prstGeom prst="flowChartConnector">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49" name="直線矢印コネクタ 48"/>
            <p:cNvCxnSpPr>
              <a:stCxn id="46" idx="3"/>
              <a:endCxn id="47" idx="7"/>
            </p:cNvCxnSpPr>
            <p:nvPr/>
          </p:nvCxnSpPr>
          <p:spPr bwMode="auto">
            <a:xfrm flipH="1">
              <a:off x="8007135" y="3327327"/>
              <a:ext cx="660450" cy="660450"/>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テキスト ボックス 54"/>
            <p:cNvSpPr txBox="1"/>
            <p:nvPr/>
          </p:nvSpPr>
          <p:spPr>
            <a:xfrm>
              <a:off x="8254714" y="3657568"/>
              <a:ext cx="1579278" cy="400110"/>
            </a:xfrm>
            <a:prstGeom prst="rect">
              <a:avLst/>
            </a:prstGeom>
            <a:noFill/>
          </p:spPr>
          <p:txBody>
            <a:bodyPr wrap="none" rtlCol="0">
              <a:spAutoFit/>
            </a:bodyPr>
            <a:lstStyle/>
            <a:p>
              <a:r>
                <a:rPr kumimoji="1" lang="ja-JP" altLang="en-US" sz="2000" dirty="0"/>
                <a:t>リスクの低減</a:t>
              </a:r>
            </a:p>
          </p:txBody>
        </p:sp>
        <p:sp>
          <p:nvSpPr>
            <p:cNvPr id="56" name="線吹き出し 2 (枠付き) 55"/>
            <p:cNvSpPr/>
            <p:nvPr/>
          </p:nvSpPr>
          <p:spPr bwMode="auto">
            <a:xfrm>
              <a:off x="7530031" y="1927170"/>
              <a:ext cx="1953025" cy="349702"/>
            </a:xfrm>
            <a:prstGeom prst="borderCallout2">
              <a:avLst>
                <a:gd name="adj1" fmla="val 100929"/>
                <a:gd name="adj2" fmla="val 50526"/>
                <a:gd name="adj3" fmla="val 138284"/>
                <a:gd name="adj4" fmla="val 43530"/>
                <a:gd name="adj5" fmla="val 265653"/>
                <a:gd name="adj6" fmla="val 43628"/>
              </a:avLst>
            </a:prstGeom>
            <a:solidFill>
              <a:srgbClr val="FFFFFF"/>
            </a:solidFill>
            <a:ln w="2857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受容できないリスク</a:t>
              </a:r>
            </a:p>
          </p:txBody>
        </p:sp>
        <p:sp>
          <p:nvSpPr>
            <p:cNvPr id="57" name="線吹き出し 2 (枠付き) 56"/>
            <p:cNvSpPr/>
            <p:nvPr/>
          </p:nvSpPr>
          <p:spPr bwMode="auto">
            <a:xfrm>
              <a:off x="6897216" y="4881704"/>
              <a:ext cx="1718988" cy="349702"/>
            </a:xfrm>
            <a:prstGeom prst="borderCallout2">
              <a:avLst>
                <a:gd name="adj1" fmla="val 3808"/>
                <a:gd name="adj2" fmla="val 49675"/>
                <a:gd name="adj3" fmla="val -55959"/>
                <a:gd name="adj4" fmla="val 49367"/>
                <a:gd name="adj5" fmla="val -141508"/>
                <a:gd name="adj6" fmla="val 66369"/>
              </a:avLst>
            </a:prstGeom>
            <a:solidFill>
              <a:srgbClr val="FFFFFF"/>
            </a:solidFill>
            <a:ln w="2857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受容できるリスク</a:t>
              </a:r>
            </a:p>
          </p:txBody>
        </p:sp>
      </p:grpSp>
      <p:sp>
        <p:nvSpPr>
          <p:cNvPr id="38" name="正方形/長方形 37"/>
          <p:cNvSpPr/>
          <p:nvPr/>
        </p:nvSpPr>
        <p:spPr>
          <a:xfrm>
            <a:off x="5760000" y="6084000"/>
            <a:ext cx="4140000" cy="276999"/>
          </a:xfrm>
          <a:prstGeom prst="rect">
            <a:avLst/>
          </a:prstGeom>
        </p:spPr>
        <p:txBody>
          <a:bodyPr wrap="none">
            <a:spAutoFit/>
          </a:bodyPr>
          <a:lstStyle/>
          <a:p>
            <a:r>
              <a:rPr lang="en-US" altLang="ja-JP" sz="1200" i="1" dirty="0">
                <a:latin typeface="Arial" panose="020B0604020202020204" pitchFamily="34" charset="0"/>
                <a:cs typeface="Arial" panose="020B0604020202020204" pitchFamily="34" charset="0"/>
              </a:rPr>
              <a:t>http://www.weforum.org/reports/the-global-risks-report-2016</a:t>
            </a:r>
            <a:endParaRPr lang="ja-JP" altLang="en-US" sz="1200" i="1" dirty="0">
              <a:latin typeface="Arial" panose="020B0604020202020204" pitchFamily="34" charset="0"/>
              <a:cs typeface="Arial" panose="020B0604020202020204" pitchFamily="34" charset="0"/>
            </a:endParaRPr>
          </a:p>
        </p:txBody>
      </p:sp>
      <p:sp>
        <p:nvSpPr>
          <p:cNvPr id="40" name="角丸四角形 39"/>
          <p:cNvSpPr>
            <a:spLocks/>
          </p:cNvSpPr>
          <p:nvPr/>
        </p:nvSpPr>
        <p:spPr bwMode="auto">
          <a:xfrm>
            <a:off x="1116000" y="2340000"/>
            <a:ext cx="1800200" cy="936104"/>
          </a:xfrm>
          <a:prstGeom prst="roundRect">
            <a:avLst/>
          </a:prstGeom>
          <a:solidFill>
            <a:srgbClr val="FFCC66">
              <a:alpha val="25000"/>
            </a:srgbClr>
          </a:solidFill>
          <a:ln w="38100" cap="flat" cmpd="sng" algn="ctr">
            <a:solidFill>
              <a:srgbClr val="80808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2000" b="0" i="0" u="none" strike="noStrike" cap="none" normalizeH="0" baseline="0" dirty="0">
              <a:ln>
                <a:noFill/>
              </a:ln>
              <a:solidFill>
                <a:srgbClr val="FF0000"/>
              </a:solidFill>
              <a:effectLst/>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en-US" altLang="ja-JP" sz="2000" dirty="0">
              <a:solidFill>
                <a:srgbClr val="FF0000"/>
              </a:solidFill>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重要インフラの</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IT</a:t>
            </a:r>
            <a:r>
              <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システム障害</a:t>
            </a: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endParaRPr>
          </a:p>
        </p:txBody>
      </p:sp>
      <p:sp>
        <p:nvSpPr>
          <p:cNvPr id="42" name="テキスト ボックス 41"/>
          <p:cNvSpPr txBox="1"/>
          <p:nvPr/>
        </p:nvSpPr>
        <p:spPr>
          <a:xfrm>
            <a:off x="4808984" y="673298"/>
            <a:ext cx="1620065" cy="271869"/>
          </a:xfrm>
          <a:prstGeom prst="rect">
            <a:avLst/>
          </a:prstGeom>
          <a:noFill/>
        </p:spPr>
        <p:txBody>
          <a:bodyPr wrap="square" rtlCol="0">
            <a:spAutoFit/>
          </a:bodyPr>
          <a:lstStyle/>
          <a:p>
            <a:pPr algn="r">
              <a:lnSpc>
                <a:spcPts val="1400"/>
              </a:lnSpc>
            </a:pPr>
            <a:r>
              <a:rPr lang="ja-JP" altLang="en-US" sz="1400" dirty="0">
                <a:latin typeface="HGP創英角ｺﾞｼｯｸUB" pitchFamily="50" charset="-128"/>
                <a:ea typeface="HGP創英角ｺﾞｼｯｸUB" pitchFamily="50" charset="-128"/>
              </a:rPr>
              <a:t>気候変動適応失敗</a:t>
            </a:r>
            <a:endParaRPr kumimoji="1" lang="ja-JP" altLang="en-US" sz="1400" dirty="0">
              <a:latin typeface="HGP創英角ｺﾞｼｯｸUB" pitchFamily="50" charset="-128"/>
              <a:ea typeface="HGP創英角ｺﾞｼｯｸUB" pitchFamily="50" charset="-128"/>
            </a:endParaRPr>
          </a:p>
        </p:txBody>
      </p:sp>
      <p:sp>
        <p:nvSpPr>
          <p:cNvPr id="43" name="テキスト ボックス 42"/>
          <p:cNvSpPr txBox="1"/>
          <p:nvPr/>
        </p:nvSpPr>
        <p:spPr>
          <a:xfrm>
            <a:off x="5313040" y="1401351"/>
            <a:ext cx="1082348"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大規模移民</a:t>
            </a:r>
          </a:p>
        </p:txBody>
      </p:sp>
      <p:sp>
        <p:nvSpPr>
          <p:cNvPr id="48" name="テキスト ボックス 47"/>
          <p:cNvSpPr txBox="1"/>
          <p:nvPr/>
        </p:nvSpPr>
        <p:spPr>
          <a:xfrm>
            <a:off x="4112424" y="970815"/>
            <a:ext cx="723275"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水</a:t>
            </a:r>
            <a:r>
              <a:rPr kumimoji="1" lang="ja-JP" altLang="en-US" sz="1400" dirty="0">
                <a:latin typeface="HGP創英角ｺﾞｼｯｸUB" pitchFamily="50" charset="-128"/>
                <a:ea typeface="HGP創英角ｺﾞｼｯｸUB" pitchFamily="50" charset="-128"/>
              </a:rPr>
              <a:t>危機</a:t>
            </a:r>
          </a:p>
        </p:txBody>
      </p:sp>
      <p:sp>
        <p:nvSpPr>
          <p:cNvPr id="50" name="テキスト ボックス 49"/>
          <p:cNvSpPr txBox="1"/>
          <p:nvPr/>
        </p:nvSpPr>
        <p:spPr>
          <a:xfrm>
            <a:off x="1030269" y="1001492"/>
            <a:ext cx="1328218" cy="271869"/>
          </a:xfrm>
          <a:prstGeom prst="rect">
            <a:avLst/>
          </a:prstGeom>
          <a:noFill/>
        </p:spPr>
        <p:txBody>
          <a:bodyPr wrap="square" rtlCol="0">
            <a:spAutoFit/>
          </a:bodyPr>
          <a:lstStyle/>
          <a:p>
            <a:pPr>
              <a:lnSpc>
                <a:spcPts val="1400"/>
              </a:lnSpc>
            </a:pPr>
            <a:r>
              <a:rPr lang="ja-JP" altLang="en-US" sz="1400" dirty="0">
                <a:latin typeface="HGP創英角ｺﾞｼｯｸUB" pitchFamily="50" charset="-128"/>
                <a:ea typeface="HGP創英角ｺﾞｼｯｸUB" pitchFamily="50" charset="-128"/>
              </a:rPr>
              <a:t>大量破壊兵器</a:t>
            </a:r>
            <a:endParaRPr kumimoji="1" lang="ja-JP" altLang="en-US" sz="1400" dirty="0">
              <a:latin typeface="HGP創英角ｺﾞｼｯｸUB" pitchFamily="50" charset="-128"/>
              <a:ea typeface="HGP創英角ｺﾞｼｯｸUB" pitchFamily="50" charset="-128"/>
            </a:endParaRPr>
          </a:p>
        </p:txBody>
      </p:sp>
      <p:sp>
        <p:nvSpPr>
          <p:cNvPr id="51" name="テキスト ボックス 50"/>
          <p:cNvSpPr txBox="1"/>
          <p:nvPr/>
        </p:nvSpPr>
        <p:spPr>
          <a:xfrm>
            <a:off x="1505231" y="1650768"/>
            <a:ext cx="1082348"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伝染病拡散</a:t>
            </a:r>
            <a:endParaRPr kumimoji="1" lang="ja-JP" altLang="en-US" sz="1400" dirty="0">
              <a:latin typeface="HGP創英角ｺﾞｼｯｸUB" pitchFamily="50" charset="-128"/>
              <a:ea typeface="HGP創英角ｺﾞｼｯｸUB" pitchFamily="50" charset="-128"/>
            </a:endParaRPr>
          </a:p>
        </p:txBody>
      </p:sp>
      <p:sp>
        <p:nvSpPr>
          <p:cNvPr id="52" name="テキスト ボックス 51"/>
          <p:cNvSpPr txBox="1"/>
          <p:nvPr/>
        </p:nvSpPr>
        <p:spPr>
          <a:xfrm>
            <a:off x="2233572" y="1146159"/>
            <a:ext cx="1734368" cy="271869"/>
          </a:xfrm>
          <a:prstGeom prst="rect">
            <a:avLst/>
          </a:prstGeom>
          <a:noFill/>
        </p:spPr>
        <p:txBody>
          <a:bodyPr wrap="square" rtlCol="0">
            <a:spAutoFit/>
          </a:bodyPr>
          <a:lstStyle/>
          <a:p>
            <a:pPr algn="ctr">
              <a:lnSpc>
                <a:spcPts val="1400"/>
              </a:lnSpc>
            </a:pPr>
            <a:r>
              <a:rPr lang="ja-JP" altLang="en-US" sz="1400" dirty="0">
                <a:latin typeface="HGP創英角ｺﾞｼｯｸUB" pitchFamily="50" charset="-128"/>
                <a:ea typeface="HGP創英角ｺﾞｼｯｸUB" pitchFamily="50" charset="-128"/>
              </a:rPr>
              <a:t>エネルギー価格打撃</a:t>
            </a:r>
            <a:endParaRPr kumimoji="1" lang="ja-JP" altLang="en-US" sz="1400" dirty="0">
              <a:latin typeface="HGP創英角ｺﾞｼｯｸUB" pitchFamily="50" charset="-128"/>
              <a:ea typeface="HGP創英角ｺﾞｼｯｸUB" pitchFamily="50" charset="-128"/>
            </a:endParaRPr>
          </a:p>
        </p:txBody>
      </p:sp>
      <p:sp>
        <p:nvSpPr>
          <p:cNvPr id="53" name="テキスト ボックス 52"/>
          <p:cNvSpPr txBox="1"/>
          <p:nvPr/>
        </p:nvSpPr>
        <p:spPr>
          <a:xfrm>
            <a:off x="2761062" y="1582780"/>
            <a:ext cx="1471858" cy="451406"/>
          </a:xfrm>
          <a:prstGeom prst="rect">
            <a:avLst/>
          </a:prstGeom>
          <a:noFill/>
        </p:spPr>
        <p:txBody>
          <a:bodyPr wrap="square" rtlCol="0">
            <a:spAutoFit/>
          </a:bodyPr>
          <a:lstStyle/>
          <a:p>
            <a:pPr>
              <a:lnSpc>
                <a:spcPts val="1400"/>
              </a:lnSpc>
            </a:pPr>
            <a:r>
              <a:rPr lang="ja-JP" altLang="en-US" sz="1400" dirty="0">
                <a:latin typeface="HGP創英角ｺﾞｼｯｸUB" pitchFamily="50" charset="-128"/>
                <a:ea typeface="HGP創英角ｺﾞｼｯｸUB" pitchFamily="50" charset="-128"/>
              </a:rPr>
              <a:t>生物多様性損失</a:t>
            </a:r>
            <a:endParaRPr lang="en-US" altLang="ja-JP" sz="1400" dirty="0">
              <a:latin typeface="HGP創英角ｺﾞｼｯｸUB" pitchFamily="50" charset="-128"/>
              <a:ea typeface="HGP創英角ｺﾞｼｯｸUB" pitchFamily="50" charset="-128"/>
            </a:endParaRPr>
          </a:p>
          <a:p>
            <a:pPr>
              <a:lnSpc>
                <a:spcPts val="1400"/>
              </a:lnSpc>
            </a:pPr>
            <a:r>
              <a:rPr lang="ja-JP" altLang="en-US" sz="1400" dirty="0">
                <a:latin typeface="HGP創英角ｺﾞｼｯｸUB" pitchFamily="50" charset="-128"/>
                <a:ea typeface="HGP創英角ｺﾞｼｯｸUB" pitchFamily="50" charset="-128"/>
              </a:rPr>
              <a:t>と生態系崩壊</a:t>
            </a:r>
            <a:endParaRPr kumimoji="1" lang="ja-JP" altLang="en-US" sz="1400" dirty="0">
              <a:latin typeface="HGP創英角ｺﾞｼｯｸUB" pitchFamily="50" charset="-128"/>
              <a:ea typeface="HGP創英角ｺﾞｼｯｸUB" pitchFamily="50" charset="-128"/>
            </a:endParaRPr>
          </a:p>
        </p:txBody>
      </p:sp>
      <p:sp>
        <p:nvSpPr>
          <p:cNvPr id="54" name="テキスト ボックス 53"/>
          <p:cNvSpPr txBox="1"/>
          <p:nvPr/>
        </p:nvSpPr>
        <p:spPr>
          <a:xfrm>
            <a:off x="3118416" y="2030597"/>
            <a:ext cx="895956" cy="307777"/>
          </a:xfrm>
          <a:prstGeom prst="rect">
            <a:avLst/>
          </a:prstGeom>
          <a:noFill/>
        </p:spPr>
        <p:txBody>
          <a:bodyPr wrap="square" rtlCol="0">
            <a:spAutoFit/>
          </a:bodyPr>
          <a:lstStyle/>
          <a:p>
            <a:r>
              <a:rPr lang="ja-JP" altLang="en-US" sz="1400" dirty="0">
                <a:latin typeface="HGP創英角ｺﾞｼｯｸUB" pitchFamily="50" charset="-128"/>
                <a:ea typeface="HGP創英角ｺﾞｼｯｸUB" pitchFamily="50" charset="-128"/>
              </a:rPr>
              <a:t>食料</a:t>
            </a:r>
            <a:r>
              <a:rPr kumimoji="1" lang="ja-JP" altLang="en-US" sz="1400" dirty="0">
                <a:latin typeface="HGP創英角ｺﾞｼｯｸUB" pitchFamily="50" charset="-128"/>
                <a:ea typeface="HGP創英角ｺﾞｼｯｸUB" pitchFamily="50" charset="-128"/>
              </a:rPr>
              <a:t>危機</a:t>
            </a:r>
          </a:p>
        </p:txBody>
      </p:sp>
      <p:sp>
        <p:nvSpPr>
          <p:cNvPr id="59" name="テキスト ボックス 58"/>
          <p:cNvSpPr txBox="1"/>
          <p:nvPr/>
        </p:nvSpPr>
        <p:spPr>
          <a:xfrm>
            <a:off x="4051595" y="1469766"/>
            <a:ext cx="902811"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財政危機</a:t>
            </a:r>
          </a:p>
        </p:txBody>
      </p:sp>
      <p:sp>
        <p:nvSpPr>
          <p:cNvPr id="60" name="テキスト ボックス 59"/>
          <p:cNvSpPr txBox="1"/>
          <p:nvPr/>
        </p:nvSpPr>
        <p:spPr>
          <a:xfrm>
            <a:off x="5163316" y="2062215"/>
            <a:ext cx="1107271" cy="271869"/>
          </a:xfrm>
          <a:prstGeom prst="rect">
            <a:avLst/>
          </a:prstGeom>
          <a:noFill/>
        </p:spPr>
        <p:txBody>
          <a:bodyPr wrap="square" rtlCol="0">
            <a:spAutoFit/>
          </a:bodyPr>
          <a:lstStyle/>
          <a:p>
            <a:pPr algn="r">
              <a:lnSpc>
                <a:spcPts val="1400"/>
              </a:lnSpc>
            </a:pPr>
            <a:r>
              <a:rPr lang="ja-JP" altLang="en-US" sz="1400" dirty="0">
                <a:latin typeface="HGP創英角ｺﾞｼｯｸUB" pitchFamily="50" charset="-128"/>
                <a:ea typeface="HGP創英角ｺﾞｼｯｸUB" pitchFamily="50" charset="-128"/>
              </a:rPr>
              <a:t>国家間対立</a:t>
            </a:r>
            <a:endParaRPr kumimoji="1" lang="ja-JP" altLang="en-US" sz="1400" dirty="0">
              <a:latin typeface="HGP創英角ｺﾞｼｯｸUB" pitchFamily="50" charset="-128"/>
              <a:ea typeface="HGP創英角ｺﾞｼｯｸUB" pitchFamily="50" charset="-128"/>
            </a:endParaRPr>
          </a:p>
        </p:txBody>
      </p:sp>
      <p:sp>
        <p:nvSpPr>
          <p:cNvPr id="61" name="テキスト ボックス 60"/>
          <p:cNvSpPr txBox="1"/>
          <p:nvPr/>
        </p:nvSpPr>
        <p:spPr>
          <a:xfrm>
            <a:off x="4235335" y="2093815"/>
            <a:ext cx="773492" cy="738664"/>
          </a:xfrm>
          <a:prstGeom prst="rect">
            <a:avLst/>
          </a:prstGeom>
          <a:noFill/>
        </p:spPr>
        <p:txBody>
          <a:bodyPr wrap="square" rtlCol="0">
            <a:spAutoFit/>
          </a:bodyPr>
          <a:lstStyle/>
          <a:p>
            <a:r>
              <a:rPr lang="ja-JP" altLang="en-US" sz="1400" dirty="0">
                <a:latin typeface="HGP創英角ｺﾞｼｯｸUB" pitchFamily="50" charset="-128"/>
                <a:ea typeface="HGP創英角ｺﾞｼｯｸUB" pitchFamily="50" charset="-128"/>
              </a:rPr>
              <a:t>失業・不完全雇用</a:t>
            </a:r>
            <a:endParaRPr kumimoji="1" lang="ja-JP" altLang="en-US" sz="1400" dirty="0">
              <a:latin typeface="HGP創英角ｺﾞｼｯｸUB" pitchFamily="50" charset="-128"/>
              <a:ea typeface="HGP創英角ｺﾞｼｯｸUB" pitchFamily="50" charset="-128"/>
            </a:endParaRPr>
          </a:p>
        </p:txBody>
      </p:sp>
      <p:sp>
        <p:nvSpPr>
          <p:cNvPr id="41" name="角丸四角形 40"/>
          <p:cNvSpPr>
            <a:spLocks/>
          </p:cNvSpPr>
          <p:nvPr/>
        </p:nvSpPr>
        <p:spPr bwMode="auto">
          <a:xfrm>
            <a:off x="4572000" y="1944000"/>
            <a:ext cx="1440160" cy="648072"/>
          </a:xfrm>
          <a:prstGeom prst="roundRect">
            <a:avLst/>
          </a:prstGeom>
          <a:solidFill>
            <a:srgbClr val="CCFFFF">
              <a:alpha val="25000"/>
            </a:srgbClr>
          </a:solidFill>
          <a:ln w="38100" cap="flat" cmpd="sng" algn="ctr">
            <a:solidFill>
              <a:srgbClr val="80808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rPr>
              <a:t>サイバー攻撃</a:t>
            </a:r>
          </a:p>
        </p:txBody>
      </p:sp>
      <p:sp>
        <p:nvSpPr>
          <p:cNvPr id="62" name="テキスト ボックス 61"/>
          <p:cNvSpPr txBox="1"/>
          <p:nvPr/>
        </p:nvSpPr>
        <p:spPr>
          <a:xfrm>
            <a:off x="5473411" y="2719167"/>
            <a:ext cx="902811"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異常気象</a:t>
            </a:r>
            <a:endParaRPr kumimoji="1" lang="ja-JP" altLang="en-US" sz="1400" dirty="0">
              <a:latin typeface="HGP創英角ｺﾞｼｯｸUB" pitchFamily="50" charset="-128"/>
              <a:ea typeface="HGP創英角ｺﾞｼｯｸUB" pitchFamily="50" charset="-128"/>
            </a:endParaRPr>
          </a:p>
        </p:txBody>
      </p:sp>
      <p:sp>
        <p:nvSpPr>
          <p:cNvPr id="37" name="正方形/長方形 36"/>
          <p:cNvSpPr/>
          <p:nvPr/>
        </p:nvSpPr>
        <p:spPr>
          <a:xfrm>
            <a:off x="931779" y="4537862"/>
            <a:ext cx="5497269" cy="1200329"/>
          </a:xfrm>
          <a:prstGeom prst="rect">
            <a:avLst/>
          </a:prstGeom>
        </p:spPr>
        <p:txBody>
          <a:bodyPr wrap="square">
            <a:spAutoFit/>
          </a:bodyPr>
          <a:lstStyle/>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“サイバー攻撃”は</a:t>
            </a:r>
          </a:p>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“重要インフラの</a:t>
            </a:r>
            <a:r>
              <a:rPr lang="en-US" altLang="ja-JP" sz="2400" dirty="0">
                <a:solidFill>
                  <a:srgbClr val="FF0000"/>
                </a:solidFill>
                <a:latin typeface="HGP創英角ﾎﾟｯﾌﾟ体" panose="040B0A00000000000000" pitchFamily="50" charset="-128"/>
                <a:ea typeface="HGP創英角ﾎﾟｯﾌﾟ体" panose="040B0A00000000000000" pitchFamily="50" charset="-128"/>
              </a:rPr>
              <a:t>IT</a:t>
            </a:r>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システム障害”に比べ，</a:t>
            </a:r>
          </a:p>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発生確率，発生時の影響ともに大きい</a:t>
            </a:r>
          </a:p>
        </p:txBody>
      </p:sp>
      <p:sp>
        <p:nvSpPr>
          <p:cNvPr id="39" name="動作設定ボタン: 情報 2">
            <a:hlinkClick r:id="rId3" action="ppaction://hlinksldjump" highlightClick="1"/>
          </p:cNvPr>
          <p:cNvSpPr>
            <a:spLocks noChangeAspect="1"/>
          </p:cNvSpPr>
          <p:nvPr/>
        </p:nvSpPr>
        <p:spPr bwMode="auto">
          <a:xfrm>
            <a:off x="684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2017</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63" name="動作設定ボタン: 情報 2">
            <a:hlinkClick r:id="rId4" action="ppaction://hlinksldjump" highlightClick="1"/>
          </p:cNvPr>
          <p:cNvSpPr>
            <a:spLocks noChangeAspect="1"/>
          </p:cNvSpPr>
          <p:nvPr/>
        </p:nvSpPr>
        <p:spPr bwMode="auto">
          <a:xfrm>
            <a:off x="630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2015</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64" name="テキスト ボックス 63"/>
          <p:cNvSpPr txBox="1"/>
          <p:nvPr/>
        </p:nvSpPr>
        <p:spPr>
          <a:xfrm>
            <a:off x="3540415" y="2459434"/>
            <a:ext cx="837089"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テロ攻撃</a:t>
            </a:r>
          </a:p>
        </p:txBody>
      </p:sp>
      <p:sp>
        <p:nvSpPr>
          <p:cNvPr id="65" name="角丸四角形 40"/>
          <p:cNvSpPr>
            <a:spLocks/>
          </p:cNvSpPr>
          <p:nvPr/>
        </p:nvSpPr>
        <p:spPr bwMode="auto">
          <a:xfrm>
            <a:off x="3744000" y="3132000"/>
            <a:ext cx="1199560" cy="648072"/>
          </a:xfrm>
          <a:prstGeom prst="roundRect">
            <a:avLst/>
          </a:prstGeom>
          <a:solidFill>
            <a:srgbClr val="CCFFFF">
              <a:alpha val="25000"/>
            </a:srgbClr>
          </a:solidFill>
          <a:ln w="38100" cap="flat" cmpd="sng" algn="ctr">
            <a:solidFill>
              <a:srgbClr val="80808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rPr>
              <a:t>情報漏洩</a:t>
            </a:r>
          </a:p>
        </p:txBody>
      </p:sp>
      <p:sp>
        <p:nvSpPr>
          <p:cNvPr id="66" name="動作設定ボタン: 情報 2">
            <a:hlinkClick r:id="rId5" action="ppaction://hlinksldjump" highlightClick="1"/>
            <a:extLst>
              <a:ext uri="{FF2B5EF4-FFF2-40B4-BE49-F238E27FC236}">
                <a16:creationId xmlns:a16="http://schemas.microsoft.com/office/drawing/2014/main" id="{11C39B0A-F7D7-4F95-8B01-7CEC3F142EEE}"/>
              </a:ext>
            </a:extLst>
          </p:cNvPr>
          <p:cNvSpPr>
            <a:spLocks noChangeAspect="1"/>
          </p:cNvSpPr>
          <p:nvPr/>
        </p:nvSpPr>
        <p:spPr bwMode="auto">
          <a:xfrm>
            <a:off x="738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2018</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Tree>
    <p:extLst>
      <p:ext uri="{BB962C8B-B14F-4D97-AF65-F5344CB8AC3E}">
        <p14:creationId xmlns:p14="http://schemas.microsoft.com/office/powerpoint/2010/main" val="27386223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図 63"/>
          <p:cNvPicPr>
            <a:picLocks noChangeAspect="1"/>
          </p:cNvPicPr>
          <p:nvPr/>
        </p:nvPicPr>
        <p:blipFill>
          <a:blip r:embed="rId2"/>
          <a:stretch>
            <a:fillRect/>
          </a:stretch>
        </p:blipFill>
        <p:spPr>
          <a:xfrm>
            <a:off x="0" y="468000"/>
            <a:ext cx="6084000" cy="6118870"/>
          </a:xfrm>
          <a:prstGeom prst="rect">
            <a:avLst/>
          </a:prstGeom>
        </p:spPr>
      </p:pic>
      <p:sp>
        <p:nvSpPr>
          <p:cNvPr id="16" name="テキスト ボックス 15"/>
          <p:cNvSpPr txBox="1"/>
          <p:nvPr/>
        </p:nvSpPr>
        <p:spPr>
          <a:xfrm>
            <a:off x="377781" y="1340768"/>
            <a:ext cx="553998" cy="2041585"/>
          </a:xfrm>
          <a:prstGeom prst="rect">
            <a:avLst/>
          </a:prstGeom>
          <a:noFill/>
        </p:spPr>
        <p:txBody>
          <a:bodyPr vert="eaVert" wrap="none" rtlCol="0">
            <a:spAutoFit/>
          </a:bodyPr>
          <a:lstStyle/>
          <a:p>
            <a:pPr algn="ctr"/>
            <a:r>
              <a:rPr lang="ja-JP" altLang="en-US" sz="2400" dirty="0">
                <a:solidFill>
                  <a:srgbClr val="0000FF"/>
                </a:solidFill>
                <a:latin typeface="HGP創英角ｺﾞｼｯｸUB" pitchFamily="50" charset="-128"/>
                <a:ea typeface="HGP創英角ｺﾞｼｯｸUB" pitchFamily="50" charset="-128"/>
              </a:rPr>
              <a:t>大　←　影響度</a:t>
            </a:r>
          </a:p>
        </p:txBody>
      </p:sp>
      <p:sp>
        <p:nvSpPr>
          <p:cNvPr id="17" name="テキスト ボックス 16"/>
          <p:cNvSpPr txBox="1"/>
          <p:nvPr/>
        </p:nvSpPr>
        <p:spPr>
          <a:xfrm>
            <a:off x="2394005" y="6093296"/>
            <a:ext cx="2441694" cy="461665"/>
          </a:xfrm>
          <a:prstGeom prst="rect">
            <a:avLst/>
          </a:prstGeom>
          <a:noFill/>
        </p:spPr>
        <p:txBody>
          <a:bodyPr wrap="none" rtlCol="0">
            <a:spAutoFit/>
          </a:bodyPr>
          <a:lstStyle/>
          <a:p>
            <a:pPr algn="ctr"/>
            <a:r>
              <a:rPr kumimoji="1" lang="ja-JP" altLang="en-US" sz="2400" dirty="0">
                <a:solidFill>
                  <a:srgbClr val="0000FF"/>
                </a:solidFill>
                <a:latin typeface="HGP創英角ｺﾞｼｯｸUB" pitchFamily="50" charset="-128"/>
                <a:ea typeface="HGP創英角ｺﾞｼｯｸUB" pitchFamily="50" charset="-128"/>
              </a:rPr>
              <a:t>発生確率　→　大</a:t>
            </a:r>
          </a:p>
        </p:txBody>
      </p:sp>
      <p:sp>
        <p:nvSpPr>
          <p:cNvPr id="27" name="フローチャート : 代替処理 26"/>
          <p:cNvSpPr/>
          <p:nvPr/>
        </p:nvSpPr>
        <p:spPr bwMode="auto">
          <a:xfrm>
            <a:off x="0" y="0"/>
            <a:ext cx="10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ja-JP" altLang="en-US" dirty="0">
                <a:solidFill>
                  <a:srgbClr val="0000FF"/>
                </a:solidFill>
                <a:latin typeface="HGP創英角ﾎﾟｯﾌﾟ体" pitchFamily="50" charset="-128"/>
                <a:ea typeface="HGP創英角ﾎﾟｯﾌﾟ体" pitchFamily="50" charset="-128"/>
              </a:rPr>
              <a:t>データ例</a:t>
            </a:r>
          </a:p>
        </p:txBody>
      </p:sp>
      <p:sp>
        <p:nvSpPr>
          <p:cNvPr id="2" name="タイトル 1"/>
          <p:cNvSpPr>
            <a:spLocks noGrp="1"/>
          </p:cNvSpPr>
          <p:nvPr>
            <p:ph type="title"/>
          </p:nvPr>
        </p:nvSpPr>
        <p:spPr>
          <a:xfrm>
            <a:off x="432001" y="252000"/>
            <a:ext cx="7560001" cy="576000"/>
          </a:xfrm>
        </p:spPr>
        <p:txBody>
          <a:bodyPr/>
          <a:lstStyle/>
          <a:p>
            <a:r>
              <a:rPr kumimoji="1" lang="ja-JP" altLang="en-US" dirty="0">
                <a:latin typeface="+mj-ea"/>
              </a:rPr>
              <a:t>グローバル・リスク</a:t>
            </a:r>
            <a:r>
              <a:rPr kumimoji="1" lang="en-US" altLang="ja-JP" dirty="0">
                <a:latin typeface="+mj-ea"/>
              </a:rPr>
              <a:t>(2017)</a:t>
            </a:r>
            <a:endParaRPr kumimoji="1" lang="ja-JP" altLang="en-US" dirty="0">
              <a:latin typeface="+mj-ea"/>
            </a:endParaRPr>
          </a:p>
        </p:txBody>
      </p:sp>
      <p:sp>
        <p:nvSpPr>
          <p:cNvPr id="14" name="正方形/長方形 13"/>
          <p:cNvSpPr/>
          <p:nvPr/>
        </p:nvSpPr>
        <p:spPr>
          <a:xfrm>
            <a:off x="6300000" y="5400000"/>
            <a:ext cx="3600000" cy="784830"/>
          </a:xfrm>
          <a:prstGeom prst="rect">
            <a:avLst/>
          </a:prstGeom>
        </p:spPr>
        <p:txBody>
          <a:bodyPr wrap="square">
            <a:spAutoFit/>
          </a:bodyPr>
          <a:lstStyle/>
          <a:p>
            <a:pPr>
              <a:lnSpc>
                <a:spcPts val="1800"/>
              </a:lnSpc>
            </a:pPr>
            <a:r>
              <a:rPr lang="en-US" altLang="ja-JP" sz="1400" dirty="0">
                <a:latin typeface="HGP創英角ｺﾞｼｯｸUB" pitchFamily="50" charset="-128"/>
                <a:ea typeface="HGP創英角ｺﾞｼｯｸUB" pitchFamily="50" charset="-128"/>
              </a:rPr>
              <a:t>&lt;</a:t>
            </a:r>
            <a:r>
              <a:rPr lang="ja-JP" altLang="en-US" sz="1400" dirty="0">
                <a:latin typeface="HGP創英角ｺﾞｼｯｸUB" pitchFamily="50" charset="-128"/>
                <a:ea typeface="HGP創英角ｺﾞｼｯｸUB" pitchFamily="50" charset="-128"/>
              </a:rPr>
              <a:t>左図の出典</a:t>
            </a:r>
            <a:r>
              <a:rPr lang="en-US" altLang="ja-JP" sz="1400" dirty="0">
                <a:latin typeface="HGP創英角ｺﾞｼｯｸUB" pitchFamily="50" charset="-128"/>
                <a:ea typeface="HGP創英角ｺﾞｼｯｸUB" pitchFamily="50" charset="-128"/>
              </a:rPr>
              <a:t>&gt;</a:t>
            </a:r>
            <a:endParaRPr lang="ja-JP" altLang="en-US" sz="1400" dirty="0">
              <a:latin typeface="HGP創英角ｺﾞｼｯｸUB" pitchFamily="50" charset="-128"/>
              <a:ea typeface="HGP創英角ｺﾞｼｯｸUB" pitchFamily="50" charset="-128"/>
            </a:endParaRPr>
          </a:p>
          <a:p>
            <a:pPr>
              <a:lnSpc>
                <a:spcPts val="1800"/>
              </a:lnSpc>
            </a:pPr>
            <a:r>
              <a:rPr lang="en-US" altLang="ja-JP" sz="1400" dirty="0">
                <a:latin typeface="HGP創英角ｺﾞｼｯｸUB" pitchFamily="50" charset="-128"/>
                <a:ea typeface="HGP創英角ｺﾞｼｯｸUB" pitchFamily="50" charset="-128"/>
              </a:rPr>
              <a:t>The</a:t>
            </a:r>
            <a:r>
              <a:rPr lang="ja-JP" altLang="en-US" sz="1400" dirty="0">
                <a:latin typeface="HGP創英角ｺﾞｼｯｸUB" pitchFamily="50" charset="-128"/>
                <a:ea typeface="HGP創英角ｺﾞｼｯｸUB" pitchFamily="50" charset="-128"/>
              </a:rPr>
              <a:t> </a:t>
            </a:r>
            <a:r>
              <a:rPr lang="en-US" altLang="ja-JP" sz="1400" dirty="0">
                <a:latin typeface="HGP創英角ｺﾞｼｯｸUB" pitchFamily="50" charset="-128"/>
                <a:ea typeface="HGP創英角ｺﾞｼｯｸUB" pitchFamily="50" charset="-128"/>
              </a:rPr>
              <a:t>Global Risks Report 2017</a:t>
            </a:r>
            <a:r>
              <a:rPr lang="ja-JP" altLang="en-US" sz="1400" dirty="0">
                <a:latin typeface="HGP創英角ｺﾞｼｯｸUB" pitchFamily="50" charset="-128"/>
                <a:ea typeface="HGP創英角ｺﾞｼｯｸUB" pitchFamily="50" charset="-128"/>
              </a:rPr>
              <a:t> </a:t>
            </a:r>
            <a:r>
              <a:rPr lang="en-US" altLang="ja-JP" sz="1400" dirty="0">
                <a:solidFill>
                  <a:schemeClr val="bg2">
                    <a:lumMod val="50000"/>
                  </a:schemeClr>
                </a:solidFill>
                <a:latin typeface="HGP創英角ｺﾞｼｯｸUB" pitchFamily="50" charset="-128"/>
                <a:ea typeface="HGP創英角ｺﾞｼｯｸUB" pitchFamily="50" charset="-128"/>
              </a:rPr>
              <a:t>12th Edition</a:t>
            </a:r>
            <a:r>
              <a:rPr lang="en-US" altLang="ja-JP" sz="1400" dirty="0">
                <a:latin typeface="HGP創英角ｺﾞｼｯｸUB" pitchFamily="50" charset="-128"/>
                <a:ea typeface="HGP創英角ｺﾞｼｯｸUB" pitchFamily="50" charset="-128"/>
              </a:rPr>
              <a:t>,</a:t>
            </a:r>
          </a:p>
          <a:p>
            <a:pPr>
              <a:lnSpc>
                <a:spcPts val="1800"/>
              </a:lnSpc>
            </a:pPr>
            <a:r>
              <a:rPr lang="en-US" altLang="ja-JP" sz="1400" dirty="0">
                <a:latin typeface="HGP創英角ｺﾞｼｯｸUB" pitchFamily="50" charset="-128"/>
                <a:ea typeface="HGP創英角ｺﾞｼｯｸUB" pitchFamily="50" charset="-128"/>
              </a:rPr>
              <a:t>the World Economic Forum</a:t>
            </a:r>
            <a:endParaRPr lang="ja-JP" altLang="en-US" sz="1400" dirty="0">
              <a:latin typeface="HGP創英角ｺﾞｼｯｸUB" pitchFamily="50" charset="-128"/>
              <a:ea typeface="HGP創英角ｺﾞｼｯｸUB" pitchFamily="50" charset="-128"/>
            </a:endParaRPr>
          </a:p>
        </p:txBody>
      </p:sp>
      <p:sp>
        <p:nvSpPr>
          <p:cNvPr id="13" name="正方形/長方形 12"/>
          <p:cNvSpPr/>
          <p:nvPr/>
        </p:nvSpPr>
        <p:spPr>
          <a:xfrm>
            <a:off x="6321152" y="6336000"/>
            <a:ext cx="2792752" cy="253916"/>
          </a:xfrm>
          <a:prstGeom prst="rect">
            <a:avLst/>
          </a:prstGeom>
        </p:spPr>
        <p:txBody>
          <a:bodyPr wrap="none">
            <a:spAutoFit/>
          </a:bodyPr>
          <a:lstStyle/>
          <a:p>
            <a:r>
              <a:rPr lang="en-US" altLang="ja-JP" sz="1050" dirty="0">
                <a:latin typeface="HGP創英角ｺﾞｼｯｸUB" pitchFamily="50" charset="-128"/>
                <a:ea typeface="HGP創英角ｺﾞｼｯｸUB" pitchFamily="50" charset="-128"/>
              </a:rPr>
              <a:t>Figure 3: The Global Risks Landscape 2017</a:t>
            </a:r>
            <a:endParaRPr lang="ja-JP" altLang="en-US" sz="1050" dirty="0">
              <a:latin typeface="HGP創英角ｺﾞｼｯｸUB" pitchFamily="50" charset="-128"/>
              <a:ea typeface="HGP創英角ｺﾞｼｯｸUB" pitchFamily="50" charset="-128"/>
            </a:endParaRPr>
          </a:p>
        </p:txBody>
      </p:sp>
      <p:grpSp>
        <p:nvGrpSpPr>
          <p:cNvPr id="58" name="グループ化 57"/>
          <p:cNvGrpSpPr/>
          <p:nvPr/>
        </p:nvGrpSpPr>
        <p:grpSpPr>
          <a:xfrm>
            <a:off x="6897216" y="1556792"/>
            <a:ext cx="2936776" cy="3304236"/>
            <a:chOff x="6897216" y="1927170"/>
            <a:chExt cx="2936776" cy="3304236"/>
          </a:xfrm>
        </p:grpSpPr>
        <p:sp>
          <p:nvSpPr>
            <p:cNvPr id="45" name="正方形/長方形 44"/>
            <p:cNvSpPr>
              <a:spLocks noChangeAspect="1"/>
            </p:cNvSpPr>
            <p:nvPr/>
          </p:nvSpPr>
          <p:spPr bwMode="auto">
            <a:xfrm>
              <a:off x="7509504" y="2568528"/>
              <a:ext cx="1980000" cy="1980000"/>
            </a:xfrm>
            <a:prstGeom prst="rect">
              <a:avLst/>
            </a:prstGeom>
            <a:solidFill>
              <a:srgbClr val="FF3300"/>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28" name="直線コネクタ 27"/>
            <p:cNvCxnSpPr/>
            <p:nvPr/>
          </p:nvCxnSpPr>
          <p:spPr>
            <a:xfrm>
              <a:off x="7506000" y="2388528"/>
              <a:ext cx="0" cy="21600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5400000">
              <a:off x="8604000" y="3468528"/>
              <a:ext cx="0" cy="21600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8553400" y="4543150"/>
              <a:ext cx="1005403" cy="338554"/>
            </a:xfrm>
            <a:prstGeom prst="rect">
              <a:avLst/>
            </a:prstGeom>
            <a:noFill/>
          </p:spPr>
          <p:txBody>
            <a:bodyPr wrap="none" rtlCol="0">
              <a:spAutoFit/>
            </a:bodyPr>
            <a:lstStyle/>
            <a:p>
              <a:r>
                <a:rPr lang="ja-JP" altLang="en-US" sz="1600" dirty="0">
                  <a:latin typeface="HGP創英角ｺﾞｼｯｸUB" pitchFamily="50" charset="-128"/>
                  <a:ea typeface="HGP創英角ｺﾞｼｯｸUB" pitchFamily="50" charset="-128"/>
                </a:rPr>
                <a:t>発生確率</a:t>
              </a:r>
              <a:endParaRPr kumimoji="1" lang="ja-JP" altLang="en-US" sz="1600" dirty="0">
                <a:latin typeface="HGP創英角ｺﾞｼｯｸUB" pitchFamily="50" charset="-128"/>
                <a:ea typeface="HGP創英角ｺﾞｼｯｸUB" pitchFamily="50" charset="-128"/>
              </a:endParaRPr>
            </a:p>
          </p:txBody>
        </p:sp>
        <p:sp>
          <p:nvSpPr>
            <p:cNvPr id="36" name="テキスト ボックス 35"/>
            <p:cNvSpPr txBox="1"/>
            <p:nvPr/>
          </p:nvSpPr>
          <p:spPr>
            <a:xfrm>
              <a:off x="7121261" y="2505440"/>
              <a:ext cx="424027" cy="810415"/>
            </a:xfrm>
            <a:prstGeom prst="rect">
              <a:avLst/>
            </a:prstGeom>
            <a:noFill/>
          </p:spPr>
          <p:txBody>
            <a:bodyPr vert="wordArtVertRtl" wrap="none" rtlCol="0" anchor="ctr" anchorCtr="1">
              <a:spAutoFit/>
            </a:bodyPr>
            <a:lstStyle/>
            <a:p>
              <a:r>
                <a:rPr kumimoji="1" lang="ja-JP" altLang="en-US" sz="1600" dirty="0">
                  <a:latin typeface="HGP創英角ｺﾞｼｯｸUB" pitchFamily="50" charset="-128"/>
                  <a:ea typeface="HGP創英角ｺﾞｼｯｸUB" pitchFamily="50" charset="-128"/>
                </a:rPr>
                <a:t>影響度</a:t>
              </a:r>
            </a:p>
          </p:txBody>
        </p:sp>
        <p:sp>
          <p:nvSpPr>
            <p:cNvPr id="44" name="直角三角形 43"/>
            <p:cNvSpPr>
              <a:spLocks noChangeAspect="1"/>
            </p:cNvSpPr>
            <p:nvPr/>
          </p:nvSpPr>
          <p:spPr bwMode="auto">
            <a:xfrm>
              <a:off x="7509424" y="3276000"/>
              <a:ext cx="1260000" cy="1260000"/>
            </a:xfrm>
            <a:prstGeom prst="rtTriangle">
              <a:avLst/>
            </a:prstGeom>
            <a:solidFill>
              <a:srgbClr val="99FF99"/>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6" name="フローチャート : 結合子 45"/>
            <p:cNvSpPr>
              <a:spLocks noChangeAspect="1"/>
            </p:cNvSpPr>
            <p:nvPr/>
          </p:nvSpPr>
          <p:spPr bwMode="auto">
            <a:xfrm>
              <a:off x="8625408" y="3081504"/>
              <a:ext cx="288000" cy="288000"/>
            </a:xfrm>
            <a:prstGeom prst="flowChartConnector">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7" name="フローチャート : 結合子 46"/>
            <p:cNvSpPr>
              <a:spLocks noChangeAspect="1"/>
            </p:cNvSpPr>
            <p:nvPr/>
          </p:nvSpPr>
          <p:spPr bwMode="auto">
            <a:xfrm>
              <a:off x="7761312" y="3945600"/>
              <a:ext cx="288000" cy="288000"/>
            </a:xfrm>
            <a:prstGeom prst="flowChartConnector">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49" name="直線矢印コネクタ 48"/>
            <p:cNvCxnSpPr>
              <a:stCxn id="46" idx="3"/>
              <a:endCxn id="47" idx="7"/>
            </p:cNvCxnSpPr>
            <p:nvPr/>
          </p:nvCxnSpPr>
          <p:spPr bwMode="auto">
            <a:xfrm flipH="1">
              <a:off x="8007135" y="3327327"/>
              <a:ext cx="660450" cy="660450"/>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テキスト ボックス 54"/>
            <p:cNvSpPr txBox="1"/>
            <p:nvPr/>
          </p:nvSpPr>
          <p:spPr>
            <a:xfrm>
              <a:off x="8254714" y="3657568"/>
              <a:ext cx="1579278" cy="400110"/>
            </a:xfrm>
            <a:prstGeom prst="rect">
              <a:avLst/>
            </a:prstGeom>
            <a:noFill/>
          </p:spPr>
          <p:txBody>
            <a:bodyPr wrap="none" rtlCol="0">
              <a:spAutoFit/>
            </a:bodyPr>
            <a:lstStyle/>
            <a:p>
              <a:r>
                <a:rPr kumimoji="1" lang="ja-JP" altLang="en-US" sz="2000" dirty="0"/>
                <a:t>リスクの低減</a:t>
              </a:r>
            </a:p>
          </p:txBody>
        </p:sp>
        <p:sp>
          <p:nvSpPr>
            <p:cNvPr id="56" name="線吹き出し 2 (枠付き) 55"/>
            <p:cNvSpPr/>
            <p:nvPr/>
          </p:nvSpPr>
          <p:spPr bwMode="auto">
            <a:xfrm>
              <a:off x="7530031" y="1927170"/>
              <a:ext cx="1953025" cy="349702"/>
            </a:xfrm>
            <a:prstGeom prst="borderCallout2">
              <a:avLst>
                <a:gd name="adj1" fmla="val 100929"/>
                <a:gd name="adj2" fmla="val 50526"/>
                <a:gd name="adj3" fmla="val 138284"/>
                <a:gd name="adj4" fmla="val 43530"/>
                <a:gd name="adj5" fmla="val 265653"/>
                <a:gd name="adj6" fmla="val 43628"/>
              </a:avLst>
            </a:prstGeom>
            <a:solidFill>
              <a:srgbClr val="FFFFFF"/>
            </a:solidFill>
            <a:ln w="2857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受容できないリスク</a:t>
              </a:r>
            </a:p>
          </p:txBody>
        </p:sp>
        <p:sp>
          <p:nvSpPr>
            <p:cNvPr id="57" name="線吹き出し 2 (枠付き) 56"/>
            <p:cNvSpPr/>
            <p:nvPr/>
          </p:nvSpPr>
          <p:spPr bwMode="auto">
            <a:xfrm>
              <a:off x="6897216" y="4881704"/>
              <a:ext cx="1718988" cy="349702"/>
            </a:xfrm>
            <a:prstGeom prst="borderCallout2">
              <a:avLst>
                <a:gd name="adj1" fmla="val 3808"/>
                <a:gd name="adj2" fmla="val 49675"/>
                <a:gd name="adj3" fmla="val -55959"/>
                <a:gd name="adj4" fmla="val 49367"/>
                <a:gd name="adj5" fmla="val -141508"/>
                <a:gd name="adj6" fmla="val 66369"/>
              </a:avLst>
            </a:prstGeom>
            <a:solidFill>
              <a:srgbClr val="FFFFFF"/>
            </a:solidFill>
            <a:ln w="2857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受容できるリスク</a:t>
              </a:r>
            </a:p>
          </p:txBody>
        </p:sp>
      </p:grpSp>
      <p:sp>
        <p:nvSpPr>
          <p:cNvPr id="38" name="正方形/長方形 37"/>
          <p:cNvSpPr/>
          <p:nvPr/>
        </p:nvSpPr>
        <p:spPr>
          <a:xfrm>
            <a:off x="5760000" y="6084000"/>
            <a:ext cx="4236609" cy="276999"/>
          </a:xfrm>
          <a:prstGeom prst="rect">
            <a:avLst/>
          </a:prstGeom>
        </p:spPr>
        <p:txBody>
          <a:bodyPr wrap="none">
            <a:spAutoFit/>
          </a:bodyPr>
          <a:lstStyle/>
          <a:p>
            <a:r>
              <a:rPr lang="en-US" altLang="ja-JP" sz="1200" i="1" dirty="0">
                <a:latin typeface="Arial" panose="020B0604020202020204" pitchFamily="34" charset="0"/>
                <a:cs typeface="Arial" panose="020B0604020202020204" pitchFamily="34" charset="0"/>
              </a:rPr>
              <a:t>http://www.weforum.org/reports/the-global-risks-report-2017</a:t>
            </a:r>
            <a:endParaRPr lang="ja-JP" altLang="en-US" sz="1200" i="1" dirty="0">
              <a:latin typeface="Arial" panose="020B0604020202020204" pitchFamily="34" charset="0"/>
              <a:cs typeface="Arial" panose="020B0604020202020204" pitchFamily="34" charset="0"/>
            </a:endParaRPr>
          </a:p>
        </p:txBody>
      </p:sp>
      <p:sp>
        <p:nvSpPr>
          <p:cNvPr id="40" name="角丸四角形 39"/>
          <p:cNvSpPr>
            <a:spLocks/>
          </p:cNvSpPr>
          <p:nvPr/>
        </p:nvSpPr>
        <p:spPr bwMode="auto">
          <a:xfrm>
            <a:off x="661609" y="3487245"/>
            <a:ext cx="1800200" cy="936104"/>
          </a:xfrm>
          <a:prstGeom prst="roundRect">
            <a:avLst/>
          </a:prstGeom>
          <a:solidFill>
            <a:srgbClr val="FFCC66">
              <a:alpha val="25000"/>
            </a:srgbClr>
          </a:solidFill>
          <a:ln w="38100" cap="flat" cmpd="sng" algn="ctr">
            <a:solidFill>
              <a:srgbClr val="80808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2000" b="0" i="0" u="none" strike="noStrike" cap="none" normalizeH="0" baseline="0" dirty="0">
              <a:ln>
                <a:noFill/>
              </a:ln>
              <a:solidFill>
                <a:srgbClr val="FF0000"/>
              </a:solidFill>
              <a:effectLst/>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en-US" altLang="ja-JP" sz="2000" dirty="0">
              <a:solidFill>
                <a:srgbClr val="FF0000"/>
              </a:solidFill>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重要インフラの</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IT</a:t>
            </a:r>
            <a:r>
              <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システム障害</a:t>
            </a: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endParaRPr>
          </a:p>
        </p:txBody>
      </p:sp>
      <p:sp>
        <p:nvSpPr>
          <p:cNvPr id="42" name="テキスト ボックス 41"/>
          <p:cNvSpPr txBox="1"/>
          <p:nvPr/>
        </p:nvSpPr>
        <p:spPr>
          <a:xfrm>
            <a:off x="2759391" y="1750677"/>
            <a:ext cx="1620065" cy="271869"/>
          </a:xfrm>
          <a:prstGeom prst="rect">
            <a:avLst/>
          </a:prstGeom>
          <a:noFill/>
        </p:spPr>
        <p:txBody>
          <a:bodyPr wrap="square" rtlCol="0">
            <a:spAutoFit/>
          </a:bodyPr>
          <a:lstStyle/>
          <a:p>
            <a:pPr algn="r">
              <a:lnSpc>
                <a:spcPts val="1400"/>
              </a:lnSpc>
            </a:pPr>
            <a:r>
              <a:rPr lang="ja-JP" altLang="en-US" sz="1400" dirty="0">
                <a:latin typeface="HGP創英角ｺﾞｼｯｸUB" pitchFamily="50" charset="-128"/>
                <a:ea typeface="HGP創英角ｺﾞｼｯｸUB" pitchFamily="50" charset="-128"/>
              </a:rPr>
              <a:t>気候変動適応失敗</a:t>
            </a:r>
            <a:endParaRPr kumimoji="1" lang="ja-JP" altLang="en-US" sz="1400" dirty="0">
              <a:latin typeface="HGP創英角ｺﾞｼｯｸUB" pitchFamily="50" charset="-128"/>
              <a:ea typeface="HGP創英角ｺﾞｼｯｸUB" pitchFamily="50" charset="-128"/>
            </a:endParaRPr>
          </a:p>
        </p:txBody>
      </p:sp>
      <p:sp>
        <p:nvSpPr>
          <p:cNvPr id="43" name="テキスト ボックス 42"/>
          <p:cNvSpPr txBox="1"/>
          <p:nvPr/>
        </p:nvSpPr>
        <p:spPr>
          <a:xfrm>
            <a:off x="5171478" y="1864261"/>
            <a:ext cx="1082348"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大規模移民</a:t>
            </a:r>
          </a:p>
        </p:txBody>
      </p:sp>
      <p:sp>
        <p:nvSpPr>
          <p:cNvPr id="48" name="テキスト ボックス 47"/>
          <p:cNvSpPr txBox="1"/>
          <p:nvPr/>
        </p:nvSpPr>
        <p:spPr>
          <a:xfrm>
            <a:off x="3042000" y="1258420"/>
            <a:ext cx="723275"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水</a:t>
            </a:r>
            <a:r>
              <a:rPr kumimoji="1" lang="ja-JP" altLang="en-US" sz="1400" dirty="0">
                <a:latin typeface="HGP創英角ｺﾞｼｯｸUB" pitchFamily="50" charset="-128"/>
                <a:ea typeface="HGP創英角ｺﾞｼｯｸUB" pitchFamily="50" charset="-128"/>
              </a:rPr>
              <a:t>危機</a:t>
            </a:r>
          </a:p>
        </p:txBody>
      </p:sp>
      <p:sp>
        <p:nvSpPr>
          <p:cNvPr id="50" name="テキスト ボックス 49"/>
          <p:cNvSpPr txBox="1"/>
          <p:nvPr/>
        </p:nvSpPr>
        <p:spPr>
          <a:xfrm>
            <a:off x="560512" y="1001492"/>
            <a:ext cx="1328218" cy="271869"/>
          </a:xfrm>
          <a:prstGeom prst="rect">
            <a:avLst/>
          </a:prstGeom>
          <a:noFill/>
        </p:spPr>
        <p:txBody>
          <a:bodyPr wrap="square" rtlCol="0">
            <a:spAutoFit/>
          </a:bodyPr>
          <a:lstStyle/>
          <a:p>
            <a:pPr>
              <a:lnSpc>
                <a:spcPts val="1400"/>
              </a:lnSpc>
            </a:pPr>
            <a:r>
              <a:rPr lang="ja-JP" altLang="en-US" sz="1400" dirty="0">
                <a:latin typeface="HGP創英角ｺﾞｼｯｸUB" pitchFamily="50" charset="-128"/>
                <a:ea typeface="HGP創英角ｺﾞｼｯｸUB" pitchFamily="50" charset="-128"/>
              </a:rPr>
              <a:t>大量破壊兵器</a:t>
            </a:r>
            <a:endParaRPr kumimoji="1" lang="ja-JP" altLang="en-US" sz="1400" dirty="0">
              <a:latin typeface="HGP創英角ｺﾞｼｯｸUB" pitchFamily="50" charset="-128"/>
              <a:ea typeface="HGP創英角ｺﾞｼｯｸUB" pitchFamily="50" charset="-128"/>
            </a:endParaRPr>
          </a:p>
        </p:txBody>
      </p:sp>
      <p:sp>
        <p:nvSpPr>
          <p:cNvPr id="51" name="テキスト ボックス 50"/>
          <p:cNvSpPr txBox="1"/>
          <p:nvPr/>
        </p:nvSpPr>
        <p:spPr>
          <a:xfrm>
            <a:off x="1408138" y="2236433"/>
            <a:ext cx="1082348"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伝染病拡散</a:t>
            </a:r>
            <a:endParaRPr kumimoji="1" lang="ja-JP" altLang="en-US" sz="1400" dirty="0">
              <a:latin typeface="HGP創英角ｺﾞｼｯｸUB" pitchFamily="50" charset="-128"/>
              <a:ea typeface="HGP創英角ｺﾞｼｯｸUB" pitchFamily="50" charset="-128"/>
            </a:endParaRPr>
          </a:p>
        </p:txBody>
      </p:sp>
      <p:sp>
        <p:nvSpPr>
          <p:cNvPr id="52" name="テキスト ボックス 51"/>
          <p:cNvSpPr txBox="1"/>
          <p:nvPr/>
        </p:nvSpPr>
        <p:spPr>
          <a:xfrm>
            <a:off x="2824766" y="3960951"/>
            <a:ext cx="1734368" cy="271869"/>
          </a:xfrm>
          <a:prstGeom prst="rect">
            <a:avLst/>
          </a:prstGeom>
          <a:noFill/>
        </p:spPr>
        <p:txBody>
          <a:bodyPr wrap="square" rtlCol="0">
            <a:spAutoFit/>
          </a:bodyPr>
          <a:lstStyle/>
          <a:p>
            <a:pPr algn="ctr">
              <a:lnSpc>
                <a:spcPts val="1400"/>
              </a:lnSpc>
            </a:pPr>
            <a:r>
              <a:rPr lang="ja-JP" altLang="en-US" sz="1400" dirty="0">
                <a:latin typeface="HGP創英角ｺﾞｼｯｸUB" pitchFamily="50" charset="-128"/>
                <a:ea typeface="HGP創英角ｺﾞｼｯｸUB" pitchFamily="50" charset="-128"/>
              </a:rPr>
              <a:t>エネルギー価格打撃</a:t>
            </a:r>
            <a:endParaRPr kumimoji="1" lang="ja-JP" altLang="en-US" sz="1400" dirty="0">
              <a:latin typeface="HGP創英角ｺﾞｼｯｸUB" pitchFamily="50" charset="-128"/>
              <a:ea typeface="HGP創英角ｺﾞｼｯｸUB" pitchFamily="50" charset="-128"/>
            </a:endParaRPr>
          </a:p>
        </p:txBody>
      </p:sp>
      <p:sp>
        <p:nvSpPr>
          <p:cNvPr id="53" name="テキスト ボックス 52"/>
          <p:cNvSpPr txBox="1"/>
          <p:nvPr/>
        </p:nvSpPr>
        <p:spPr>
          <a:xfrm>
            <a:off x="1354480" y="2745090"/>
            <a:ext cx="2198607" cy="451406"/>
          </a:xfrm>
          <a:prstGeom prst="rect">
            <a:avLst/>
          </a:prstGeom>
          <a:noFill/>
        </p:spPr>
        <p:txBody>
          <a:bodyPr wrap="square" rtlCol="0">
            <a:spAutoFit/>
          </a:bodyPr>
          <a:lstStyle/>
          <a:p>
            <a:pPr>
              <a:lnSpc>
                <a:spcPts val="1400"/>
              </a:lnSpc>
            </a:pPr>
            <a:r>
              <a:rPr lang="ja-JP" altLang="en-US" sz="1400" dirty="0">
                <a:latin typeface="HGP創英角ｺﾞｼｯｸUB" pitchFamily="50" charset="-128"/>
                <a:ea typeface="HGP創英角ｺﾞｼｯｸUB" pitchFamily="50" charset="-128"/>
              </a:rPr>
              <a:t>生物多様性損失と生態系崩壊</a:t>
            </a:r>
            <a:endParaRPr kumimoji="1" lang="ja-JP" altLang="en-US" sz="1400" dirty="0">
              <a:latin typeface="HGP創英角ｺﾞｼｯｸUB" pitchFamily="50" charset="-128"/>
              <a:ea typeface="HGP創英角ｺﾞｼｯｸUB" pitchFamily="50" charset="-128"/>
            </a:endParaRPr>
          </a:p>
        </p:txBody>
      </p:sp>
      <p:sp>
        <p:nvSpPr>
          <p:cNvPr id="54" name="テキスト ボックス 53"/>
          <p:cNvSpPr txBox="1"/>
          <p:nvPr/>
        </p:nvSpPr>
        <p:spPr>
          <a:xfrm>
            <a:off x="2483453" y="2478918"/>
            <a:ext cx="895956" cy="307777"/>
          </a:xfrm>
          <a:prstGeom prst="rect">
            <a:avLst/>
          </a:prstGeom>
          <a:noFill/>
        </p:spPr>
        <p:txBody>
          <a:bodyPr wrap="square" rtlCol="0">
            <a:spAutoFit/>
          </a:bodyPr>
          <a:lstStyle/>
          <a:p>
            <a:r>
              <a:rPr lang="ja-JP" altLang="en-US" sz="1400" dirty="0">
                <a:latin typeface="HGP創英角ｺﾞｼｯｸUB" pitchFamily="50" charset="-128"/>
                <a:ea typeface="HGP創英角ｺﾞｼｯｸUB" pitchFamily="50" charset="-128"/>
              </a:rPr>
              <a:t>食料</a:t>
            </a:r>
            <a:r>
              <a:rPr kumimoji="1" lang="ja-JP" altLang="en-US" sz="1400" dirty="0">
                <a:latin typeface="HGP創英角ｺﾞｼｯｸUB" pitchFamily="50" charset="-128"/>
                <a:ea typeface="HGP創英角ｺﾞｼｯｸUB" pitchFamily="50" charset="-128"/>
              </a:rPr>
              <a:t>危機</a:t>
            </a:r>
          </a:p>
        </p:txBody>
      </p:sp>
      <p:sp>
        <p:nvSpPr>
          <p:cNvPr id="59" name="テキスト ボックス 58"/>
          <p:cNvSpPr txBox="1"/>
          <p:nvPr/>
        </p:nvSpPr>
        <p:spPr>
          <a:xfrm>
            <a:off x="3510187" y="2659456"/>
            <a:ext cx="902811"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財政危機</a:t>
            </a:r>
          </a:p>
        </p:txBody>
      </p:sp>
      <p:sp>
        <p:nvSpPr>
          <p:cNvPr id="60" name="テキスト ボックス 59"/>
          <p:cNvSpPr txBox="1"/>
          <p:nvPr/>
        </p:nvSpPr>
        <p:spPr>
          <a:xfrm>
            <a:off x="4019301" y="2254388"/>
            <a:ext cx="1107271" cy="271869"/>
          </a:xfrm>
          <a:prstGeom prst="rect">
            <a:avLst/>
          </a:prstGeom>
          <a:noFill/>
        </p:spPr>
        <p:txBody>
          <a:bodyPr wrap="square" rtlCol="0">
            <a:spAutoFit/>
          </a:bodyPr>
          <a:lstStyle/>
          <a:p>
            <a:pPr algn="r">
              <a:lnSpc>
                <a:spcPts val="1400"/>
              </a:lnSpc>
            </a:pPr>
            <a:r>
              <a:rPr lang="ja-JP" altLang="en-US" sz="1400" dirty="0">
                <a:latin typeface="HGP創英角ｺﾞｼｯｸUB" pitchFamily="50" charset="-128"/>
                <a:ea typeface="HGP創英角ｺﾞｼｯｸUB" pitchFamily="50" charset="-128"/>
              </a:rPr>
              <a:t>国家間対立</a:t>
            </a:r>
            <a:endParaRPr kumimoji="1" lang="ja-JP" altLang="en-US" sz="1400" dirty="0">
              <a:latin typeface="HGP創英角ｺﾞｼｯｸUB" pitchFamily="50" charset="-128"/>
              <a:ea typeface="HGP創英角ｺﾞｼｯｸUB" pitchFamily="50" charset="-128"/>
            </a:endParaRPr>
          </a:p>
        </p:txBody>
      </p:sp>
      <p:sp>
        <p:nvSpPr>
          <p:cNvPr id="61" name="テキスト ボックス 60"/>
          <p:cNvSpPr txBox="1"/>
          <p:nvPr/>
        </p:nvSpPr>
        <p:spPr>
          <a:xfrm>
            <a:off x="2658262" y="2152125"/>
            <a:ext cx="1567367" cy="307777"/>
          </a:xfrm>
          <a:prstGeom prst="rect">
            <a:avLst/>
          </a:prstGeom>
          <a:noFill/>
        </p:spPr>
        <p:txBody>
          <a:bodyPr wrap="square" rtlCol="0">
            <a:spAutoFit/>
          </a:bodyPr>
          <a:lstStyle/>
          <a:p>
            <a:r>
              <a:rPr lang="ja-JP" altLang="en-US" sz="1400" dirty="0">
                <a:latin typeface="HGP創英角ｺﾞｼｯｸUB" pitchFamily="50" charset="-128"/>
                <a:ea typeface="HGP創英角ｺﾞｼｯｸUB" pitchFamily="50" charset="-128"/>
              </a:rPr>
              <a:t>失業・不完全雇用</a:t>
            </a:r>
            <a:endParaRPr kumimoji="1" lang="ja-JP" altLang="en-US" sz="1400" dirty="0">
              <a:latin typeface="HGP創英角ｺﾞｼｯｸUB" pitchFamily="50" charset="-128"/>
              <a:ea typeface="HGP創英角ｺﾞｼｯｸUB" pitchFamily="50" charset="-128"/>
            </a:endParaRPr>
          </a:p>
        </p:txBody>
      </p:sp>
      <p:sp>
        <p:nvSpPr>
          <p:cNvPr id="41" name="角丸四角形 40"/>
          <p:cNvSpPr>
            <a:spLocks/>
          </p:cNvSpPr>
          <p:nvPr/>
        </p:nvSpPr>
        <p:spPr bwMode="auto">
          <a:xfrm>
            <a:off x="4835699" y="2733977"/>
            <a:ext cx="1440160" cy="648072"/>
          </a:xfrm>
          <a:prstGeom prst="roundRect">
            <a:avLst/>
          </a:prstGeom>
          <a:solidFill>
            <a:srgbClr val="CCFFFF">
              <a:alpha val="25000"/>
            </a:srgbClr>
          </a:solidFill>
          <a:ln w="38100" cap="flat" cmpd="sng" algn="ctr">
            <a:solidFill>
              <a:srgbClr val="80808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rPr>
              <a:t>サイバー攻撃</a:t>
            </a:r>
          </a:p>
        </p:txBody>
      </p:sp>
      <p:sp>
        <p:nvSpPr>
          <p:cNvPr id="62" name="テキスト ボックス 61"/>
          <p:cNvSpPr txBox="1"/>
          <p:nvPr/>
        </p:nvSpPr>
        <p:spPr>
          <a:xfrm>
            <a:off x="5134885" y="2395818"/>
            <a:ext cx="837089"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テロ攻撃</a:t>
            </a:r>
          </a:p>
        </p:txBody>
      </p:sp>
      <p:sp>
        <p:nvSpPr>
          <p:cNvPr id="37" name="正方形/長方形 36"/>
          <p:cNvSpPr/>
          <p:nvPr/>
        </p:nvSpPr>
        <p:spPr>
          <a:xfrm>
            <a:off x="931779" y="4537862"/>
            <a:ext cx="5497269" cy="1569660"/>
          </a:xfrm>
          <a:prstGeom prst="rect">
            <a:avLst/>
          </a:prstGeom>
        </p:spPr>
        <p:txBody>
          <a:bodyPr wrap="square">
            <a:spAutoFit/>
          </a:bodyPr>
          <a:lstStyle/>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“サイバー攻撃”は</a:t>
            </a:r>
          </a:p>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“重要インフラの</a:t>
            </a:r>
            <a:r>
              <a:rPr lang="en-US" altLang="ja-JP" sz="2400" dirty="0">
                <a:solidFill>
                  <a:srgbClr val="FF0000"/>
                </a:solidFill>
                <a:latin typeface="HGP創英角ﾎﾟｯﾌﾟ体" panose="040B0A00000000000000" pitchFamily="50" charset="-128"/>
                <a:ea typeface="HGP創英角ﾎﾟｯﾌﾟ体" panose="040B0A00000000000000" pitchFamily="50" charset="-128"/>
              </a:rPr>
              <a:t>IT</a:t>
            </a:r>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システム障害”に比べ，</a:t>
            </a:r>
          </a:p>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発生確率，発生時の影響ともに大きい．</a:t>
            </a:r>
          </a:p>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（前年に比べ，影響度は小さく．）</a:t>
            </a:r>
          </a:p>
        </p:txBody>
      </p:sp>
      <p:sp>
        <p:nvSpPr>
          <p:cNvPr id="39" name="動作設定ボタン: 情報 2">
            <a:hlinkClick r:id="rId3" action="ppaction://hlinksldjump" highlightClick="1"/>
          </p:cNvPr>
          <p:cNvSpPr>
            <a:spLocks noChangeAspect="1"/>
          </p:cNvSpPr>
          <p:nvPr/>
        </p:nvSpPr>
        <p:spPr bwMode="auto">
          <a:xfrm>
            <a:off x="684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2016</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63" name="動作設定ボタン: 情報 2">
            <a:hlinkClick r:id="rId4" action="ppaction://hlinksldjump" highlightClick="1"/>
          </p:cNvPr>
          <p:cNvSpPr>
            <a:spLocks noChangeAspect="1"/>
          </p:cNvSpPr>
          <p:nvPr/>
        </p:nvSpPr>
        <p:spPr bwMode="auto">
          <a:xfrm>
            <a:off x="630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2015</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65" name="角丸四角形 40"/>
          <p:cNvSpPr>
            <a:spLocks/>
          </p:cNvSpPr>
          <p:nvPr/>
        </p:nvSpPr>
        <p:spPr bwMode="auto">
          <a:xfrm>
            <a:off x="4898936" y="4074178"/>
            <a:ext cx="1199560" cy="648072"/>
          </a:xfrm>
          <a:prstGeom prst="roundRect">
            <a:avLst/>
          </a:prstGeom>
          <a:solidFill>
            <a:srgbClr val="CCFFFF">
              <a:alpha val="25000"/>
            </a:srgbClr>
          </a:solidFill>
          <a:ln w="38100" cap="flat" cmpd="sng" algn="ctr">
            <a:solidFill>
              <a:srgbClr val="80808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rPr>
              <a:t>情報漏洩</a:t>
            </a:r>
          </a:p>
        </p:txBody>
      </p:sp>
      <p:sp>
        <p:nvSpPr>
          <p:cNvPr id="66" name="テキスト ボックス 65"/>
          <p:cNvSpPr txBox="1"/>
          <p:nvPr/>
        </p:nvSpPr>
        <p:spPr>
          <a:xfrm>
            <a:off x="5047310" y="900564"/>
            <a:ext cx="902811"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異常気象</a:t>
            </a:r>
            <a:endParaRPr kumimoji="1" lang="ja-JP" altLang="en-US" sz="1400" dirty="0">
              <a:latin typeface="HGP創英角ｺﾞｼｯｸUB" pitchFamily="50" charset="-128"/>
              <a:ea typeface="HGP創英角ｺﾞｼｯｸUB" pitchFamily="50" charset="-128"/>
            </a:endParaRPr>
          </a:p>
        </p:txBody>
      </p:sp>
      <p:sp>
        <p:nvSpPr>
          <p:cNvPr id="67" name="テキスト ボックス 66"/>
          <p:cNvSpPr txBox="1"/>
          <p:nvPr/>
        </p:nvSpPr>
        <p:spPr>
          <a:xfrm>
            <a:off x="5130309" y="1478150"/>
            <a:ext cx="902811"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自然災害</a:t>
            </a:r>
          </a:p>
        </p:txBody>
      </p:sp>
      <p:sp>
        <p:nvSpPr>
          <p:cNvPr id="68" name="動作設定ボタン: 情報 2">
            <a:hlinkClick r:id="rId5" action="ppaction://hlinksldjump" highlightClick="1"/>
            <a:extLst>
              <a:ext uri="{FF2B5EF4-FFF2-40B4-BE49-F238E27FC236}">
                <a16:creationId xmlns:a16="http://schemas.microsoft.com/office/drawing/2014/main" id="{E153B545-CE7E-4245-9FD3-3B9560B9CE61}"/>
              </a:ext>
            </a:extLst>
          </p:cNvPr>
          <p:cNvSpPr>
            <a:spLocks noChangeAspect="1"/>
          </p:cNvSpPr>
          <p:nvPr/>
        </p:nvSpPr>
        <p:spPr bwMode="auto">
          <a:xfrm>
            <a:off x="738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2018</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Tree>
    <p:extLst>
      <p:ext uri="{BB962C8B-B14F-4D97-AF65-F5344CB8AC3E}">
        <p14:creationId xmlns:p14="http://schemas.microsoft.com/office/powerpoint/2010/main" val="39440174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図 67">
            <a:extLst>
              <a:ext uri="{FF2B5EF4-FFF2-40B4-BE49-F238E27FC236}">
                <a16:creationId xmlns:a16="http://schemas.microsoft.com/office/drawing/2014/main" id="{5AC163B7-DD58-4F92-85C3-095F68E318B9}"/>
              </a:ext>
            </a:extLst>
          </p:cNvPr>
          <p:cNvPicPr>
            <a:picLocks noChangeAspect="1"/>
          </p:cNvPicPr>
          <p:nvPr/>
        </p:nvPicPr>
        <p:blipFill>
          <a:blip r:embed="rId3"/>
          <a:stretch>
            <a:fillRect/>
          </a:stretch>
        </p:blipFill>
        <p:spPr>
          <a:xfrm>
            <a:off x="0" y="432000"/>
            <a:ext cx="6084000" cy="6152199"/>
          </a:xfrm>
          <a:prstGeom prst="rect">
            <a:avLst/>
          </a:prstGeom>
        </p:spPr>
      </p:pic>
      <p:sp>
        <p:nvSpPr>
          <p:cNvPr id="16" name="テキスト ボックス 15"/>
          <p:cNvSpPr txBox="1"/>
          <p:nvPr/>
        </p:nvSpPr>
        <p:spPr>
          <a:xfrm>
            <a:off x="377781" y="1340768"/>
            <a:ext cx="553998" cy="2041585"/>
          </a:xfrm>
          <a:prstGeom prst="rect">
            <a:avLst/>
          </a:prstGeom>
          <a:noFill/>
        </p:spPr>
        <p:txBody>
          <a:bodyPr vert="eaVert" wrap="none" rtlCol="0">
            <a:spAutoFit/>
          </a:bodyPr>
          <a:lstStyle/>
          <a:p>
            <a:pPr algn="ctr"/>
            <a:r>
              <a:rPr lang="ja-JP" altLang="en-US" sz="2400" dirty="0">
                <a:solidFill>
                  <a:srgbClr val="0000FF"/>
                </a:solidFill>
                <a:latin typeface="HGP創英角ｺﾞｼｯｸUB" pitchFamily="50" charset="-128"/>
                <a:ea typeface="HGP創英角ｺﾞｼｯｸUB" pitchFamily="50" charset="-128"/>
              </a:rPr>
              <a:t>大　←　影響度</a:t>
            </a:r>
          </a:p>
        </p:txBody>
      </p:sp>
      <p:sp>
        <p:nvSpPr>
          <p:cNvPr id="17" name="テキスト ボックス 16"/>
          <p:cNvSpPr txBox="1"/>
          <p:nvPr/>
        </p:nvSpPr>
        <p:spPr>
          <a:xfrm>
            <a:off x="2394005" y="6093296"/>
            <a:ext cx="2441694" cy="461665"/>
          </a:xfrm>
          <a:prstGeom prst="rect">
            <a:avLst/>
          </a:prstGeom>
          <a:noFill/>
        </p:spPr>
        <p:txBody>
          <a:bodyPr wrap="none" rtlCol="0">
            <a:spAutoFit/>
          </a:bodyPr>
          <a:lstStyle/>
          <a:p>
            <a:pPr algn="ctr"/>
            <a:r>
              <a:rPr kumimoji="1" lang="ja-JP" altLang="en-US" sz="2400" dirty="0">
                <a:solidFill>
                  <a:srgbClr val="0000FF"/>
                </a:solidFill>
                <a:latin typeface="HGP創英角ｺﾞｼｯｸUB" pitchFamily="50" charset="-128"/>
                <a:ea typeface="HGP創英角ｺﾞｼｯｸUB" pitchFamily="50" charset="-128"/>
              </a:rPr>
              <a:t>発生確率　→　大</a:t>
            </a:r>
          </a:p>
        </p:txBody>
      </p:sp>
      <p:sp>
        <p:nvSpPr>
          <p:cNvPr id="27" name="フローチャート : 代替処理 26"/>
          <p:cNvSpPr/>
          <p:nvPr/>
        </p:nvSpPr>
        <p:spPr bwMode="auto">
          <a:xfrm>
            <a:off x="0" y="0"/>
            <a:ext cx="10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ja-JP" altLang="en-US" dirty="0">
                <a:solidFill>
                  <a:srgbClr val="0000FF"/>
                </a:solidFill>
                <a:latin typeface="HGP創英角ﾎﾟｯﾌﾟ体" pitchFamily="50" charset="-128"/>
                <a:ea typeface="HGP創英角ﾎﾟｯﾌﾟ体" pitchFamily="50" charset="-128"/>
              </a:rPr>
              <a:t>データ例</a:t>
            </a:r>
          </a:p>
        </p:txBody>
      </p:sp>
      <p:sp>
        <p:nvSpPr>
          <p:cNvPr id="2" name="タイトル 1"/>
          <p:cNvSpPr>
            <a:spLocks noGrp="1"/>
          </p:cNvSpPr>
          <p:nvPr>
            <p:ph type="title"/>
          </p:nvPr>
        </p:nvSpPr>
        <p:spPr>
          <a:xfrm>
            <a:off x="432001" y="252000"/>
            <a:ext cx="7560001" cy="576000"/>
          </a:xfrm>
        </p:spPr>
        <p:txBody>
          <a:bodyPr/>
          <a:lstStyle/>
          <a:p>
            <a:r>
              <a:rPr kumimoji="1" lang="ja-JP" altLang="en-US" dirty="0">
                <a:latin typeface="+mj-ea"/>
              </a:rPr>
              <a:t>グローバル・リスク</a:t>
            </a:r>
            <a:r>
              <a:rPr kumimoji="1" lang="en-US" altLang="ja-JP" dirty="0">
                <a:latin typeface="+mj-ea"/>
              </a:rPr>
              <a:t>(2018)</a:t>
            </a:r>
            <a:endParaRPr kumimoji="1" lang="ja-JP" altLang="en-US" dirty="0">
              <a:latin typeface="+mj-ea"/>
            </a:endParaRPr>
          </a:p>
        </p:txBody>
      </p:sp>
      <p:sp>
        <p:nvSpPr>
          <p:cNvPr id="14" name="正方形/長方形 13"/>
          <p:cNvSpPr/>
          <p:nvPr/>
        </p:nvSpPr>
        <p:spPr>
          <a:xfrm>
            <a:off x="6300000" y="5400000"/>
            <a:ext cx="3600000" cy="784830"/>
          </a:xfrm>
          <a:prstGeom prst="rect">
            <a:avLst/>
          </a:prstGeom>
        </p:spPr>
        <p:txBody>
          <a:bodyPr wrap="square">
            <a:spAutoFit/>
          </a:bodyPr>
          <a:lstStyle/>
          <a:p>
            <a:pPr>
              <a:lnSpc>
                <a:spcPts val="1800"/>
              </a:lnSpc>
            </a:pPr>
            <a:r>
              <a:rPr lang="en-US" altLang="ja-JP" sz="1400" dirty="0">
                <a:latin typeface="HGP創英角ｺﾞｼｯｸUB" pitchFamily="50" charset="-128"/>
                <a:ea typeface="HGP創英角ｺﾞｼｯｸUB" pitchFamily="50" charset="-128"/>
              </a:rPr>
              <a:t>&lt;</a:t>
            </a:r>
            <a:r>
              <a:rPr lang="ja-JP" altLang="en-US" sz="1400" dirty="0">
                <a:latin typeface="HGP創英角ｺﾞｼｯｸUB" pitchFamily="50" charset="-128"/>
                <a:ea typeface="HGP創英角ｺﾞｼｯｸUB" pitchFamily="50" charset="-128"/>
              </a:rPr>
              <a:t>左図の出典</a:t>
            </a:r>
            <a:r>
              <a:rPr lang="en-US" altLang="ja-JP" sz="1400" dirty="0">
                <a:latin typeface="HGP創英角ｺﾞｼｯｸUB" pitchFamily="50" charset="-128"/>
                <a:ea typeface="HGP創英角ｺﾞｼｯｸUB" pitchFamily="50" charset="-128"/>
              </a:rPr>
              <a:t>&gt;</a:t>
            </a:r>
            <a:endParaRPr lang="ja-JP" altLang="en-US" sz="1400" dirty="0">
              <a:latin typeface="HGP創英角ｺﾞｼｯｸUB" pitchFamily="50" charset="-128"/>
              <a:ea typeface="HGP創英角ｺﾞｼｯｸUB" pitchFamily="50" charset="-128"/>
            </a:endParaRPr>
          </a:p>
          <a:p>
            <a:pPr>
              <a:lnSpc>
                <a:spcPts val="1800"/>
              </a:lnSpc>
            </a:pPr>
            <a:r>
              <a:rPr lang="en-US" altLang="ja-JP" sz="1400" dirty="0">
                <a:latin typeface="HGP創英角ｺﾞｼｯｸUB" pitchFamily="50" charset="-128"/>
                <a:ea typeface="HGP創英角ｺﾞｼｯｸUB" pitchFamily="50" charset="-128"/>
              </a:rPr>
              <a:t>The</a:t>
            </a:r>
            <a:r>
              <a:rPr lang="ja-JP" altLang="en-US" sz="1400" dirty="0">
                <a:latin typeface="HGP創英角ｺﾞｼｯｸUB" pitchFamily="50" charset="-128"/>
                <a:ea typeface="HGP創英角ｺﾞｼｯｸUB" pitchFamily="50" charset="-128"/>
              </a:rPr>
              <a:t> </a:t>
            </a:r>
            <a:r>
              <a:rPr lang="en-US" altLang="ja-JP" sz="1400" dirty="0">
                <a:latin typeface="HGP創英角ｺﾞｼｯｸUB" pitchFamily="50" charset="-128"/>
                <a:ea typeface="HGP創英角ｺﾞｼｯｸUB" pitchFamily="50" charset="-128"/>
              </a:rPr>
              <a:t>Global Risks Report 2018</a:t>
            </a:r>
            <a:r>
              <a:rPr lang="ja-JP" altLang="en-US" sz="1400" dirty="0">
                <a:latin typeface="HGP創英角ｺﾞｼｯｸUB" pitchFamily="50" charset="-128"/>
                <a:ea typeface="HGP創英角ｺﾞｼｯｸUB" pitchFamily="50" charset="-128"/>
              </a:rPr>
              <a:t> </a:t>
            </a:r>
            <a:r>
              <a:rPr lang="en-US" altLang="ja-JP" sz="1400" dirty="0">
                <a:solidFill>
                  <a:schemeClr val="bg2">
                    <a:lumMod val="50000"/>
                  </a:schemeClr>
                </a:solidFill>
                <a:latin typeface="HGP創英角ｺﾞｼｯｸUB" pitchFamily="50" charset="-128"/>
                <a:ea typeface="HGP創英角ｺﾞｼｯｸUB" pitchFamily="50" charset="-128"/>
              </a:rPr>
              <a:t>13th Edition</a:t>
            </a:r>
            <a:r>
              <a:rPr lang="en-US" altLang="ja-JP" sz="1400" dirty="0">
                <a:latin typeface="HGP創英角ｺﾞｼｯｸUB" pitchFamily="50" charset="-128"/>
                <a:ea typeface="HGP創英角ｺﾞｼｯｸUB" pitchFamily="50" charset="-128"/>
              </a:rPr>
              <a:t>,</a:t>
            </a:r>
          </a:p>
          <a:p>
            <a:pPr>
              <a:lnSpc>
                <a:spcPts val="1800"/>
              </a:lnSpc>
            </a:pPr>
            <a:r>
              <a:rPr lang="en-US" altLang="ja-JP" sz="1400" dirty="0">
                <a:latin typeface="HGP創英角ｺﾞｼｯｸUB" pitchFamily="50" charset="-128"/>
                <a:ea typeface="HGP創英角ｺﾞｼｯｸUB" pitchFamily="50" charset="-128"/>
              </a:rPr>
              <a:t>the World Economic Forum</a:t>
            </a:r>
            <a:endParaRPr lang="ja-JP" altLang="en-US" sz="1400" dirty="0">
              <a:latin typeface="HGP創英角ｺﾞｼｯｸUB" pitchFamily="50" charset="-128"/>
              <a:ea typeface="HGP創英角ｺﾞｼｯｸUB" pitchFamily="50" charset="-128"/>
            </a:endParaRPr>
          </a:p>
        </p:txBody>
      </p:sp>
      <p:sp>
        <p:nvSpPr>
          <p:cNvPr id="13" name="正方形/長方形 12"/>
          <p:cNvSpPr/>
          <p:nvPr/>
        </p:nvSpPr>
        <p:spPr>
          <a:xfrm>
            <a:off x="6321152" y="6336000"/>
            <a:ext cx="2810385" cy="253916"/>
          </a:xfrm>
          <a:prstGeom prst="rect">
            <a:avLst/>
          </a:prstGeom>
        </p:spPr>
        <p:txBody>
          <a:bodyPr wrap="none">
            <a:spAutoFit/>
          </a:bodyPr>
          <a:lstStyle/>
          <a:p>
            <a:r>
              <a:rPr lang="en-US" altLang="ja-JP" sz="1050" dirty="0">
                <a:latin typeface="HGP創英角ｺﾞｼｯｸUB" pitchFamily="50" charset="-128"/>
                <a:ea typeface="HGP創英角ｺﾞｼｯｸUB" pitchFamily="50" charset="-128"/>
              </a:rPr>
              <a:t>Figure I: The Global Risks Landscape 2018</a:t>
            </a:r>
            <a:endParaRPr lang="ja-JP" altLang="en-US" sz="1050" dirty="0">
              <a:latin typeface="HGP創英角ｺﾞｼｯｸUB" pitchFamily="50" charset="-128"/>
              <a:ea typeface="HGP創英角ｺﾞｼｯｸUB" pitchFamily="50" charset="-128"/>
            </a:endParaRPr>
          </a:p>
        </p:txBody>
      </p:sp>
      <p:grpSp>
        <p:nvGrpSpPr>
          <p:cNvPr id="58" name="グループ化 57"/>
          <p:cNvGrpSpPr/>
          <p:nvPr/>
        </p:nvGrpSpPr>
        <p:grpSpPr>
          <a:xfrm>
            <a:off x="6897216" y="1556792"/>
            <a:ext cx="2936776" cy="3304236"/>
            <a:chOff x="6897216" y="1927170"/>
            <a:chExt cx="2936776" cy="3304236"/>
          </a:xfrm>
        </p:grpSpPr>
        <p:sp>
          <p:nvSpPr>
            <p:cNvPr id="45" name="正方形/長方形 44"/>
            <p:cNvSpPr>
              <a:spLocks noChangeAspect="1"/>
            </p:cNvSpPr>
            <p:nvPr/>
          </p:nvSpPr>
          <p:spPr bwMode="auto">
            <a:xfrm>
              <a:off x="7509504" y="2568528"/>
              <a:ext cx="1980000" cy="1980000"/>
            </a:xfrm>
            <a:prstGeom prst="rect">
              <a:avLst/>
            </a:prstGeom>
            <a:solidFill>
              <a:srgbClr val="FF3300"/>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28" name="直線コネクタ 27"/>
            <p:cNvCxnSpPr/>
            <p:nvPr/>
          </p:nvCxnSpPr>
          <p:spPr>
            <a:xfrm>
              <a:off x="7506000" y="2388528"/>
              <a:ext cx="0" cy="21600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5400000">
              <a:off x="8604000" y="3468528"/>
              <a:ext cx="0" cy="21600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8553400" y="4543150"/>
              <a:ext cx="1005403" cy="338554"/>
            </a:xfrm>
            <a:prstGeom prst="rect">
              <a:avLst/>
            </a:prstGeom>
            <a:noFill/>
          </p:spPr>
          <p:txBody>
            <a:bodyPr wrap="none" rtlCol="0">
              <a:spAutoFit/>
            </a:bodyPr>
            <a:lstStyle/>
            <a:p>
              <a:r>
                <a:rPr lang="ja-JP" altLang="en-US" sz="1600" dirty="0">
                  <a:latin typeface="HGP創英角ｺﾞｼｯｸUB" pitchFamily="50" charset="-128"/>
                  <a:ea typeface="HGP創英角ｺﾞｼｯｸUB" pitchFamily="50" charset="-128"/>
                </a:rPr>
                <a:t>発生確率</a:t>
              </a:r>
              <a:endParaRPr kumimoji="1" lang="ja-JP" altLang="en-US" sz="1600" dirty="0">
                <a:latin typeface="HGP創英角ｺﾞｼｯｸUB" pitchFamily="50" charset="-128"/>
                <a:ea typeface="HGP創英角ｺﾞｼｯｸUB" pitchFamily="50" charset="-128"/>
              </a:endParaRPr>
            </a:p>
          </p:txBody>
        </p:sp>
        <p:sp>
          <p:nvSpPr>
            <p:cNvPr id="36" name="テキスト ボックス 35"/>
            <p:cNvSpPr txBox="1"/>
            <p:nvPr/>
          </p:nvSpPr>
          <p:spPr>
            <a:xfrm>
              <a:off x="7121261" y="2505440"/>
              <a:ext cx="424027" cy="810415"/>
            </a:xfrm>
            <a:prstGeom prst="rect">
              <a:avLst/>
            </a:prstGeom>
            <a:noFill/>
          </p:spPr>
          <p:txBody>
            <a:bodyPr vert="wordArtVertRtl" wrap="none" rtlCol="0" anchor="ctr" anchorCtr="1">
              <a:spAutoFit/>
            </a:bodyPr>
            <a:lstStyle/>
            <a:p>
              <a:r>
                <a:rPr kumimoji="1" lang="ja-JP" altLang="en-US" sz="1600" dirty="0">
                  <a:latin typeface="HGP創英角ｺﾞｼｯｸUB" pitchFamily="50" charset="-128"/>
                  <a:ea typeface="HGP創英角ｺﾞｼｯｸUB" pitchFamily="50" charset="-128"/>
                </a:rPr>
                <a:t>影響度</a:t>
              </a:r>
            </a:p>
          </p:txBody>
        </p:sp>
        <p:sp>
          <p:nvSpPr>
            <p:cNvPr id="44" name="直角三角形 43"/>
            <p:cNvSpPr>
              <a:spLocks noChangeAspect="1"/>
            </p:cNvSpPr>
            <p:nvPr/>
          </p:nvSpPr>
          <p:spPr bwMode="auto">
            <a:xfrm>
              <a:off x="7509424" y="3276000"/>
              <a:ext cx="1260000" cy="1260000"/>
            </a:xfrm>
            <a:prstGeom prst="rtTriangle">
              <a:avLst/>
            </a:prstGeom>
            <a:solidFill>
              <a:srgbClr val="99FF99"/>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6" name="フローチャート : 結合子 45"/>
            <p:cNvSpPr>
              <a:spLocks noChangeAspect="1"/>
            </p:cNvSpPr>
            <p:nvPr/>
          </p:nvSpPr>
          <p:spPr bwMode="auto">
            <a:xfrm>
              <a:off x="8625408" y="3081504"/>
              <a:ext cx="288000" cy="288000"/>
            </a:xfrm>
            <a:prstGeom prst="flowChartConnector">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47" name="フローチャート : 結合子 46"/>
            <p:cNvSpPr>
              <a:spLocks noChangeAspect="1"/>
            </p:cNvSpPr>
            <p:nvPr/>
          </p:nvSpPr>
          <p:spPr bwMode="auto">
            <a:xfrm>
              <a:off x="7761312" y="3945600"/>
              <a:ext cx="288000" cy="288000"/>
            </a:xfrm>
            <a:prstGeom prst="flowChartConnector">
              <a:avLst/>
            </a:pr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cxnSp>
          <p:nvCxnSpPr>
            <p:cNvPr id="49" name="直線矢印コネクタ 48"/>
            <p:cNvCxnSpPr>
              <a:stCxn id="46" idx="3"/>
              <a:endCxn id="47" idx="7"/>
            </p:cNvCxnSpPr>
            <p:nvPr/>
          </p:nvCxnSpPr>
          <p:spPr bwMode="auto">
            <a:xfrm flipH="1">
              <a:off x="8007135" y="3327327"/>
              <a:ext cx="660450" cy="660450"/>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テキスト ボックス 54"/>
            <p:cNvSpPr txBox="1"/>
            <p:nvPr/>
          </p:nvSpPr>
          <p:spPr>
            <a:xfrm>
              <a:off x="8254714" y="3657568"/>
              <a:ext cx="1579278" cy="400110"/>
            </a:xfrm>
            <a:prstGeom prst="rect">
              <a:avLst/>
            </a:prstGeom>
            <a:noFill/>
          </p:spPr>
          <p:txBody>
            <a:bodyPr wrap="none" rtlCol="0">
              <a:spAutoFit/>
            </a:bodyPr>
            <a:lstStyle/>
            <a:p>
              <a:r>
                <a:rPr kumimoji="1" lang="ja-JP" altLang="en-US" sz="2000" dirty="0"/>
                <a:t>リスクの低減</a:t>
              </a:r>
            </a:p>
          </p:txBody>
        </p:sp>
        <p:sp>
          <p:nvSpPr>
            <p:cNvPr id="56" name="線吹き出し 2 (枠付き) 55"/>
            <p:cNvSpPr/>
            <p:nvPr/>
          </p:nvSpPr>
          <p:spPr bwMode="auto">
            <a:xfrm>
              <a:off x="7530031" y="1927170"/>
              <a:ext cx="1953025" cy="349702"/>
            </a:xfrm>
            <a:prstGeom prst="borderCallout2">
              <a:avLst>
                <a:gd name="adj1" fmla="val 100929"/>
                <a:gd name="adj2" fmla="val 50526"/>
                <a:gd name="adj3" fmla="val 138284"/>
                <a:gd name="adj4" fmla="val 43530"/>
                <a:gd name="adj5" fmla="val 265653"/>
                <a:gd name="adj6" fmla="val 43628"/>
              </a:avLst>
            </a:prstGeom>
            <a:solidFill>
              <a:srgbClr val="FFFFFF"/>
            </a:solidFill>
            <a:ln w="2857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受容できないリスク</a:t>
              </a:r>
            </a:p>
          </p:txBody>
        </p:sp>
        <p:sp>
          <p:nvSpPr>
            <p:cNvPr id="57" name="線吹き出し 2 (枠付き) 56"/>
            <p:cNvSpPr/>
            <p:nvPr/>
          </p:nvSpPr>
          <p:spPr bwMode="auto">
            <a:xfrm>
              <a:off x="6897216" y="4881704"/>
              <a:ext cx="1718988" cy="349702"/>
            </a:xfrm>
            <a:prstGeom prst="borderCallout2">
              <a:avLst>
                <a:gd name="adj1" fmla="val 3808"/>
                <a:gd name="adj2" fmla="val 49675"/>
                <a:gd name="adj3" fmla="val -55959"/>
                <a:gd name="adj4" fmla="val 49367"/>
                <a:gd name="adj5" fmla="val -141508"/>
                <a:gd name="adj6" fmla="val 66369"/>
              </a:avLst>
            </a:prstGeom>
            <a:solidFill>
              <a:srgbClr val="FFFFFF"/>
            </a:solidFill>
            <a:ln w="2857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受容できるリスク</a:t>
              </a:r>
            </a:p>
          </p:txBody>
        </p:sp>
      </p:grpSp>
      <p:sp>
        <p:nvSpPr>
          <p:cNvPr id="38" name="正方形/長方形 37"/>
          <p:cNvSpPr/>
          <p:nvPr/>
        </p:nvSpPr>
        <p:spPr>
          <a:xfrm>
            <a:off x="5760000" y="6084000"/>
            <a:ext cx="4236609" cy="276999"/>
          </a:xfrm>
          <a:prstGeom prst="rect">
            <a:avLst/>
          </a:prstGeom>
        </p:spPr>
        <p:txBody>
          <a:bodyPr wrap="none">
            <a:spAutoFit/>
          </a:bodyPr>
          <a:lstStyle/>
          <a:p>
            <a:r>
              <a:rPr lang="en-US" altLang="ja-JP" sz="1200" i="1" dirty="0">
                <a:latin typeface="Arial" panose="020B0604020202020204" pitchFamily="34" charset="0"/>
                <a:cs typeface="Arial" panose="020B0604020202020204" pitchFamily="34" charset="0"/>
              </a:rPr>
              <a:t>http://www.weforum.org/reports/the-global-risks-report-2018</a:t>
            </a:r>
            <a:endParaRPr lang="ja-JP" altLang="en-US" sz="1200" i="1" dirty="0">
              <a:latin typeface="Arial" panose="020B0604020202020204" pitchFamily="34" charset="0"/>
              <a:cs typeface="Arial" panose="020B0604020202020204" pitchFamily="34" charset="0"/>
            </a:endParaRPr>
          </a:p>
        </p:txBody>
      </p:sp>
      <p:sp>
        <p:nvSpPr>
          <p:cNvPr id="40" name="角丸四角形 39"/>
          <p:cNvSpPr>
            <a:spLocks/>
          </p:cNvSpPr>
          <p:nvPr/>
        </p:nvSpPr>
        <p:spPr bwMode="auto">
          <a:xfrm>
            <a:off x="991140" y="3215829"/>
            <a:ext cx="1800200" cy="936104"/>
          </a:xfrm>
          <a:prstGeom prst="roundRect">
            <a:avLst/>
          </a:prstGeom>
          <a:solidFill>
            <a:srgbClr val="FFCC66">
              <a:alpha val="25000"/>
            </a:srgbClr>
          </a:solidFill>
          <a:ln w="38100" cap="flat" cmpd="sng" algn="ctr">
            <a:solidFill>
              <a:srgbClr val="80808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2000" b="0" i="0" u="none" strike="noStrike" cap="none" normalizeH="0" baseline="0" dirty="0">
              <a:ln>
                <a:noFill/>
              </a:ln>
              <a:solidFill>
                <a:srgbClr val="FF0000"/>
              </a:solidFill>
              <a:effectLst/>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en-US" altLang="ja-JP" sz="2000" dirty="0">
              <a:solidFill>
                <a:srgbClr val="FF0000"/>
              </a:solidFill>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重要インフラの</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IT</a:t>
            </a:r>
            <a:r>
              <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rPr>
              <a:t>システム障害</a:t>
            </a: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dirty="0">
              <a:ln>
                <a:noFill/>
              </a:ln>
              <a:solidFill>
                <a:srgbClr val="FF0000"/>
              </a:solidFill>
              <a:effectLst/>
              <a:latin typeface="HGP創英角ｺﾞｼｯｸUB" pitchFamily="50" charset="-128"/>
              <a:ea typeface="HGP創英角ｺﾞｼｯｸUB" pitchFamily="50" charset="-128"/>
            </a:endParaRPr>
          </a:p>
        </p:txBody>
      </p:sp>
      <p:sp>
        <p:nvSpPr>
          <p:cNvPr id="42" name="テキスト ボックス 41"/>
          <p:cNvSpPr txBox="1"/>
          <p:nvPr/>
        </p:nvSpPr>
        <p:spPr>
          <a:xfrm>
            <a:off x="3420447" y="1459475"/>
            <a:ext cx="1620065" cy="271869"/>
          </a:xfrm>
          <a:prstGeom prst="rect">
            <a:avLst/>
          </a:prstGeom>
          <a:noFill/>
        </p:spPr>
        <p:txBody>
          <a:bodyPr wrap="square" rtlCol="0">
            <a:spAutoFit/>
          </a:bodyPr>
          <a:lstStyle/>
          <a:p>
            <a:pPr algn="r">
              <a:lnSpc>
                <a:spcPts val="1400"/>
              </a:lnSpc>
            </a:pPr>
            <a:r>
              <a:rPr lang="ja-JP" altLang="en-US" sz="1400" dirty="0">
                <a:latin typeface="HGP創英角ｺﾞｼｯｸUB" pitchFamily="50" charset="-128"/>
                <a:ea typeface="HGP創英角ｺﾞｼｯｸUB" pitchFamily="50" charset="-128"/>
              </a:rPr>
              <a:t>気候変動適応失敗</a:t>
            </a:r>
            <a:endParaRPr kumimoji="1" lang="ja-JP" altLang="en-US" sz="1400" dirty="0">
              <a:latin typeface="HGP創英角ｺﾞｼｯｸUB" pitchFamily="50" charset="-128"/>
              <a:ea typeface="HGP創英角ｺﾞｼｯｸUB" pitchFamily="50" charset="-128"/>
            </a:endParaRPr>
          </a:p>
        </p:txBody>
      </p:sp>
      <p:sp>
        <p:nvSpPr>
          <p:cNvPr id="43" name="テキスト ボックス 42"/>
          <p:cNvSpPr txBox="1"/>
          <p:nvPr/>
        </p:nvSpPr>
        <p:spPr>
          <a:xfrm>
            <a:off x="4847011" y="2855126"/>
            <a:ext cx="1082348"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大規模移民</a:t>
            </a:r>
          </a:p>
        </p:txBody>
      </p:sp>
      <p:sp>
        <p:nvSpPr>
          <p:cNvPr id="48" name="テキスト ボックス 47"/>
          <p:cNvSpPr txBox="1"/>
          <p:nvPr/>
        </p:nvSpPr>
        <p:spPr>
          <a:xfrm>
            <a:off x="2812480" y="1948703"/>
            <a:ext cx="723275"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水</a:t>
            </a:r>
            <a:r>
              <a:rPr kumimoji="1" lang="ja-JP" altLang="en-US" sz="1400" dirty="0">
                <a:latin typeface="HGP創英角ｺﾞｼｯｸUB" pitchFamily="50" charset="-128"/>
                <a:ea typeface="HGP創英角ｺﾞｼｯｸUB" pitchFamily="50" charset="-128"/>
              </a:rPr>
              <a:t>危機</a:t>
            </a:r>
          </a:p>
        </p:txBody>
      </p:sp>
      <p:sp>
        <p:nvSpPr>
          <p:cNvPr id="50" name="テキスト ボックス 49"/>
          <p:cNvSpPr txBox="1"/>
          <p:nvPr/>
        </p:nvSpPr>
        <p:spPr>
          <a:xfrm>
            <a:off x="1041759" y="952271"/>
            <a:ext cx="1328218" cy="271869"/>
          </a:xfrm>
          <a:prstGeom prst="rect">
            <a:avLst/>
          </a:prstGeom>
          <a:noFill/>
        </p:spPr>
        <p:txBody>
          <a:bodyPr wrap="square" rtlCol="0">
            <a:spAutoFit/>
          </a:bodyPr>
          <a:lstStyle/>
          <a:p>
            <a:pPr>
              <a:lnSpc>
                <a:spcPts val="1400"/>
              </a:lnSpc>
            </a:pPr>
            <a:r>
              <a:rPr lang="ja-JP" altLang="en-US" sz="1400" dirty="0">
                <a:latin typeface="HGP創英角ｺﾞｼｯｸUB" pitchFamily="50" charset="-128"/>
                <a:ea typeface="HGP創英角ｺﾞｼｯｸUB" pitchFamily="50" charset="-128"/>
              </a:rPr>
              <a:t>大量破壊兵器</a:t>
            </a:r>
            <a:endParaRPr kumimoji="1" lang="ja-JP" altLang="en-US" sz="1400" dirty="0">
              <a:latin typeface="HGP創英角ｺﾞｼｯｸUB" pitchFamily="50" charset="-128"/>
              <a:ea typeface="HGP創英角ｺﾞｼｯｸUB" pitchFamily="50" charset="-128"/>
            </a:endParaRPr>
          </a:p>
        </p:txBody>
      </p:sp>
      <p:sp>
        <p:nvSpPr>
          <p:cNvPr id="51" name="テキスト ボックス 50"/>
          <p:cNvSpPr txBox="1"/>
          <p:nvPr/>
        </p:nvSpPr>
        <p:spPr>
          <a:xfrm>
            <a:off x="1110864" y="2716325"/>
            <a:ext cx="1082348"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伝染病拡散</a:t>
            </a:r>
            <a:endParaRPr kumimoji="1" lang="ja-JP" altLang="en-US" sz="1400" dirty="0">
              <a:latin typeface="HGP創英角ｺﾞｼｯｸUB" pitchFamily="50" charset="-128"/>
              <a:ea typeface="HGP創英角ｺﾞｼｯｸUB" pitchFamily="50" charset="-128"/>
            </a:endParaRPr>
          </a:p>
        </p:txBody>
      </p:sp>
      <p:sp>
        <p:nvSpPr>
          <p:cNvPr id="53" name="テキスト ボックス 52"/>
          <p:cNvSpPr txBox="1"/>
          <p:nvPr/>
        </p:nvSpPr>
        <p:spPr>
          <a:xfrm>
            <a:off x="3101383" y="2318906"/>
            <a:ext cx="1443920" cy="451406"/>
          </a:xfrm>
          <a:prstGeom prst="rect">
            <a:avLst/>
          </a:prstGeom>
          <a:noFill/>
        </p:spPr>
        <p:txBody>
          <a:bodyPr wrap="square" rtlCol="0">
            <a:spAutoFit/>
          </a:bodyPr>
          <a:lstStyle/>
          <a:p>
            <a:pPr>
              <a:lnSpc>
                <a:spcPts val="1400"/>
              </a:lnSpc>
            </a:pPr>
            <a:r>
              <a:rPr lang="ja-JP" altLang="en-US" sz="1400" dirty="0">
                <a:latin typeface="HGP創英角ｺﾞｼｯｸUB" pitchFamily="50" charset="-128"/>
                <a:ea typeface="HGP創英角ｺﾞｼｯｸUB" pitchFamily="50" charset="-128"/>
              </a:rPr>
              <a:t>生物多様性損失</a:t>
            </a:r>
            <a:endParaRPr lang="en-US" altLang="ja-JP" sz="1400" dirty="0">
              <a:latin typeface="HGP創英角ｺﾞｼｯｸUB" pitchFamily="50" charset="-128"/>
              <a:ea typeface="HGP創英角ｺﾞｼｯｸUB" pitchFamily="50" charset="-128"/>
            </a:endParaRPr>
          </a:p>
          <a:p>
            <a:pPr>
              <a:lnSpc>
                <a:spcPts val="1400"/>
              </a:lnSpc>
            </a:pPr>
            <a:r>
              <a:rPr lang="ja-JP" altLang="en-US" sz="1400" dirty="0">
                <a:latin typeface="HGP創英角ｺﾞｼｯｸUB" pitchFamily="50" charset="-128"/>
                <a:ea typeface="HGP創英角ｺﾞｼｯｸUB" pitchFamily="50" charset="-128"/>
              </a:rPr>
              <a:t>と生態系崩壊</a:t>
            </a:r>
            <a:endParaRPr kumimoji="1" lang="ja-JP" altLang="en-US" sz="1400" dirty="0">
              <a:latin typeface="HGP創英角ｺﾞｼｯｸUB" pitchFamily="50" charset="-128"/>
              <a:ea typeface="HGP創英角ｺﾞｼｯｸUB" pitchFamily="50" charset="-128"/>
            </a:endParaRPr>
          </a:p>
        </p:txBody>
      </p:sp>
      <p:sp>
        <p:nvSpPr>
          <p:cNvPr id="54" name="テキスト ボックス 53"/>
          <p:cNvSpPr txBox="1"/>
          <p:nvPr/>
        </p:nvSpPr>
        <p:spPr>
          <a:xfrm>
            <a:off x="2278162" y="2676011"/>
            <a:ext cx="895956" cy="307777"/>
          </a:xfrm>
          <a:prstGeom prst="rect">
            <a:avLst/>
          </a:prstGeom>
          <a:noFill/>
        </p:spPr>
        <p:txBody>
          <a:bodyPr wrap="square" rtlCol="0">
            <a:spAutoFit/>
          </a:bodyPr>
          <a:lstStyle/>
          <a:p>
            <a:r>
              <a:rPr lang="ja-JP" altLang="en-US" sz="1400" dirty="0">
                <a:latin typeface="HGP創英角ｺﾞｼｯｸUB" pitchFamily="50" charset="-128"/>
                <a:ea typeface="HGP創英角ｺﾞｼｯｸUB" pitchFamily="50" charset="-128"/>
              </a:rPr>
              <a:t>食料</a:t>
            </a:r>
            <a:r>
              <a:rPr kumimoji="1" lang="ja-JP" altLang="en-US" sz="1400" dirty="0">
                <a:latin typeface="HGP創英角ｺﾞｼｯｸUB" pitchFamily="50" charset="-128"/>
                <a:ea typeface="HGP創英角ｺﾞｼｯｸUB" pitchFamily="50" charset="-128"/>
              </a:rPr>
              <a:t>危機</a:t>
            </a:r>
          </a:p>
        </p:txBody>
      </p:sp>
      <p:sp>
        <p:nvSpPr>
          <p:cNvPr id="60" name="テキスト ボックス 59"/>
          <p:cNvSpPr txBox="1"/>
          <p:nvPr/>
        </p:nvSpPr>
        <p:spPr>
          <a:xfrm>
            <a:off x="2453863" y="2943960"/>
            <a:ext cx="1107271" cy="271869"/>
          </a:xfrm>
          <a:prstGeom prst="rect">
            <a:avLst/>
          </a:prstGeom>
          <a:noFill/>
        </p:spPr>
        <p:txBody>
          <a:bodyPr wrap="square" rtlCol="0">
            <a:spAutoFit/>
          </a:bodyPr>
          <a:lstStyle/>
          <a:p>
            <a:pPr algn="r">
              <a:lnSpc>
                <a:spcPts val="1400"/>
              </a:lnSpc>
            </a:pPr>
            <a:r>
              <a:rPr lang="ja-JP" altLang="en-US" sz="1400" dirty="0">
                <a:latin typeface="HGP創英角ｺﾞｼｯｸUB" pitchFamily="50" charset="-128"/>
                <a:ea typeface="HGP創英角ｺﾞｼｯｸUB" pitchFamily="50" charset="-128"/>
              </a:rPr>
              <a:t>国家間対立</a:t>
            </a:r>
            <a:endParaRPr kumimoji="1" lang="ja-JP" altLang="en-US" sz="1400" dirty="0">
              <a:latin typeface="HGP創英角ｺﾞｼｯｸUB" pitchFamily="50" charset="-128"/>
              <a:ea typeface="HGP創英角ｺﾞｼｯｸUB" pitchFamily="50" charset="-128"/>
            </a:endParaRPr>
          </a:p>
        </p:txBody>
      </p:sp>
      <p:sp>
        <p:nvSpPr>
          <p:cNvPr id="41" name="角丸四角形 40"/>
          <p:cNvSpPr>
            <a:spLocks/>
          </p:cNvSpPr>
          <p:nvPr/>
        </p:nvSpPr>
        <p:spPr bwMode="auto">
          <a:xfrm>
            <a:off x="4488654" y="2150282"/>
            <a:ext cx="1595345" cy="502108"/>
          </a:xfrm>
          <a:prstGeom prst="roundRect">
            <a:avLst/>
          </a:prstGeom>
          <a:solidFill>
            <a:srgbClr val="CCFFFF">
              <a:alpha val="25000"/>
            </a:srgbClr>
          </a:solidFill>
          <a:ln w="38100" cap="flat" cmpd="sng" algn="ctr">
            <a:solidFill>
              <a:srgbClr val="80808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rPr>
              <a:t>  サイバー攻撃</a:t>
            </a:r>
            <a:endParaRPr kumimoji="1" lang="en-US" altLang="ja-JP" b="0" i="0" u="none" strike="noStrike" cap="none" normalizeH="0" baseline="0" dirty="0">
              <a:ln>
                <a:noFill/>
              </a:ln>
              <a:solidFill>
                <a:srgbClr val="FF3300"/>
              </a:solidFill>
              <a:effectLst/>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endParaRPr>
          </a:p>
        </p:txBody>
      </p:sp>
      <p:sp>
        <p:nvSpPr>
          <p:cNvPr id="62" name="テキスト ボックス 61"/>
          <p:cNvSpPr txBox="1"/>
          <p:nvPr/>
        </p:nvSpPr>
        <p:spPr>
          <a:xfrm>
            <a:off x="3883809" y="3421333"/>
            <a:ext cx="837089"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テロ攻撃</a:t>
            </a:r>
          </a:p>
        </p:txBody>
      </p:sp>
      <p:sp>
        <p:nvSpPr>
          <p:cNvPr id="37" name="正方形/長方形 36"/>
          <p:cNvSpPr/>
          <p:nvPr/>
        </p:nvSpPr>
        <p:spPr>
          <a:xfrm>
            <a:off x="931779" y="4537862"/>
            <a:ext cx="5497269" cy="1569660"/>
          </a:xfrm>
          <a:prstGeom prst="rect">
            <a:avLst/>
          </a:prstGeom>
        </p:spPr>
        <p:txBody>
          <a:bodyPr wrap="square">
            <a:spAutoFit/>
          </a:bodyPr>
          <a:lstStyle/>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“サイバー攻撃”及び“情報漏えい”の</a:t>
            </a:r>
          </a:p>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発生確率が相変わらず高い．</a:t>
            </a:r>
          </a:p>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“重要インフラの</a:t>
            </a:r>
            <a:r>
              <a:rPr lang="en-US" altLang="ja-JP" sz="2400" dirty="0">
                <a:solidFill>
                  <a:srgbClr val="FF0000"/>
                </a:solidFill>
                <a:latin typeface="HGP創英角ﾎﾟｯﾌﾟ体" panose="040B0A00000000000000" pitchFamily="50" charset="-128"/>
                <a:ea typeface="HGP創英角ﾎﾟｯﾌﾟ体" panose="040B0A00000000000000" pitchFamily="50" charset="-128"/>
              </a:rPr>
              <a:t>IT</a:t>
            </a:r>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システム障害”の</a:t>
            </a:r>
          </a:p>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発生時の影響が平均を超えた．</a:t>
            </a:r>
          </a:p>
        </p:txBody>
      </p:sp>
      <p:sp>
        <p:nvSpPr>
          <p:cNvPr id="39" name="動作設定ボタン: 情報 2">
            <a:hlinkClick r:id="rId4" action="ppaction://hlinksldjump" highlightClick="1"/>
          </p:cNvPr>
          <p:cNvSpPr>
            <a:spLocks noChangeAspect="1"/>
          </p:cNvSpPr>
          <p:nvPr/>
        </p:nvSpPr>
        <p:spPr bwMode="auto">
          <a:xfrm>
            <a:off x="684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2016</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63" name="動作設定ボタン: 情報 2">
            <a:hlinkClick r:id="rId5" action="ppaction://hlinksldjump" highlightClick="1"/>
          </p:cNvPr>
          <p:cNvSpPr>
            <a:spLocks noChangeAspect="1"/>
          </p:cNvSpPr>
          <p:nvPr/>
        </p:nvSpPr>
        <p:spPr bwMode="auto">
          <a:xfrm>
            <a:off x="630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2015</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65" name="角丸四角形 40"/>
          <p:cNvSpPr>
            <a:spLocks/>
          </p:cNvSpPr>
          <p:nvPr/>
        </p:nvSpPr>
        <p:spPr bwMode="auto">
          <a:xfrm>
            <a:off x="4471960" y="3789426"/>
            <a:ext cx="1199560" cy="648072"/>
          </a:xfrm>
          <a:prstGeom prst="roundRect">
            <a:avLst/>
          </a:prstGeom>
          <a:solidFill>
            <a:srgbClr val="CCFFFF">
              <a:alpha val="25000"/>
            </a:srgbClr>
          </a:solidFill>
          <a:ln w="38100" cap="flat" cmpd="sng" algn="ctr">
            <a:solidFill>
              <a:srgbClr val="80808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FF3300"/>
                </a:solidFill>
                <a:effectLst/>
                <a:latin typeface="HGP創英角ｺﾞｼｯｸUB" pitchFamily="50" charset="-128"/>
                <a:ea typeface="HGP創英角ｺﾞｼｯｸUB" pitchFamily="50" charset="-128"/>
              </a:rPr>
              <a:t>情報漏洩</a:t>
            </a:r>
          </a:p>
        </p:txBody>
      </p:sp>
      <p:sp>
        <p:nvSpPr>
          <p:cNvPr id="66" name="テキスト ボックス 65"/>
          <p:cNvSpPr txBox="1"/>
          <p:nvPr/>
        </p:nvSpPr>
        <p:spPr>
          <a:xfrm>
            <a:off x="4786721" y="696010"/>
            <a:ext cx="902811" cy="307777"/>
          </a:xfrm>
          <a:prstGeom prst="rect">
            <a:avLst/>
          </a:prstGeom>
          <a:noFill/>
        </p:spPr>
        <p:txBody>
          <a:bodyPr wrap="none" rtlCol="0">
            <a:spAutoFit/>
          </a:bodyPr>
          <a:lstStyle/>
          <a:p>
            <a:r>
              <a:rPr lang="ja-JP" altLang="en-US" sz="1400" dirty="0">
                <a:latin typeface="HGP創英角ｺﾞｼｯｸUB" pitchFamily="50" charset="-128"/>
                <a:ea typeface="HGP創英角ｺﾞｼｯｸUB" pitchFamily="50" charset="-128"/>
              </a:rPr>
              <a:t>異常気象</a:t>
            </a:r>
            <a:endParaRPr kumimoji="1" lang="ja-JP" altLang="en-US" sz="1400" dirty="0">
              <a:latin typeface="HGP創英角ｺﾞｼｯｸUB" pitchFamily="50" charset="-128"/>
              <a:ea typeface="HGP創英角ｺﾞｼｯｸUB" pitchFamily="50" charset="-128"/>
            </a:endParaRPr>
          </a:p>
        </p:txBody>
      </p:sp>
      <p:sp>
        <p:nvSpPr>
          <p:cNvPr id="67" name="テキスト ボックス 66"/>
          <p:cNvSpPr txBox="1"/>
          <p:nvPr/>
        </p:nvSpPr>
        <p:spPr>
          <a:xfrm>
            <a:off x="5136392" y="1189104"/>
            <a:ext cx="902811" cy="307777"/>
          </a:xfrm>
          <a:prstGeom prst="rect">
            <a:avLst/>
          </a:prstGeom>
          <a:noFill/>
        </p:spPr>
        <p:txBody>
          <a:bodyPr wrap="none" rtlCol="0">
            <a:spAutoFit/>
          </a:bodyPr>
          <a:lstStyle/>
          <a:p>
            <a:r>
              <a:rPr kumimoji="1" lang="ja-JP" altLang="en-US" sz="1400" dirty="0">
                <a:latin typeface="HGP創英角ｺﾞｼｯｸUB" pitchFamily="50" charset="-128"/>
                <a:ea typeface="HGP創英角ｺﾞｼｯｸUB" pitchFamily="50" charset="-128"/>
              </a:rPr>
              <a:t>自然災害</a:t>
            </a:r>
          </a:p>
        </p:txBody>
      </p:sp>
      <p:sp>
        <p:nvSpPr>
          <p:cNvPr id="69" name="動作設定ボタン: 情報 2">
            <a:hlinkClick r:id="rId6" action="ppaction://hlinksldjump" highlightClick="1"/>
            <a:extLst>
              <a:ext uri="{FF2B5EF4-FFF2-40B4-BE49-F238E27FC236}">
                <a16:creationId xmlns:a16="http://schemas.microsoft.com/office/drawing/2014/main" id="{2E1B06CC-BE1B-4435-AE62-F947CD856898}"/>
              </a:ext>
            </a:extLst>
          </p:cNvPr>
          <p:cNvSpPr>
            <a:spLocks noChangeAspect="1"/>
          </p:cNvSpPr>
          <p:nvPr/>
        </p:nvSpPr>
        <p:spPr bwMode="auto">
          <a:xfrm>
            <a:off x="7380000" y="360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HGPｺﾞｼｯｸE" pitchFamily="50" charset="-128"/>
                <a:ea typeface="HGPｺﾞｼｯｸE" pitchFamily="50" charset="-128"/>
              </a:rPr>
              <a:t>2017</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Tree>
    <p:extLst>
      <p:ext uri="{BB962C8B-B14F-4D97-AF65-F5344CB8AC3E}">
        <p14:creationId xmlns:p14="http://schemas.microsoft.com/office/powerpoint/2010/main" val="26497478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nvGraphicFramePr>
        <p:xfrm>
          <a:off x="344488" y="980728"/>
          <a:ext cx="9216000" cy="2160000"/>
        </p:xfrm>
        <a:graphic>
          <a:graphicData uri="http://schemas.openxmlformats.org/drawingml/2006/table">
            <a:tbl>
              <a:tblPr firstRow="1">
                <a:tableStyleId>{21E4AEA4-8DFA-4A89-87EB-49C32662AFE0}</a:tableStyleId>
              </a:tblPr>
              <a:tblGrid>
                <a:gridCol w="43200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3456000">
                  <a:extLst>
                    <a:ext uri="{9D8B030D-6E8A-4147-A177-3AD203B41FA5}">
                      <a16:colId xmlns:a16="http://schemas.microsoft.com/office/drawing/2014/main" val="20002"/>
                    </a:ext>
                  </a:extLst>
                </a:gridCol>
                <a:gridCol w="3456000">
                  <a:extLst>
                    <a:ext uri="{9D8B030D-6E8A-4147-A177-3AD203B41FA5}">
                      <a16:colId xmlns:a16="http://schemas.microsoft.com/office/drawing/2014/main" val="20003"/>
                    </a:ext>
                  </a:extLst>
                </a:gridCol>
              </a:tblGrid>
              <a:tr h="720000">
                <a:tc gridSpan="2">
                  <a:txBody>
                    <a:bodyPr/>
                    <a:lstStyle/>
                    <a:p>
                      <a:pPr algn="r"/>
                      <a:r>
                        <a:rPr kumimoji="1" lang="ja-JP" altLang="en-US" sz="1600" b="0" dirty="0">
                          <a:solidFill>
                            <a:schemeClr val="tx1"/>
                          </a:solidFill>
                        </a:rPr>
                        <a:t>注</a:t>
                      </a:r>
                      <a:r>
                        <a:rPr kumimoji="1" lang="en-US" altLang="ja-JP" sz="1600" b="0" dirty="0">
                          <a:solidFill>
                            <a:schemeClr val="tx1"/>
                          </a:solidFill>
                        </a:rPr>
                        <a:t>1)</a:t>
                      </a:r>
                      <a:endParaRPr kumimoji="1" lang="ja-JP" altLang="en-US" sz="1600" b="0" dirty="0">
                        <a:solidFill>
                          <a:schemeClr val="tx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0" dirty="0">
                          <a:latin typeface="HGP創英角ｺﾞｼｯｸUB" panose="020B0900000000000000" pitchFamily="50" charset="-128"/>
                          <a:ea typeface="HGP創英角ｺﾞｼｯｸUB" panose="020B0900000000000000" pitchFamily="50" charset="-128"/>
                        </a:rPr>
                        <a:t>事業者</a:t>
                      </a:r>
                    </a:p>
                    <a:p>
                      <a:pPr algn="ctr"/>
                      <a:r>
                        <a:rPr kumimoji="1" lang="ja-JP" altLang="en-US" sz="2000" b="0" dirty="0">
                          <a:latin typeface="HGP創英角ｺﾞｼｯｸUB" panose="020B0900000000000000" pitchFamily="50" charset="-128"/>
                          <a:ea typeface="HGP創英角ｺﾞｼｯｸUB" panose="020B0900000000000000" pitchFamily="50" charset="-128"/>
                        </a:rPr>
                        <a:t>（サービス</a:t>
                      </a:r>
                      <a:r>
                        <a:rPr kumimoji="1" lang="en-US" altLang="ja-JP" sz="2000" b="0" dirty="0">
                          <a:latin typeface="HGP創英角ｺﾞｼｯｸUB" panose="020B0900000000000000" pitchFamily="50" charset="-128"/>
                          <a:ea typeface="HGP創英角ｺﾞｼｯｸUB" panose="020B0900000000000000" pitchFamily="50" charset="-128"/>
                        </a:rPr>
                        <a:t>/</a:t>
                      </a:r>
                      <a:r>
                        <a:rPr kumimoji="1" lang="ja-JP" altLang="en-US" sz="2000" b="0" dirty="0">
                          <a:latin typeface="HGP創英角ｺﾞｼｯｸUB" panose="020B0900000000000000" pitchFamily="50" charset="-128"/>
                          <a:ea typeface="HGP創英角ｺﾞｼｯｸUB" panose="020B0900000000000000" pitchFamily="50" charset="-128"/>
                        </a:rPr>
                        <a:t>システムの所有者）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b="0" dirty="0">
                          <a:latin typeface="HGP創英角ｺﾞｼｯｸUB" panose="020B0900000000000000" pitchFamily="50" charset="-128"/>
                          <a:ea typeface="HGP創英角ｺﾞｼｯｸUB" panose="020B0900000000000000" pitchFamily="50" charset="-128"/>
                        </a:rPr>
                        <a:t>顧客</a:t>
                      </a:r>
                    </a:p>
                    <a:p>
                      <a:pPr algn="ctr"/>
                      <a:r>
                        <a:rPr kumimoji="1" lang="ja-JP" altLang="en-US" sz="2000" b="0" dirty="0">
                          <a:latin typeface="HGP創英角ｺﾞｼｯｸUB" panose="020B0900000000000000" pitchFamily="50" charset="-128"/>
                          <a:ea typeface="HGP創英角ｺﾞｼｯｸUB" panose="020B0900000000000000" pitchFamily="50" charset="-128"/>
                        </a:rPr>
                        <a:t> （サービス</a:t>
                      </a:r>
                      <a:r>
                        <a:rPr kumimoji="1" lang="en-US" altLang="ja-JP" sz="2000" b="0" dirty="0">
                          <a:latin typeface="HGP創英角ｺﾞｼｯｸUB" panose="020B0900000000000000" pitchFamily="50" charset="-128"/>
                          <a:ea typeface="HGP創英角ｺﾞｼｯｸUB" panose="020B0900000000000000" pitchFamily="50" charset="-128"/>
                        </a:rPr>
                        <a:t>/</a:t>
                      </a:r>
                      <a:r>
                        <a:rPr kumimoji="1" lang="ja-JP" altLang="en-US" sz="2000" b="0" dirty="0">
                          <a:latin typeface="HGP創英角ｺﾞｼｯｸUB" panose="020B0900000000000000" pitchFamily="50" charset="-128"/>
                          <a:ea typeface="HGP創英角ｺﾞｼｯｸUB" panose="020B0900000000000000" pitchFamily="50" charset="-128"/>
                        </a:rPr>
                        <a:t>システムの利用者）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0000">
                <a:tc rowSpan="2">
                  <a:txBody>
                    <a:bodyPr/>
                    <a:lstStyle/>
                    <a:p>
                      <a:pPr algn="ctr"/>
                      <a:r>
                        <a:rPr kumimoji="1" lang="ja-JP" altLang="en-US" sz="2000" dirty="0">
                          <a:latin typeface="HGP創英角ｺﾞｼｯｸUB" panose="020B0900000000000000" pitchFamily="50" charset="-128"/>
                          <a:ea typeface="HGP創英角ｺﾞｼｯｸUB" panose="020B0900000000000000" pitchFamily="50" charset="-128"/>
                        </a:rPr>
                        <a:t>影響</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2000" dirty="0">
                          <a:latin typeface="HGP創英角ｺﾞｼｯｸUB" panose="020B0900000000000000" pitchFamily="50" charset="-128"/>
                          <a:ea typeface="HGP創英角ｺﾞｼｯｸUB" panose="020B0900000000000000" pitchFamily="50" charset="-128"/>
                        </a:rPr>
                        <a:t>サイバー攻撃</a:t>
                      </a:r>
                    </a:p>
                    <a:p>
                      <a:r>
                        <a:rPr kumimoji="1" lang="ja-JP" altLang="en-US" sz="2000" dirty="0">
                          <a:latin typeface="HGP創英角ｺﾞｼｯｸUB" panose="020B0900000000000000" pitchFamily="50" charset="-128"/>
                          <a:ea typeface="HGP創英角ｺﾞｼｯｸUB" panose="020B0900000000000000" pitchFamily="50" charset="-128"/>
                        </a:rPr>
                        <a:t>（情報漏えい）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2000" dirty="0"/>
                        <a:t>・事後対応</a:t>
                      </a:r>
                    </a:p>
                    <a:p>
                      <a:r>
                        <a:rPr kumimoji="1" lang="ja-JP" altLang="en-US" sz="2000" dirty="0"/>
                        <a:t>・風評</a:t>
                      </a:r>
                      <a:r>
                        <a:rPr kumimoji="1" lang="en-US" altLang="ja-JP" sz="2000" dirty="0"/>
                        <a:t>/</a:t>
                      </a:r>
                      <a:r>
                        <a:rPr kumimoji="1" lang="ja-JP" altLang="en-US" sz="2000" dirty="0"/>
                        <a:t>信用低下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2000" dirty="0">
                          <a:solidFill>
                            <a:srgbClr val="FF0000"/>
                          </a:solidFill>
                        </a:rPr>
                        <a:t>・リスク増大，不安増大</a:t>
                      </a:r>
                    </a:p>
                    <a:p>
                      <a:pPr algn="r"/>
                      <a:r>
                        <a:rPr kumimoji="1" lang="ja-JP" altLang="en-US" sz="1600" dirty="0">
                          <a:solidFill>
                            <a:schemeClr val="tx1"/>
                          </a:solidFill>
                        </a:rPr>
                        <a:t>注</a:t>
                      </a:r>
                      <a:r>
                        <a:rPr kumimoji="1" lang="en-US" altLang="ja-JP"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0000">
                <a:tc v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a:latin typeface="HGP創英角ｺﾞｼｯｸUB" panose="020B0900000000000000" pitchFamily="50" charset="-128"/>
                          <a:ea typeface="HGP創英角ｺﾞｼｯｸUB" panose="020B0900000000000000" pitchFamily="50" charset="-128"/>
                        </a:rPr>
                        <a:t>IT</a:t>
                      </a:r>
                      <a:r>
                        <a:rPr kumimoji="1" lang="ja-JP" altLang="en-US" sz="2000" dirty="0">
                          <a:latin typeface="HGP創英角ｺﾞｼｯｸUB" panose="020B0900000000000000" pitchFamily="50" charset="-128"/>
                          <a:ea typeface="HGP創英角ｺﾞｼｯｸUB" panose="020B0900000000000000" pitchFamily="50" charset="-128"/>
                        </a:rPr>
                        <a:t>システム障害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2000" dirty="0"/>
                        <a:t>・事後対応</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t>・風評</a:t>
                      </a:r>
                      <a:r>
                        <a:rPr kumimoji="1" lang="en-US" altLang="ja-JP" sz="2000" dirty="0"/>
                        <a:t>/</a:t>
                      </a:r>
                      <a:r>
                        <a:rPr kumimoji="1" lang="ja-JP" altLang="en-US" sz="2000" dirty="0"/>
                        <a:t>信用低下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2000" dirty="0">
                          <a:solidFill>
                            <a:srgbClr val="FF0000"/>
                          </a:solidFill>
                        </a:rPr>
                        <a:t>・生活</a:t>
                      </a:r>
                      <a:r>
                        <a:rPr kumimoji="1" lang="en-US" altLang="ja-JP" sz="2000" dirty="0">
                          <a:solidFill>
                            <a:srgbClr val="FF0000"/>
                          </a:solidFill>
                        </a:rPr>
                        <a:t>/</a:t>
                      </a:r>
                      <a:r>
                        <a:rPr kumimoji="1" lang="ja-JP" altLang="en-US" sz="2000" dirty="0">
                          <a:solidFill>
                            <a:srgbClr val="FF0000"/>
                          </a:solidFill>
                        </a:rPr>
                        <a:t>業務上の不便</a:t>
                      </a:r>
                      <a:r>
                        <a:rPr kumimoji="1" lang="en-US" altLang="ja-JP" sz="2000" dirty="0">
                          <a:solidFill>
                            <a:srgbClr val="FF0000"/>
                          </a:solidFill>
                        </a:rPr>
                        <a:t>/</a:t>
                      </a:r>
                      <a:r>
                        <a:rPr kumimoji="1" lang="ja-JP" altLang="en-US" sz="2000" dirty="0">
                          <a:solidFill>
                            <a:srgbClr val="FF0000"/>
                          </a:solidFill>
                        </a:rPr>
                        <a:t>停滞等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テキスト ボックス 3"/>
          <p:cNvSpPr txBox="1"/>
          <p:nvPr/>
        </p:nvSpPr>
        <p:spPr>
          <a:xfrm>
            <a:off x="344488" y="3284984"/>
            <a:ext cx="4032448" cy="3139321"/>
          </a:xfrm>
          <a:prstGeom prst="rect">
            <a:avLst/>
          </a:prstGeom>
          <a:noFill/>
        </p:spPr>
        <p:txBody>
          <a:bodyPr wrap="square" rtlCol="0">
            <a:spAutoFit/>
          </a:bodyPr>
          <a:lstStyle/>
          <a:p>
            <a:r>
              <a:rPr kumimoji="1" lang="ja-JP" altLang="en-US" dirty="0"/>
              <a:t>注</a:t>
            </a:r>
            <a:r>
              <a:rPr kumimoji="1" lang="en-US" altLang="ja-JP" dirty="0"/>
              <a:t>1) EC</a:t>
            </a:r>
            <a:r>
              <a:rPr kumimoji="1" lang="ja-JP" altLang="en-US" dirty="0"/>
              <a:t>（電子商取引）の例</a:t>
            </a:r>
          </a:p>
          <a:p>
            <a:pPr marL="268288" indent="-268288"/>
            <a:r>
              <a:rPr lang="ja-JP" altLang="en-US" dirty="0"/>
              <a:t>注</a:t>
            </a:r>
            <a:r>
              <a:rPr lang="en-US" altLang="ja-JP" dirty="0"/>
              <a:t>2) </a:t>
            </a:r>
            <a:r>
              <a:rPr lang="ja-JP" altLang="en-US" dirty="0"/>
              <a:t>「</a:t>
            </a:r>
            <a:r>
              <a:rPr lang="en-US" altLang="ja-JP" dirty="0"/>
              <a:t>2013</a:t>
            </a:r>
            <a:r>
              <a:rPr lang="ja-JP" altLang="en-US" dirty="0"/>
              <a:t>年度 情報セキュリティ事象被害状況調査－報告書－」</a:t>
            </a:r>
            <a:r>
              <a:rPr lang="en-US" altLang="ja-JP" dirty="0"/>
              <a:t>(IPA)</a:t>
            </a:r>
            <a:r>
              <a:rPr lang="ja-JP" altLang="en-US" dirty="0"/>
              <a:t>によれば，</a:t>
            </a:r>
            <a:endParaRPr lang="en-US" altLang="ja-JP" dirty="0"/>
          </a:p>
          <a:p>
            <a:pPr marL="268288"/>
            <a:r>
              <a:rPr lang="ja-JP" altLang="en-US" dirty="0"/>
              <a:t>　「ウイルスに感染した」または「サイバー攻撃で被害があった」企業のうち電子商取引を行っている企業における電子商取引の停止期間は，</a:t>
            </a:r>
            <a:r>
              <a:rPr lang="ja-JP" altLang="en-US" u="sng" dirty="0">
                <a:solidFill>
                  <a:srgbClr val="FF0000"/>
                </a:solidFill>
              </a:rPr>
              <a:t>「停止していない」が</a:t>
            </a:r>
            <a:r>
              <a:rPr lang="en-US" altLang="ja-JP" u="sng" dirty="0">
                <a:solidFill>
                  <a:srgbClr val="FF0000"/>
                </a:solidFill>
              </a:rPr>
              <a:t>84.3%</a:t>
            </a:r>
            <a:r>
              <a:rPr lang="ja-JP" altLang="en-US" dirty="0" err="1"/>
              <a:t>，</a:t>
            </a:r>
            <a:r>
              <a:rPr lang="ja-JP" altLang="en-US" dirty="0"/>
              <a:t>「</a:t>
            </a:r>
            <a:r>
              <a:rPr lang="en-US" altLang="ja-JP" dirty="0"/>
              <a:t>4</a:t>
            </a:r>
            <a:r>
              <a:rPr lang="ja-JP" altLang="en-US" dirty="0"/>
              <a:t>時間未満」が</a:t>
            </a:r>
            <a:r>
              <a:rPr lang="en-US" altLang="ja-JP" dirty="0"/>
              <a:t>6.0%</a:t>
            </a:r>
            <a:r>
              <a:rPr lang="ja-JP" altLang="en-US" dirty="0" err="1"/>
              <a:t>．</a:t>
            </a:r>
            <a:r>
              <a:rPr lang="en-US" altLang="ja-JP" dirty="0"/>
              <a:t>24</a:t>
            </a:r>
            <a:r>
              <a:rPr lang="ja-JP" altLang="en-US" dirty="0"/>
              <a:t>時間を超える停止があった企業は合わせて</a:t>
            </a:r>
            <a:r>
              <a:rPr lang="en-US" altLang="ja-JP" dirty="0"/>
              <a:t>2.2%</a:t>
            </a:r>
            <a:r>
              <a:rPr lang="ja-JP" altLang="en-US" dirty="0" err="1"/>
              <a:t>．</a:t>
            </a:r>
            <a:r>
              <a:rPr lang="ja-JP" altLang="en-US" dirty="0"/>
              <a:t>（右図）</a:t>
            </a:r>
            <a:endParaRPr kumimoji="1" lang="ja-JP" altLang="en-US" dirty="0"/>
          </a:p>
        </p:txBody>
      </p:sp>
      <p:pic>
        <p:nvPicPr>
          <p:cNvPr id="911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6936" y="3356992"/>
            <a:ext cx="5414329" cy="31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角丸四角形 5"/>
          <p:cNvSpPr/>
          <p:nvPr/>
        </p:nvSpPr>
        <p:spPr>
          <a:xfrm>
            <a:off x="14" y="0"/>
            <a:ext cx="90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3333FF"/>
                </a:solidFill>
                <a:latin typeface="HGP創英角ﾎﾟｯﾌﾟ体" panose="040B0A00000000000000" pitchFamily="50" charset="-128"/>
                <a:ea typeface="HGP創英角ﾎﾟｯﾌﾟ体" panose="040B0A00000000000000" pitchFamily="50" charset="-128"/>
              </a:rPr>
              <a:t>考察</a:t>
            </a:r>
            <a:endParaRPr kumimoji="1" lang="ja-JP" altLang="en-US" dirty="0">
              <a:solidFill>
                <a:srgbClr val="3333FF"/>
              </a:solidFill>
              <a:latin typeface="HGP創英角ﾎﾟｯﾌﾟ体" panose="040B0A00000000000000" pitchFamily="50" charset="-128"/>
              <a:ea typeface="HGP創英角ﾎﾟｯﾌﾟ体" panose="040B0A00000000000000" pitchFamily="50" charset="-128"/>
            </a:endParaRPr>
          </a:p>
        </p:txBody>
      </p:sp>
      <p:sp>
        <p:nvSpPr>
          <p:cNvPr id="2" name="タイトル 1"/>
          <p:cNvSpPr>
            <a:spLocks noGrp="1"/>
          </p:cNvSpPr>
          <p:nvPr>
            <p:ph type="title"/>
          </p:nvPr>
        </p:nvSpPr>
        <p:spPr>
          <a:xfrm>
            <a:off x="432001" y="252000"/>
            <a:ext cx="9128487" cy="576000"/>
          </a:xfrm>
        </p:spPr>
        <p:txBody>
          <a:bodyPr/>
          <a:lstStyle/>
          <a:p>
            <a:r>
              <a:rPr kumimoji="1" lang="ja-JP" altLang="en-US" dirty="0">
                <a:latin typeface="+mj-ea"/>
              </a:rPr>
              <a:t>サイバー攻撃と</a:t>
            </a:r>
            <a:r>
              <a:rPr kumimoji="1" lang="en-US" altLang="ja-JP" dirty="0">
                <a:latin typeface="+mj-ea"/>
              </a:rPr>
              <a:t>IT</a:t>
            </a:r>
            <a:r>
              <a:rPr lang="ja-JP" altLang="en-US" dirty="0">
                <a:latin typeface="+mj-ea"/>
              </a:rPr>
              <a:t>システム障害による</a:t>
            </a:r>
            <a:r>
              <a:rPr kumimoji="1" lang="ja-JP" altLang="en-US" dirty="0">
                <a:latin typeface="+mj-ea"/>
              </a:rPr>
              <a:t>影響の違い（例）</a:t>
            </a:r>
          </a:p>
        </p:txBody>
      </p:sp>
    </p:spTree>
    <p:extLst>
      <p:ext uri="{BB962C8B-B14F-4D97-AF65-F5344CB8AC3E}">
        <p14:creationId xmlns:p14="http://schemas.microsoft.com/office/powerpoint/2010/main" val="111743996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グラフ 13"/>
          <p:cNvGraphicFramePr>
            <a:graphicFrameLocks/>
          </p:cNvGraphicFramePr>
          <p:nvPr>
            <p:extLst>
              <p:ext uri="{D42A27DB-BD31-4B8C-83A1-F6EECF244321}">
                <p14:modId xmlns:p14="http://schemas.microsoft.com/office/powerpoint/2010/main" val="4090542815"/>
              </p:ext>
            </p:extLst>
          </p:nvPr>
        </p:nvGraphicFramePr>
        <p:xfrm>
          <a:off x="4932000" y="1672114"/>
          <a:ext cx="4923288" cy="3226950"/>
        </p:xfrm>
        <a:graphic>
          <a:graphicData uri="http://schemas.openxmlformats.org/drawingml/2006/chart">
            <c:chart xmlns:c="http://schemas.openxmlformats.org/drawingml/2006/chart" xmlns:r="http://schemas.openxmlformats.org/officeDocument/2006/relationships" r:id="rId2"/>
          </a:graphicData>
        </a:graphic>
      </p:graphicFrame>
      <p:sp>
        <p:nvSpPr>
          <p:cNvPr id="9" name="正方形/長方形 8"/>
          <p:cNvSpPr/>
          <p:nvPr/>
        </p:nvSpPr>
        <p:spPr>
          <a:xfrm>
            <a:off x="5241032" y="1087789"/>
            <a:ext cx="4392488" cy="707886"/>
          </a:xfrm>
          <a:prstGeom prst="rect">
            <a:avLst/>
          </a:prstGeom>
        </p:spPr>
        <p:txBody>
          <a:bodyPr wrap="square">
            <a:spAutoFit/>
          </a:bodyPr>
          <a:lstStyle/>
          <a:p>
            <a:pPr algn="ctr"/>
            <a:r>
              <a:rPr lang="ja-JP" altLang="ja-JP" sz="2000" dirty="0"/>
              <a:t>多大な影響を与えた</a:t>
            </a:r>
            <a:r>
              <a:rPr lang="en-US" altLang="ja-JP" sz="2000" dirty="0"/>
              <a:t>IT</a:t>
            </a:r>
            <a:r>
              <a:rPr lang="ja-JP" altLang="ja-JP" sz="2000" dirty="0"/>
              <a:t>サービス障害の</a:t>
            </a:r>
            <a:endParaRPr lang="ja-JP" altLang="en-US" sz="2000" dirty="0"/>
          </a:p>
          <a:p>
            <a:pPr algn="ctr"/>
            <a:r>
              <a:rPr lang="ja-JP" altLang="ja-JP" sz="2000" dirty="0"/>
              <a:t>発生件数</a:t>
            </a:r>
            <a:r>
              <a:rPr lang="ja-JP" altLang="en-US" sz="2000" dirty="0"/>
              <a:t>（報道ベース）</a:t>
            </a:r>
            <a:r>
              <a:rPr lang="ja-JP" altLang="ja-JP" sz="2000" dirty="0"/>
              <a:t>の推移</a:t>
            </a:r>
            <a:endParaRPr lang="ja-JP" altLang="en-US" sz="2000" dirty="0"/>
          </a:p>
        </p:txBody>
      </p:sp>
      <p:sp>
        <p:nvSpPr>
          <p:cNvPr id="10" name="テキスト ボックス 9"/>
          <p:cNvSpPr txBox="1"/>
          <p:nvPr/>
        </p:nvSpPr>
        <p:spPr>
          <a:xfrm>
            <a:off x="4898140" y="1510642"/>
            <a:ext cx="415498" cy="369332"/>
          </a:xfrm>
          <a:prstGeom prst="rect">
            <a:avLst/>
          </a:prstGeom>
          <a:noFill/>
        </p:spPr>
        <p:txBody>
          <a:bodyPr wrap="none" rtlCol="0">
            <a:spAutoFit/>
          </a:bodyPr>
          <a:lstStyle/>
          <a:p>
            <a:pPr algn="ctr"/>
            <a:r>
              <a:rPr lang="ja-JP" altLang="en-US" dirty="0"/>
              <a:t>件</a:t>
            </a:r>
            <a:endParaRPr kumimoji="1" lang="ja-JP" altLang="en-US" dirty="0"/>
          </a:p>
        </p:txBody>
      </p:sp>
      <p:sp>
        <p:nvSpPr>
          <p:cNvPr id="11" name="右矢印 10"/>
          <p:cNvSpPr/>
          <p:nvPr/>
        </p:nvSpPr>
        <p:spPr bwMode="auto">
          <a:xfrm rot="20691216">
            <a:off x="5234631" y="2698762"/>
            <a:ext cx="4441810" cy="366398"/>
          </a:xfrm>
          <a:prstGeom prst="rightArrow">
            <a:avLst>
              <a:gd name="adj1" fmla="val 49082"/>
              <a:gd name="adj2" fmla="val 58952"/>
            </a:avLst>
          </a:prstGeom>
          <a:solidFill>
            <a:srgbClr val="FF0000">
              <a:alpha val="67059"/>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9" name="正方形/長方形 18"/>
          <p:cNvSpPr/>
          <p:nvPr/>
        </p:nvSpPr>
        <p:spPr>
          <a:xfrm>
            <a:off x="0" y="3344793"/>
            <a:ext cx="5025008" cy="3108543"/>
          </a:xfrm>
          <a:prstGeom prst="rect">
            <a:avLst/>
          </a:prstGeom>
        </p:spPr>
        <p:txBody>
          <a:bodyPr wrap="square">
            <a:spAutoFit/>
          </a:bodyPr>
          <a:lstStyle/>
          <a:p>
            <a:pPr marL="266700" indent="-266700"/>
            <a:r>
              <a:rPr lang="ja-JP" altLang="en-US" b="1" dirty="0">
                <a:latin typeface="メイリオ" pitchFamily="50" charset="-128"/>
                <a:ea typeface="メイリオ" pitchFamily="50" charset="-128"/>
              </a:rPr>
              <a:t>・△△でリコール、国内で数十万台</a:t>
            </a:r>
          </a:p>
          <a:p>
            <a:pPr marL="266700" indent="-266700"/>
            <a:r>
              <a:rPr lang="ja-JP" altLang="en-US" sz="1600" dirty="0">
                <a:latin typeface="メイリオ" pitchFamily="50" charset="-128"/>
                <a:ea typeface="メイリオ" pitchFamily="50" charset="-128"/>
              </a:rPr>
              <a:t>　</a:t>
            </a:r>
            <a:r>
              <a:rPr lang="en-US" altLang="ja-JP" sz="1600" dirty="0">
                <a:latin typeface="メイリオ" pitchFamily="50" charset="-128"/>
                <a:ea typeface="メイリオ" pitchFamily="50" charset="-128"/>
              </a:rPr>
              <a:t>…</a:t>
            </a:r>
            <a:r>
              <a:rPr lang="ja-JP" altLang="en-US" sz="1600" dirty="0">
                <a:latin typeface="メイリオ" pitchFamily="50" charset="-128"/>
                <a:ea typeface="メイリオ" pitchFamily="50" charset="-128"/>
              </a:rPr>
              <a:t>理由は、</a:t>
            </a:r>
            <a:r>
              <a:rPr lang="ja-JP" altLang="en-US" sz="1600" u="sng" dirty="0">
                <a:solidFill>
                  <a:srgbClr val="0000FF"/>
                </a:solidFill>
                <a:latin typeface="メイリオ" pitchFamily="50" charset="-128"/>
                <a:ea typeface="メイリオ" pitchFamily="50" charset="-128"/>
              </a:rPr>
              <a:t>制御プログラム</a:t>
            </a:r>
            <a:r>
              <a:rPr lang="ja-JP" altLang="en-US" sz="1600" dirty="0">
                <a:latin typeface="メイリオ" pitchFamily="50" charset="-128"/>
                <a:ea typeface="メイリオ" pitchFamily="50" charset="-128"/>
              </a:rPr>
              <a:t>に不具合が発見されたためという。</a:t>
            </a:r>
          </a:p>
          <a:p>
            <a:pPr marL="266700" indent="-266700"/>
            <a:endParaRPr lang="ja-JP" altLang="en-US" sz="700" dirty="0">
              <a:latin typeface="メイリオ" pitchFamily="50" charset="-128"/>
              <a:ea typeface="メイリオ" pitchFamily="50" charset="-128"/>
            </a:endParaRPr>
          </a:p>
          <a:p>
            <a:pPr marL="266700" indent="-266700"/>
            <a:r>
              <a:rPr lang="ja-JP" altLang="en-US" b="1" dirty="0">
                <a:latin typeface="メイリオ" pitchFamily="50" charset="-128"/>
                <a:ea typeface="メイリオ" pitchFamily="50" charset="-128"/>
              </a:rPr>
              <a:t>・○○システムで障害か、終日つながりにくく</a:t>
            </a:r>
          </a:p>
          <a:p>
            <a:pPr marL="266700" indent="-266700"/>
            <a:r>
              <a:rPr lang="ja-JP" altLang="en-US" sz="1600" dirty="0">
                <a:latin typeface="メイリオ" pitchFamily="50" charset="-128"/>
                <a:ea typeface="メイリオ" pitchFamily="50" charset="-128"/>
              </a:rPr>
              <a:t>　</a:t>
            </a:r>
            <a:r>
              <a:rPr lang="en-US" altLang="ja-JP" sz="1600" dirty="0">
                <a:latin typeface="メイリオ" pitchFamily="50" charset="-128"/>
                <a:ea typeface="メイリオ" pitchFamily="50" charset="-128"/>
              </a:rPr>
              <a:t>…</a:t>
            </a:r>
            <a:r>
              <a:rPr lang="ja-JP" altLang="en-US" sz="1600" dirty="0">
                <a:latin typeface="メイリオ" pitchFamily="50" charset="-128"/>
                <a:ea typeface="メイリオ" pitchFamily="50" charset="-128"/>
              </a:rPr>
              <a:t>原因は、法律改正直前の駆け込み需要と期末の締め処理とが重なり、想定外の</a:t>
            </a:r>
            <a:r>
              <a:rPr lang="ja-JP" altLang="en-US" sz="1600" u="sng" dirty="0">
                <a:solidFill>
                  <a:srgbClr val="0000FF"/>
                </a:solidFill>
                <a:latin typeface="メイリオ" pitchFamily="50" charset="-128"/>
                <a:ea typeface="メイリオ" pitchFamily="50" charset="-128"/>
              </a:rPr>
              <a:t>大量入力</a:t>
            </a:r>
            <a:r>
              <a:rPr lang="ja-JP" altLang="en-US" sz="1600" dirty="0">
                <a:latin typeface="メイリオ" pitchFamily="50" charset="-128"/>
                <a:ea typeface="メイリオ" pitchFamily="50" charset="-128"/>
              </a:rPr>
              <a:t>にシステムの性能が耐えられなかった模様。</a:t>
            </a:r>
          </a:p>
          <a:p>
            <a:pPr marL="266700" indent="-266700"/>
            <a:endParaRPr lang="ja-JP" altLang="en-US" sz="700" dirty="0">
              <a:latin typeface="メイリオ" pitchFamily="50" charset="-128"/>
              <a:ea typeface="メイリオ" pitchFamily="50" charset="-128"/>
            </a:endParaRPr>
          </a:p>
          <a:p>
            <a:pPr marL="266700" indent="-266700"/>
            <a:r>
              <a:rPr lang="ja-JP" altLang="en-US" b="1" dirty="0">
                <a:latin typeface="メイリオ" pitchFamily="50" charset="-128"/>
                <a:ea typeface="メイリオ" pitchFamily="50" charset="-128"/>
              </a:rPr>
              <a:t>・□□システムで障害、午前中のサービス停止</a:t>
            </a:r>
          </a:p>
          <a:p>
            <a:pPr marL="266700" indent="-266700"/>
            <a:r>
              <a:rPr lang="ja-JP" altLang="en-US" sz="1600" dirty="0">
                <a:latin typeface="メイリオ" pitchFamily="50" charset="-128"/>
                <a:ea typeface="メイリオ" pitchFamily="50" charset="-128"/>
              </a:rPr>
              <a:t>　</a:t>
            </a:r>
            <a:r>
              <a:rPr lang="en-US" altLang="ja-JP" sz="1600" dirty="0">
                <a:latin typeface="メイリオ" pitchFamily="50" charset="-128"/>
                <a:ea typeface="メイリオ" pitchFamily="50" charset="-128"/>
              </a:rPr>
              <a:t>…</a:t>
            </a:r>
            <a:r>
              <a:rPr lang="ja-JP" altLang="en-US" sz="1600" dirty="0">
                <a:latin typeface="メイリオ" pitchFamily="50" charset="-128"/>
                <a:ea typeface="メイリオ" pitchFamily="50" charset="-128"/>
              </a:rPr>
              <a:t>原因は、システムは本番装置の故障により予備装置に自動的に切り替わるようになっていたが、その</a:t>
            </a:r>
            <a:r>
              <a:rPr lang="ja-JP" altLang="en-US" sz="1600" u="sng" dirty="0">
                <a:solidFill>
                  <a:srgbClr val="0000FF"/>
                </a:solidFill>
                <a:latin typeface="メイリオ" pitchFamily="50" charset="-128"/>
                <a:ea typeface="メイリオ" pitchFamily="50" charset="-128"/>
              </a:rPr>
              <a:t>切替えが失敗</a:t>
            </a:r>
            <a:r>
              <a:rPr lang="ja-JP" altLang="en-US" sz="1600" dirty="0">
                <a:latin typeface="メイリオ" pitchFamily="50" charset="-128"/>
                <a:ea typeface="メイリオ" pitchFamily="50" charset="-128"/>
              </a:rPr>
              <a:t>したためという。</a:t>
            </a:r>
          </a:p>
        </p:txBody>
      </p:sp>
      <p:sp>
        <p:nvSpPr>
          <p:cNvPr id="20" name="正方形/長方形 19"/>
          <p:cNvSpPr/>
          <p:nvPr/>
        </p:nvSpPr>
        <p:spPr>
          <a:xfrm>
            <a:off x="344488" y="864002"/>
            <a:ext cx="4032448" cy="2492990"/>
          </a:xfrm>
          <a:prstGeom prst="rect">
            <a:avLst/>
          </a:prstGeom>
        </p:spPr>
        <p:txBody>
          <a:bodyPr wrap="square">
            <a:spAutoFit/>
          </a:bodyPr>
          <a:lstStyle/>
          <a:p>
            <a:r>
              <a:rPr lang="ja-JP" altLang="en-US" sz="2400" dirty="0">
                <a:latin typeface="メイリオ" pitchFamily="50" charset="-128"/>
                <a:ea typeface="メイリオ" pitchFamily="50" charset="-128"/>
              </a:rPr>
              <a:t>社会に大きな影響を与えたシステム障害の発生件数</a:t>
            </a:r>
          </a:p>
          <a:p>
            <a:r>
              <a:rPr lang="en-US" altLang="ja-JP" sz="2400" b="1" u="sng" dirty="0">
                <a:solidFill>
                  <a:srgbClr val="FF0000"/>
                </a:solidFill>
                <a:latin typeface="メイリオ" pitchFamily="50" charset="-128"/>
                <a:ea typeface="メイリオ" pitchFamily="50" charset="-128"/>
              </a:rPr>
              <a:t>2009</a:t>
            </a:r>
            <a:r>
              <a:rPr lang="ja-JP" altLang="en-US" sz="2400" b="1" u="sng" dirty="0">
                <a:solidFill>
                  <a:srgbClr val="FF0000"/>
                </a:solidFill>
                <a:latin typeface="メイリオ" pitchFamily="50" charset="-128"/>
                <a:ea typeface="メイリオ" pitchFamily="50" charset="-128"/>
              </a:rPr>
              <a:t>年以降で増加傾向</a:t>
            </a:r>
          </a:p>
          <a:p>
            <a:endParaRPr lang="ja-JP" altLang="en-US" sz="2400" dirty="0">
              <a:latin typeface="メイリオ" pitchFamily="50" charset="-128"/>
              <a:ea typeface="メイリオ" pitchFamily="50" charset="-128"/>
            </a:endParaRPr>
          </a:p>
          <a:p>
            <a:r>
              <a:rPr lang="ja-JP" altLang="en-US" dirty="0">
                <a:latin typeface="メイリオ" pitchFamily="50" charset="-128"/>
                <a:ea typeface="メイリオ" pitchFamily="50" charset="-128"/>
              </a:rPr>
              <a:t>新聞やテレビなどのメディアでは，</a:t>
            </a:r>
          </a:p>
          <a:p>
            <a:r>
              <a:rPr lang="ja-JP" altLang="en-US" dirty="0">
                <a:latin typeface="メイリオ" pitchFamily="50" charset="-128"/>
                <a:ea typeface="メイリオ" pitchFamily="50" charset="-128"/>
              </a:rPr>
              <a:t>幾度となく以下のようなニュースが世間を賑わせている：</a:t>
            </a:r>
          </a:p>
        </p:txBody>
      </p:sp>
      <p:sp>
        <p:nvSpPr>
          <p:cNvPr id="21" name="爆発 1 20">
            <a:hlinkClick r:id="" action="ppaction://noaction"/>
          </p:cNvPr>
          <p:cNvSpPr/>
          <p:nvPr/>
        </p:nvSpPr>
        <p:spPr bwMode="auto">
          <a:xfrm>
            <a:off x="5241032" y="5661248"/>
            <a:ext cx="3854276" cy="882817"/>
          </a:xfrm>
          <a:prstGeom prst="irregularSeal1">
            <a:avLst/>
          </a:prstGeom>
          <a:solidFill>
            <a:srgbClr val="FFCCFF">
              <a:alpha val="5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solidFill>
                  <a:srgbClr val="FF0000"/>
                </a:solidFill>
                <a:effectLst/>
                <a:latin typeface="HGP創英角ﾎﾟｯﾌﾟ体" pitchFamily="50" charset="-128"/>
                <a:ea typeface="HGP創英角ﾎﾟｯﾌﾟ体" pitchFamily="50" charset="-128"/>
              </a:rPr>
              <a:t>類似障害の発生</a:t>
            </a:r>
          </a:p>
        </p:txBody>
      </p:sp>
      <p:sp>
        <p:nvSpPr>
          <p:cNvPr id="15" name="テキスト ボックス 14"/>
          <p:cNvSpPr txBox="1"/>
          <p:nvPr/>
        </p:nvSpPr>
        <p:spPr>
          <a:xfrm>
            <a:off x="5241032" y="4840484"/>
            <a:ext cx="3960000" cy="360000"/>
          </a:xfrm>
          <a:prstGeom prst="rect">
            <a:avLst/>
          </a:prstGeom>
          <a:noFill/>
        </p:spPr>
        <p:txBody>
          <a:bodyPr wrap="square" rtlCol="0">
            <a:spAutoFit/>
          </a:bodyPr>
          <a:lstStyle/>
          <a:p>
            <a:r>
              <a:rPr kumimoji="1" lang="en-US" altLang="ja-JP" sz="1400" dirty="0"/>
              <a:t>(</a:t>
            </a:r>
            <a:r>
              <a:rPr kumimoji="1" lang="ja-JP" altLang="en-US" sz="1400" dirty="0"/>
              <a:t>出典</a:t>
            </a:r>
            <a:r>
              <a:rPr kumimoji="1" lang="en-US" altLang="ja-JP" sz="1400" dirty="0"/>
              <a:t>)</a:t>
            </a:r>
            <a:r>
              <a:rPr kumimoji="1" lang="ja-JP" altLang="en-US" sz="1400" dirty="0"/>
              <a:t>　</a:t>
            </a:r>
            <a:r>
              <a:rPr kumimoji="1" lang="en-US" altLang="ja-JP" sz="1400" dirty="0"/>
              <a:t>SEC Journal</a:t>
            </a:r>
            <a:r>
              <a:rPr lang="ja-JP" altLang="en-US" sz="1400" dirty="0"/>
              <a:t>　情報システムの障害状況</a:t>
            </a:r>
            <a:endParaRPr kumimoji="1" lang="ja-JP" altLang="en-US" sz="1400" dirty="0"/>
          </a:p>
        </p:txBody>
      </p:sp>
      <p:sp>
        <p:nvSpPr>
          <p:cNvPr id="13" name="フローチャート : 代替処理 12"/>
          <p:cNvSpPr/>
          <p:nvPr/>
        </p:nvSpPr>
        <p:spPr bwMode="auto">
          <a:xfrm>
            <a:off x="0" y="0"/>
            <a:ext cx="10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ja-JP" altLang="en-US" dirty="0">
                <a:solidFill>
                  <a:srgbClr val="0000FF"/>
                </a:solidFill>
                <a:latin typeface="HGP創英角ﾎﾟｯﾌﾟ体" pitchFamily="50" charset="-128"/>
                <a:ea typeface="HGP創英角ﾎﾟｯﾌﾟ体" pitchFamily="50" charset="-128"/>
              </a:rPr>
              <a:t>データ例</a:t>
            </a:r>
          </a:p>
        </p:txBody>
      </p:sp>
      <p:sp>
        <p:nvSpPr>
          <p:cNvPr id="2" name="タイトル 1"/>
          <p:cNvSpPr>
            <a:spLocks noGrp="1"/>
          </p:cNvSpPr>
          <p:nvPr>
            <p:ph type="title"/>
          </p:nvPr>
        </p:nvSpPr>
        <p:spPr>
          <a:xfrm>
            <a:off x="432001" y="252000"/>
            <a:ext cx="7560001" cy="576000"/>
          </a:xfrm>
        </p:spPr>
        <p:txBody>
          <a:bodyPr/>
          <a:lstStyle/>
          <a:p>
            <a:r>
              <a:rPr lang="ja-JP" altLang="en-US" dirty="0">
                <a:latin typeface="+mj-ea"/>
              </a:rPr>
              <a:t>情報処理システム障害の発生状況</a:t>
            </a:r>
            <a:endParaRPr kumimoji="1" lang="ja-JP" altLang="en-US" dirty="0">
              <a:latin typeface="+mj-ea"/>
            </a:endParaRPr>
          </a:p>
        </p:txBody>
      </p:sp>
      <p:sp>
        <p:nvSpPr>
          <p:cNvPr id="3" name="動作設定ボタン: 情報 2">
            <a:hlinkClick r:id="" action="ppaction://noaction" highlightClick="1"/>
          </p:cNvPr>
          <p:cNvSpPr>
            <a:spLocks noChangeAspect="1"/>
          </p:cNvSpPr>
          <p:nvPr/>
        </p:nvSpPr>
        <p:spPr bwMode="auto">
          <a:xfrm>
            <a:off x="8820000" y="5328000"/>
            <a:ext cx="360000" cy="360000"/>
          </a:xfrm>
          <a:prstGeom prst="actionButtonInformation">
            <a:avLst/>
          </a:prstGeom>
          <a:solidFill>
            <a:srgbClr val="99FF99">
              <a:alpha val="70000"/>
            </a:srgbClr>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Tree>
    <p:extLst>
      <p:ext uri="{BB962C8B-B14F-4D97-AF65-F5344CB8AC3E}">
        <p14:creationId xmlns:p14="http://schemas.microsoft.com/office/powerpoint/2010/main" val="16490267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Picture 7" descr="C:\Users\yamashita\AppData\Local\Microsoft\Windows\Temporary Internet Files\Content.IE5\EFMI9JBI\MC900343455[1].wmf"/>
          <p:cNvPicPr>
            <a:picLocks noChangeAspect="1" noChangeArrowheads="1"/>
          </p:cNvPicPr>
          <p:nvPr/>
        </p:nvPicPr>
        <p:blipFill>
          <a:blip r:embed="rId2" cstate="print"/>
          <a:srcRect/>
          <a:stretch>
            <a:fillRect/>
          </a:stretch>
        </p:blipFill>
        <p:spPr bwMode="auto">
          <a:xfrm>
            <a:off x="7041232" y="3934892"/>
            <a:ext cx="2520000" cy="2520000"/>
          </a:xfrm>
          <a:prstGeom prst="rect">
            <a:avLst/>
          </a:prstGeom>
          <a:noFill/>
        </p:spPr>
      </p:pic>
      <p:sp>
        <p:nvSpPr>
          <p:cNvPr id="6" name="正方形/長方形 5"/>
          <p:cNvSpPr/>
          <p:nvPr/>
        </p:nvSpPr>
        <p:spPr>
          <a:xfrm>
            <a:off x="488504" y="2132856"/>
            <a:ext cx="4968552" cy="3724096"/>
          </a:xfrm>
          <a:prstGeom prst="rect">
            <a:avLst/>
          </a:prstGeom>
        </p:spPr>
        <p:txBody>
          <a:bodyPr wrap="square">
            <a:spAutoFit/>
          </a:bodyPr>
          <a:lstStyle/>
          <a:p>
            <a:pPr marL="712788" indent="-712788">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：障害事例の内容</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712788" indent="-712788">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原因</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：問題を引き起こした要因の分析結果</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712788" indent="-712788">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対策</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：問題の原因を取り除き再発を防止するための方法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712788" indent="-712788">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効果</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：対策の実施により見られた／期待される効果</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712788" indent="-712788">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教訓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：得られた教訓の内容説明・補足</a:t>
            </a:r>
          </a:p>
        </p:txBody>
      </p:sp>
      <p:sp>
        <p:nvSpPr>
          <p:cNvPr id="7" name="横巻き 6"/>
          <p:cNvSpPr/>
          <p:nvPr/>
        </p:nvSpPr>
        <p:spPr>
          <a:xfrm>
            <a:off x="488504" y="908720"/>
            <a:ext cx="4680000" cy="1080000"/>
          </a:xfrm>
          <a:prstGeom prst="horizontalScroll">
            <a:avLst/>
          </a:prstGeom>
          <a:gradFill>
            <a:gsLst>
              <a:gs pos="0">
                <a:srgbClr val="4F81BD">
                  <a:tint val="66000"/>
                  <a:satMod val="160000"/>
                </a:srgbClr>
              </a:gs>
              <a:gs pos="18000">
                <a:srgbClr val="4F81BD">
                  <a:tint val="44500"/>
                  <a:satMod val="160000"/>
                </a:srgbClr>
              </a:gs>
              <a:gs pos="100000">
                <a:srgbClr val="4F81BD">
                  <a:tint val="23500"/>
                  <a:satMod val="160000"/>
                </a:srgbClr>
              </a:gs>
            </a:gsLst>
            <a:lin ang="3000000" scaled="0"/>
          </a:gradFill>
          <a:ln w="25400" cap="flat" cmpd="sng" algn="ctr">
            <a:solidFill>
              <a:srgbClr val="002060"/>
            </a:solidFill>
            <a:prstDash val="solid"/>
          </a:ln>
          <a:effectLst/>
        </p:spPr>
        <p:txBody>
          <a:bodyPr wrap="square" rtlCol="0" anchor="ctr">
            <a:noAutofit/>
          </a:bodyPr>
          <a:lstStyle/>
          <a:p>
            <a:pPr algn="l">
              <a:spcAft>
                <a:spcPts val="0"/>
              </a:spcAft>
            </a:pPr>
            <a:r>
              <a:rPr lang="en-US" sz="2400" kern="100" dirty="0">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lang="ja-JP" sz="2400" kern="100" dirty="0">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教訓</a:t>
            </a:r>
            <a:r>
              <a:rPr lang="ja-JP" altLang="en-US" sz="2400" kern="100" dirty="0">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ＩＤ</a:t>
            </a:r>
            <a:r>
              <a:rPr lang="en-US" sz="2400" kern="100" dirty="0">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t>
            </a:r>
            <a:r>
              <a:rPr lang="ja-JP" sz="2400" kern="100" dirty="0">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　</a:t>
            </a:r>
            <a:endParaRPr lang="ja-JP" sz="2400" kern="100" dirty="0">
              <a:effectLst/>
              <a:latin typeface="メイリオ" panose="020B0604030504040204" pitchFamily="50" charset="-128"/>
              <a:ea typeface="メイリオ" panose="020B0604030504040204" pitchFamily="50" charset="-128"/>
              <a:cs typeface="メイリオ" panose="020B0604030504040204" pitchFamily="50" charset="-128"/>
            </a:endParaRPr>
          </a:p>
          <a:p>
            <a:pPr algn="l">
              <a:spcAft>
                <a:spcPts val="0"/>
              </a:spcAft>
            </a:pPr>
            <a:r>
              <a:rPr lang="ja-JP" altLang="en-US" sz="2400" kern="1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教訓概要</a:t>
            </a:r>
            <a:r>
              <a:rPr lang="en-US" altLang="ja-JP" sz="2400" kern="1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kern="1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タイトル</a:t>
            </a:r>
            <a:r>
              <a:rPr lang="en-US" altLang="ja-JP" sz="2400" kern="1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kern="100" dirty="0">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右大かっこ 7"/>
          <p:cNvSpPr/>
          <p:nvPr/>
        </p:nvSpPr>
        <p:spPr>
          <a:xfrm>
            <a:off x="5313040" y="2132856"/>
            <a:ext cx="157216" cy="343623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ストライプ矢印 8"/>
          <p:cNvSpPr/>
          <p:nvPr/>
        </p:nvSpPr>
        <p:spPr>
          <a:xfrm>
            <a:off x="5529064" y="3429000"/>
            <a:ext cx="424010" cy="720080"/>
          </a:xfrm>
          <a:prstGeom prst="stripedRightArrow">
            <a:avLst>
              <a:gd name="adj1" fmla="val 50000"/>
              <a:gd name="adj2" fmla="val 3518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p:cNvSpPr/>
          <p:nvPr/>
        </p:nvSpPr>
        <p:spPr>
          <a:xfrm>
            <a:off x="6105128" y="2852936"/>
            <a:ext cx="2232248" cy="798462"/>
          </a:xfrm>
          <a:prstGeom prst="wedgeRoundRectCallout">
            <a:avLst>
              <a:gd name="adj1" fmla="val 17130"/>
              <a:gd name="adj2" fmla="val 146272"/>
              <a:gd name="adj3" fmla="val 16667"/>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latin typeface="HGP創英角ｺﾞｼｯｸUB" panose="020B0900000000000000" pitchFamily="50" charset="-128"/>
                <a:ea typeface="HGP創英角ｺﾞｼｯｸUB" panose="020B0900000000000000" pitchFamily="50" charset="-128"/>
                <a:cs typeface="メイリオ" panose="020B0604030504040204" pitchFamily="50" charset="-128"/>
              </a:rPr>
              <a:t>類似の障害は起きないか？</a:t>
            </a:r>
            <a:endParaRPr kumimoji="1" lang="ja-JP" altLang="en-US" sz="2400" dirty="0">
              <a:solidFill>
                <a:schemeClr val="tx1"/>
              </a:solidFill>
              <a:latin typeface="HGP創英角ｺﾞｼｯｸUB" panose="020B0900000000000000" pitchFamily="50" charset="-128"/>
              <a:ea typeface="HGP創英角ｺﾞｼｯｸUB" panose="020B0900000000000000" pitchFamily="50" charset="-128"/>
              <a:cs typeface="メイリオ" panose="020B0604030504040204" pitchFamily="50" charset="-128"/>
            </a:endParaRPr>
          </a:p>
        </p:txBody>
      </p:sp>
      <p:sp>
        <p:nvSpPr>
          <p:cNvPr id="12" name="角丸四角形吹き出し 11"/>
          <p:cNvSpPr/>
          <p:nvPr/>
        </p:nvSpPr>
        <p:spPr>
          <a:xfrm>
            <a:off x="7257256" y="1556792"/>
            <a:ext cx="2448272" cy="1161422"/>
          </a:xfrm>
          <a:prstGeom prst="wedgeRoundRectCallout">
            <a:avLst>
              <a:gd name="adj1" fmla="val 7460"/>
              <a:gd name="adj2" fmla="val 174732"/>
              <a:gd name="adj3" fmla="val 16667"/>
            </a:avLst>
          </a:prstGeom>
          <a:solidFill>
            <a:schemeClr val="bg1">
              <a:lumMod val="8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latin typeface="HGP創英角ｺﾞｼｯｸUB" panose="020B0900000000000000" pitchFamily="50" charset="-128"/>
                <a:ea typeface="HGP創英角ｺﾞｼｯｸUB" panose="020B0900000000000000" pitchFamily="50" charset="-128"/>
                <a:cs typeface="メイリオ" panose="020B0604030504040204" pitchFamily="50" charset="-128"/>
              </a:rPr>
              <a:t>あらかじめ実施しておくべき対策はないか？</a:t>
            </a:r>
          </a:p>
        </p:txBody>
      </p:sp>
      <p:sp>
        <p:nvSpPr>
          <p:cNvPr id="2" name="タイトル 1"/>
          <p:cNvSpPr>
            <a:spLocks noGrp="1"/>
          </p:cNvSpPr>
          <p:nvPr>
            <p:ph type="title"/>
          </p:nvPr>
        </p:nvSpPr>
        <p:spPr>
          <a:xfrm>
            <a:off x="432001" y="252000"/>
            <a:ext cx="7560001" cy="576000"/>
          </a:xfrm>
        </p:spPr>
        <p:txBody>
          <a:bodyPr/>
          <a:lstStyle/>
          <a:p>
            <a:r>
              <a:rPr lang="ja-JP" altLang="en-US" dirty="0">
                <a:latin typeface="+mj-ea"/>
              </a:rPr>
              <a:t>各教訓の構成</a:t>
            </a:r>
            <a:endParaRPr kumimoji="1" lang="ja-JP" altLang="en-US" dirty="0">
              <a:latin typeface="+mj-ea"/>
            </a:endParaRPr>
          </a:p>
        </p:txBody>
      </p:sp>
      <p:sp>
        <p:nvSpPr>
          <p:cNvPr id="14" name="フローチャート : 代替処理 7"/>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教訓</a:t>
            </a:r>
          </a:p>
        </p:txBody>
      </p:sp>
    </p:spTree>
    <p:extLst>
      <p:ext uri="{BB962C8B-B14F-4D97-AF65-F5344CB8AC3E}">
        <p14:creationId xmlns:p14="http://schemas.microsoft.com/office/powerpoint/2010/main" val="300101826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オブジェクト 2"/>
          <p:cNvGraphicFramePr>
            <a:graphicFrameLocks noChangeAspect="1"/>
          </p:cNvGraphicFramePr>
          <p:nvPr/>
        </p:nvGraphicFramePr>
        <p:xfrm>
          <a:off x="344488" y="868043"/>
          <a:ext cx="9217024" cy="5629861"/>
        </p:xfrm>
        <a:graphic>
          <a:graphicData uri="http://schemas.openxmlformats.org/presentationml/2006/ole">
            <mc:AlternateContent xmlns:mc="http://schemas.openxmlformats.org/markup-compatibility/2006">
              <mc:Choice xmlns:v="urn:schemas-microsoft-com:vml" Requires="v">
                <p:oleObj name="ワークシート" r:id="rId3" imgW="8134302" imgH="3428966" progId="Excel.Sheet.12">
                  <p:embed/>
                </p:oleObj>
              </mc:Choice>
              <mc:Fallback>
                <p:oleObj name="ワークシート" r:id="rId3" imgW="8134302" imgH="3428966"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8" y="868043"/>
                        <a:ext cx="9217024" cy="56298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テキスト ボックス 3"/>
          <p:cNvSpPr txBox="1"/>
          <p:nvPr/>
        </p:nvSpPr>
        <p:spPr>
          <a:xfrm>
            <a:off x="3008784" y="1628800"/>
            <a:ext cx="2536272" cy="400110"/>
          </a:xfrm>
          <a:prstGeom prst="rect">
            <a:avLst/>
          </a:prstGeom>
          <a:noFill/>
        </p:spPr>
        <p:txBody>
          <a:bodyPr wrap="none" rtlCol="0">
            <a:spAutoFit/>
          </a:bodyPr>
          <a:lstStyle/>
          <a:p>
            <a:r>
              <a:rPr kumimoji="1" lang="ja-JP" altLang="en-US" sz="2000" dirty="0">
                <a:solidFill>
                  <a:srgbClr val="0000FF"/>
                </a:solidFill>
              </a:rPr>
              <a:t>参照</a:t>
            </a:r>
            <a:r>
              <a:rPr kumimoji="1" lang="en-US" altLang="ja-JP" sz="2000" dirty="0">
                <a:solidFill>
                  <a:srgbClr val="0000FF"/>
                </a:solidFill>
              </a:rPr>
              <a:t>SEC BOOKS</a:t>
            </a:r>
            <a:r>
              <a:rPr kumimoji="1" lang="ja-JP" altLang="en-US" sz="2000" dirty="0">
                <a:solidFill>
                  <a:srgbClr val="0000FF"/>
                </a:solidFill>
              </a:rPr>
              <a:t>等⇒</a:t>
            </a:r>
          </a:p>
        </p:txBody>
      </p:sp>
      <p:sp>
        <p:nvSpPr>
          <p:cNvPr id="5" name="角丸四角形吹き出し 4"/>
          <p:cNvSpPr/>
          <p:nvPr/>
        </p:nvSpPr>
        <p:spPr bwMode="auto">
          <a:xfrm>
            <a:off x="6609184" y="2348880"/>
            <a:ext cx="3096344" cy="756664"/>
          </a:xfrm>
          <a:prstGeom prst="wedgeRoundRectCallout">
            <a:avLst>
              <a:gd name="adj1" fmla="val -80437"/>
              <a:gd name="adj2" fmla="val -95835"/>
              <a:gd name="adj3" fmla="val 16667"/>
            </a:avLst>
          </a:prstGeom>
          <a:solidFill>
            <a:srgbClr val="FFFF99">
              <a:alpha val="50000"/>
            </a:srgbClr>
          </a:solidFill>
          <a:ln w="9525" cap="flat" cmpd="sng" algn="ctr">
            <a:solidFill>
              <a:srgbClr val="80808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rgbClr val="0000FF"/>
                </a:solidFill>
                <a:effectLst/>
                <a:latin typeface="HGPｺﾞｼｯｸE" pitchFamily="50" charset="-128"/>
                <a:ea typeface="HGPｺﾞｼｯｸE" pitchFamily="50" charset="-128"/>
              </a:rPr>
              <a:t>関連対策を含めて体系的に理解する際に有効</a:t>
            </a:r>
          </a:p>
        </p:txBody>
      </p:sp>
      <p:sp>
        <p:nvSpPr>
          <p:cNvPr id="8" name="フローチャート : 代替処理 7"/>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教訓</a:t>
            </a:r>
          </a:p>
        </p:txBody>
      </p:sp>
      <p:sp>
        <p:nvSpPr>
          <p:cNvPr id="2" name="タイトル 1"/>
          <p:cNvSpPr>
            <a:spLocks noGrp="1"/>
          </p:cNvSpPr>
          <p:nvPr>
            <p:ph type="title"/>
          </p:nvPr>
        </p:nvSpPr>
        <p:spPr>
          <a:xfrm>
            <a:off x="432001" y="252000"/>
            <a:ext cx="7560001" cy="576000"/>
          </a:xfrm>
        </p:spPr>
        <p:txBody>
          <a:bodyPr/>
          <a:lstStyle/>
          <a:p>
            <a:r>
              <a:rPr kumimoji="1" lang="ja-JP" altLang="en-US" dirty="0">
                <a:latin typeface="+mj-ea"/>
              </a:rPr>
              <a:t>障害対策手法と教訓の対応付け</a:t>
            </a:r>
            <a:r>
              <a:rPr lang="en-US" altLang="ja-JP" dirty="0">
                <a:latin typeface="+mj-ea"/>
              </a:rPr>
              <a:t>(1/2)</a:t>
            </a:r>
            <a:endParaRPr kumimoji="1" lang="ja-JP" altLang="en-US" dirty="0">
              <a:latin typeface="+mj-ea"/>
            </a:endParaRPr>
          </a:p>
        </p:txBody>
      </p:sp>
    </p:spTree>
    <p:extLst>
      <p:ext uri="{BB962C8B-B14F-4D97-AF65-F5344CB8AC3E}">
        <p14:creationId xmlns:p14="http://schemas.microsoft.com/office/powerpoint/2010/main" val="165151339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オブジェクト 5"/>
          <p:cNvGraphicFramePr>
            <a:graphicFrameLocks noChangeAspect="1"/>
          </p:cNvGraphicFramePr>
          <p:nvPr/>
        </p:nvGraphicFramePr>
        <p:xfrm>
          <a:off x="704528" y="878276"/>
          <a:ext cx="7992888" cy="5686064"/>
        </p:xfrm>
        <a:graphic>
          <a:graphicData uri="http://schemas.openxmlformats.org/presentationml/2006/ole">
            <mc:AlternateContent xmlns:mc="http://schemas.openxmlformats.org/markup-compatibility/2006">
              <mc:Choice xmlns:v="urn:schemas-microsoft-com:vml" Requires="v">
                <p:oleObj name="ワークシート" r:id="rId3" imgW="9867979" imgH="7019893" progId="Excel.Sheet.12">
                  <p:embed/>
                </p:oleObj>
              </mc:Choice>
              <mc:Fallback>
                <p:oleObj name="ワークシート" r:id="rId3" imgW="9867979" imgH="7019893"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528" y="878276"/>
                        <a:ext cx="7992888" cy="568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フローチャート : 代替処理 6"/>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rPr>
              <a:t>教訓</a:t>
            </a:r>
          </a:p>
        </p:txBody>
      </p:sp>
      <p:sp>
        <p:nvSpPr>
          <p:cNvPr id="2" name="タイトル 1"/>
          <p:cNvSpPr>
            <a:spLocks noGrp="1"/>
          </p:cNvSpPr>
          <p:nvPr>
            <p:ph type="title"/>
          </p:nvPr>
        </p:nvSpPr>
        <p:spPr>
          <a:xfrm>
            <a:off x="432001" y="252000"/>
            <a:ext cx="7560001" cy="576000"/>
          </a:xfrm>
        </p:spPr>
        <p:txBody>
          <a:bodyPr/>
          <a:lstStyle/>
          <a:p>
            <a:r>
              <a:rPr kumimoji="1" lang="ja-JP" altLang="en-US" dirty="0">
                <a:latin typeface="+mj-ea"/>
              </a:rPr>
              <a:t>障害対策手法と教訓の対応付け</a:t>
            </a:r>
            <a:r>
              <a:rPr kumimoji="1" lang="en-US" altLang="ja-JP" dirty="0">
                <a:latin typeface="+mj-ea"/>
              </a:rPr>
              <a:t>(2/2)</a:t>
            </a:r>
            <a:endParaRPr kumimoji="1" lang="ja-JP" altLang="en-US" dirty="0">
              <a:latin typeface="+mj-ea"/>
            </a:endParaRPr>
          </a:p>
        </p:txBody>
      </p:sp>
    </p:spTree>
    <p:extLst>
      <p:ext uri="{BB962C8B-B14F-4D97-AF65-F5344CB8AC3E}">
        <p14:creationId xmlns:p14="http://schemas.microsoft.com/office/powerpoint/2010/main" val="340983616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2001" y="252000"/>
            <a:ext cx="7560001" cy="576000"/>
          </a:xfrm>
        </p:spPr>
        <p:txBody>
          <a:bodyPr/>
          <a:lstStyle/>
          <a:p>
            <a:r>
              <a:rPr kumimoji="1" lang="ja-JP" altLang="en-US" dirty="0">
                <a:latin typeface="+mj-ea"/>
              </a:rPr>
              <a:t>教訓作成の意義</a:t>
            </a:r>
          </a:p>
        </p:txBody>
      </p:sp>
      <p:sp>
        <p:nvSpPr>
          <p:cNvPr id="3" name="テキスト ボックス 2"/>
          <p:cNvSpPr txBox="1"/>
          <p:nvPr/>
        </p:nvSpPr>
        <p:spPr>
          <a:xfrm>
            <a:off x="720000" y="2340000"/>
            <a:ext cx="6345007" cy="954107"/>
          </a:xfrm>
          <a:prstGeom prst="rect">
            <a:avLst/>
          </a:prstGeom>
          <a:noFill/>
        </p:spPr>
        <p:txBody>
          <a:bodyPr wrap="none" rtlCol="0">
            <a:spAutoFit/>
          </a:bodyPr>
          <a:lstStyle/>
          <a:p>
            <a:r>
              <a:rPr kumimoji="1" lang="ja-JP" altLang="en-US" sz="2800" dirty="0">
                <a:solidFill>
                  <a:schemeClr val="tx1">
                    <a:lumMod val="50000"/>
                    <a:lumOff val="50000"/>
                  </a:schemeClr>
                </a:solidFill>
              </a:rPr>
              <a:t>プログラミング（教育）の前に必要なこと．</a:t>
            </a:r>
          </a:p>
          <a:p>
            <a:r>
              <a:rPr lang="ja-JP" altLang="en-US" sz="2800" dirty="0">
                <a:solidFill>
                  <a:schemeClr val="tx1">
                    <a:lumMod val="50000"/>
                    <a:lumOff val="50000"/>
                  </a:schemeClr>
                </a:solidFill>
              </a:rPr>
              <a:t>プログラミングより上流で必要なこと．</a:t>
            </a:r>
            <a:endParaRPr kumimoji="1" lang="ja-JP" altLang="en-US" sz="2800" dirty="0">
              <a:solidFill>
                <a:schemeClr val="tx1">
                  <a:lumMod val="50000"/>
                  <a:lumOff val="50000"/>
                </a:schemeClr>
              </a:solidFill>
            </a:endParaRPr>
          </a:p>
        </p:txBody>
      </p:sp>
      <p:sp>
        <p:nvSpPr>
          <p:cNvPr id="4" name="テキスト ボックス 3"/>
          <p:cNvSpPr txBox="1"/>
          <p:nvPr/>
        </p:nvSpPr>
        <p:spPr>
          <a:xfrm>
            <a:off x="360000" y="900000"/>
            <a:ext cx="1826141" cy="584775"/>
          </a:xfrm>
          <a:prstGeom prst="rect">
            <a:avLst/>
          </a:prstGeom>
          <a:noFill/>
        </p:spPr>
        <p:txBody>
          <a:bodyPr wrap="none" rtlCol="0">
            <a:spAutoFit/>
          </a:bodyPr>
          <a:lstStyle/>
          <a:p>
            <a:r>
              <a:rPr kumimoji="1" lang="ja-JP" altLang="en-US" sz="3200" u="sng" dirty="0"/>
              <a:t>教訓作成</a:t>
            </a:r>
          </a:p>
        </p:txBody>
      </p:sp>
      <p:sp>
        <p:nvSpPr>
          <p:cNvPr id="5" name="テキスト ボックス 4"/>
          <p:cNvSpPr txBox="1"/>
          <p:nvPr/>
        </p:nvSpPr>
        <p:spPr>
          <a:xfrm>
            <a:off x="720000" y="1620000"/>
            <a:ext cx="4748416" cy="523220"/>
          </a:xfrm>
          <a:prstGeom prst="rect">
            <a:avLst/>
          </a:prstGeom>
          <a:noFill/>
        </p:spPr>
        <p:txBody>
          <a:bodyPr wrap="none" rtlCol="0">
            <a:spAutoFit/>
          </a:bodyPr>
          <a:lstStyle/>
          <a:p>
            <a:r>
              <a:rPr kumimoji="1" lang="ja-JP" altLang="en-US" sz="2800" dirty="0"/>
              <a:t>抽象化．一種の「モデリング」．</a:t>
            </a:r>
          </a:p>
        </p:txBody>
      </p:sp>
      <p:sp>
        <p:nvSpPr>
          <p:cNvPr id="6" name="テキスト ボックス 5"/>
          <p:cNvSpPr txBox="1"/>
          <p:nvPr/>
        </p:nvSpPr>
        <p:spPr>
          <a:xfrm>
            <a:off x="360000" y="5400000"/>
            <a:ext cx="3988592" cy="523220"/>
          </a:xfrm>
          <a:prstGeom prst="rect">
            <a:avLst/>
          </a:prstGeom>
          <a:noFill/>
        </p:spPr>
        <p:txBody>
          <a:bodyPr wrap="none" rtlCol="0">
            <a:spAutoFit/>
          </a:bodyPr>
          <a:lstStyle/>
          <a:p>
            <a:r>
              <a:rPr kumimoji="1" lang="ja-JP" altLang="en-US" sz="2800" dirty="0">
                <a:solidFill>
                  <a:schemeClr val="tx1">
                    <a:lumMod val="50000"/>
                    <a:lumOff val="50000"/>
                  </a:schemeClr>
                </a:solidFill>
              </a:rPr>
              <a:t>後世代に何を伝えるか？</a:t>
            </a:r>
          </a:p>
        </p:txBody>
      </p:sp>
      <p:sp>
        <p:nvSpPr>
          <p:cNvPr id="7" name="フローチャート : 代替処理 122"/>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障害事例・教訓の活用</a:t>
            </a:r>
            <a:endPar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endParaRPr>
          </a:p>
        </p:txBody>
      </p:sp>
      <p:sp>
        <p:nvSpPr>
          <p:cNvPr id="8" name="テキスト ボックス 7"/>
          <p:cNvSpPr txBox="1"/>
          <p:nvPr/>
        </p:nvSpPr>
        <p:spPr>
          <a:xfrm>
            <a:off x="360000" y="3600000"/>
            <a:ext cx="8715848" cy="984885"/>
          </a:xfrm>
          <a:prstGeom prst="rect">
            <a:avLst/>
          </a:prstGeom>
          <a:noFill/>
        </p:spPr>
        <p:txBody>
          <a:bodyPr wrap="none" rtlCol="0">
            <a:spAutoFit/>
          </a:bodyPr>
          <a:lstStyle/>
          <a:p>
            <a:pPr marL="342900" indent="-342900">
              <a:spcBef>
                <a:spcPts val="1200"/>
              </a:spcBef>
              <a:buFont typeface="Wingdings" panose="05000000000000000000" pitchFamily="2" charset="2"/>
              <a:buChar char="Ø"/>
            </a:pPr>
            <a:r>
              <a:rPr kumimoji="1" lang="ja-JP" altLang="en-US" sz="2400" dirty="0"/>
              <a:t>事例整理：当事者が，トラブル対応の振り返りとして．</a:t>
            </a:r>
          </a:p>
          <a:p>
            <a:pPr marL="342900" indent="-342900">
              <a:spcBef>
                <a:spcPts val="1200"/>
              </a:spcBef>
              <a:buFont typeface="Wingdings" panose="05000000000000000000" pitchFamily="2" charset="2"/>
              <a:buChar char="Ø"/>
            </a:pPr>
            <a:r>
              <a:rPr lang="ja-JP" altLang="en-US" sz="2400" u="sng" dirty="0">
                <a:solidFill>
                  <a:srgbClr val="3333FF"/>
                </a:solidFill>
              </a:rPr>
              <a:t>教訓化：第三者（共通部門）が，社内全体の品質向上のために．</a:t>
            </a:r>
            <a:endParaRPr kumimoji="1" lang="ja-JP" altLang="en-US" sz="2400" u="sng" dirty="0">
              <a:solidFill>
                <a:srgbClr val="3333FF"/>
              </a:solidFill>
            </a:endParaRPr>
          </a:p>
        </p:txBody>
      </p:sp>
    </p:spTree>
    <p:extLst>
      <p:ext uri="{BB962C8B-B14F-4D97-AF65-F5344CB8AC3E}">
        <p14:creationId xmlns:p14="http://schemas.microsoft.com/office/powerpoint/2010/main" val="339957843"/>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2001" y="252000"/>
            <a:ext cx="7560001" cy="576000"/>
          </a:xfrm>
        </p:spPr>
        <p:txBody>
          <a:bodyPr/>
          <a:lstStyle/>
          <a:p>
            <a:r>
              <a:rPr kumimoji="1" lang="ja-JP" altLang="en-US" dirty="0"/>
              <a:t>障害事例の分析に基づく高信頼化活動の俯瞰</a:t>
            </a:r>
          </a:p>
        </p:txBody>
      </p:sp>
      <p:graphicFrame>
        <p:nvGraphicFramePr>
          <p:cNvPr id="3" name="図表 2"/>
          <p:cNvGraphicFramePr/>
          <p:nvPr>
            <p:extLst>
              <p:ext uri="{D42A27DB-BD31-4B8C-83A1-F6EECF244321}">
                <p14:modId xmlns:p14="http://schemas.microsoft.com/office/powerpoint/2010/main" val="3638436984"/>
              </p:ext>
            </p:extLst>
          </p:nvPr>
        </p:nvGraphicFramePr>
        <p:xfrm>
          <a:off x="1440000" y="908720"/>
          <a:ext cx="2520280" cy="1512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図表 4"/>
          <p:cNvGraphicFramePr/>
          <p:nvPr>
            <p:extLst>
              <p:ext uri="{D42A27DB-BD31-4B8C-83A1-F6EECF244321}">
                <p14:modId xmlns:p14="http://schemas.microsoft.com/office/powerpoint/2010/main" val="2845755770"/>
              </p:ext>
            </p:extLst>
          </p:nvPr>
        </p:nvGraphicFramePr>
        <p:xfrm>
          <a:off x="4320000" y="944720"/>
          <a:ext cx="3096344" cy="15121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テキスト ボックス 5"/>
          <p:cNvSpPr txBox="1"/>
          <p:nvPr/>
        </p:nvSpPr>
        <p:spPr>
          <a:xfrm>
            <a:off x="252000" y="1268760"/>
            <a:ext cx="553998" cy="3339432"/>
          </a:xfrm>
          <a:prstGeom prst="rect">
            <a:avLst/>
          </a:prstGeom>
          <a:noFill/>
          <a:ln>
            <a:solidFill>
              <a:schemeClr val="tx1"/>
            </a:solidFill>
          </a:ln>
        </p:spPr>
        <p:txBody>
          <a:bodyPr vert="eaVert" wrap="square" rtlCol="0">
            <a:spAutoFit/>
          </a:bodyPr>
          <a:lstStyle/>
          <a:p>
            <a:pPr algn="ctr"/>
            <a:r>
              <a:rPr kumimoji="1" lang="ja-JP" altLang="en-US" sz="2400" dirty="0"/>
              <a:t>普段の活動</a:t>
            </a:r>
          </a:p>
        </p:txBody>
      </p:sp>
      <p:sp>
        <p:nvSpPr>
          <p:cNvPr id="7" name="テキスト ボックス 6"/>
          <p:cNvSpPr txBox="1"/>
          <p:nvPr/>
        </p:nvSpPr>
        <p:spPr>
          <a:xfrm>
            <a:off x="900000" y="1160720"/>
            <a:ext cx="461665" cy="1015663"/>
          </a:xfrm>
          <a:prstGeom prst="rect">
            <a:avLst/>
          </a:prstGeom>
          <a:noFill/>
        </p:spPr>
        <p:txBody>
          <a:bodyPr vert="eaVert" wrap="none" rtlCol="0">
            <a:spAutoFit/>
          </a:bodyPr>
          <a:lstStyle/>
          <a:p>
            <a:pPr algn="ctr"/>
            <a:r>
              <a:rPr kumimoji="1" lang="ja-JP" altLang="en-US" dirty="0"/>
              <a:t>（当事者）</a:t>
            </a:r>
          </a:p>
        </p:txBody>
      </p:sp>
      <p:sp>
        <p:nvSpPr>
          <p:cNvPr id="8" name="テキスト ボックス 7"/>
          <p:cNvSpPr txBox="1"/>
          <p:nvPr/>
        </p:nvSpPr>
        <p:spPr>
          <a:xfrm>
            <a:off x="900000" y="2636912"/>
            <a:ext cx="461665" cy="784830"/>
          </a:xfrm>
          <a:prstGeom prst="rect">
            <a:avLst/>
          </a:prstGeom>
          <a:noFill/>
        </p:spPr>
        <p:txBody>
          <a:bodyPr vert="eaVert" wrap="none" rtlCol="0">
            <a:spAutoFit/>
          </a:bodyPr>
          <a:lstStyle/>
          <a:p>
            <a:pPr algn="ctr"/>
            <a:r>
              <a:rPr kumimoji="1" lang="ja-JP" altLang="en-US" dirty="0"/>
              <a:t>（他者）</a:t>
            </a:r>
          </a:p>
        </p:txBody>
      </p:sp>
      <p:graphicFrame>
        <p:nvGraphicFramePr>
          <p:cNvPr id="9" name="図表 8"/>
          <p:cNvGraphicFramePr/>
          <p:nvPr>
            <p:extLst>
              <p:ext uri="{D42A27DB-BD31-4B8C-83A1-F6EECF244321}">
                <p14:modId xmlns:p14="http://schemas.microsoft.com/office/powerpoint/2010/main" val="2977256783"/>
              </p:ext>
            </p:extLst>
          </p:nvPr>
        </p:nvGraphicFramePr>
        <p:xfrm>
          <a:off x="3240000" y="2276872"/>
          <a:ext cx="2664296" cy="15121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0" name="図表 9"/>
          <p:cNvGraphicFramePr/>
          <p:nvPr>
            <p:extLst>
              <p:ext uri="{D42A27DB-BD31-4B8C-83A1-F6EECF244321}">
                <p14:modId xmlns:p14="http://schemas.microsoft.com/office/powerpoint/2010/main" val="441805810"/>
              </p:ext>
            </p:extLst>
          </p:nvPr>
        </p:nvGraphicFramePr>
        <p:xfrm>
          <a:off x="1620000" y="3645024"/>
          <a:ext cx="5328592" cy="151216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1" name="下矢印 10"/>
          <p:cNvSpPr/>
          <p:nvPr/>
        </p:nvSpPr>
        <p:spPr bwMode="auto">
          <a:xfrm>
            <a:off x="3420000" y="2242540"/>
            <a:ext cx="468000" cy="360040"/>
          </a:xfrm>
          <a:prstGeom prst="downArrow">
            <a:avLst>
              <a:gd name="adj1" fmla="val 50000"/>
              <a:gd name="adj2" fmla="val 34514"/>
            </a:avLst>
          </a:prstGeom>
          <a:solidFill>
            <a:schemeClr val="bg2">
              <a:lumMod val="20000"/>
              <a:lumOff val="80000"/>
            </a:schemeClr>
          </a:solidFill>
          <a:ln w="9525" cap="flat" cmpd="sng" algn="ctr">
            <a:solidFill>
              <a:srgbClr val="808080"/>
            </a:solidFill>
            <a:prstDash val="sysDash"/>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2" name="下矢印 11"/>
          <p:cNvSpPr/>
          <p:nvPr/>
        </p:nvSpPr>
        <p:spPr bwMode="auto">
          <a:xfrm>
            <a:off x="5220000" y="2242540"/>
            <a:ext cx="468000" cy="360040"/>
          </a:xfrm>
          <a:prstGeom prst="downArrow">
            <a:avLst>
              <a:gd name="adj1" fmla="val 50000"/>
              <a:gd name="adj2" fmla="val 34514"/>
            </a:avLst>
          </a:prstGeom>
          <a:solidFill>
            <a:schemeClr val="bg2">
              <a:lumMod val="20000"/>
              <a:lumOff val="80000"/>
            </a:schemeClr>
          </a:solidFill>
          <a:ln w="9525" cap="flat" cmpd="sng" algn="ctr">
            <a:solidFill>
              <a:srgbClr val="808080"/>
            </a:solidFill>
            <a:prstDash val="sysDash"/>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3" name="右矢印 12"/>
          <p:cNvSpPr/>
          <p:nvPr/>
        </p:nvSpPr>
        <p:spPr bwMode="auto">
          <a:xfrm>
            <a:off x="4051415" y="1434551"/>
            <a:ext cx="360040" cy="468000"/>
          </a:xfrm>
          <a:prstGeom prst="rightArrow">
            <a:avLst/>
          </a:prstGeom>
          <a:solidFill>
            <a:schemeClr val="accent1"/>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4" name="テキスト ボックス 13"/>
          <p:cNvSpPr txBox="1"/>
          <p:nvPr/>
        </p:nvSpPr>
        <p:spPr>
          <a:xfrm>
            <a:off x="3512840" y="2060848"/>
            <a:ext cx="1005403" cy="338554"/>
          </a:xfrm>
          <a:prstGeom prst="rect">
            <a:avLst/>
          </a:prstGeom>
          <a:noFill/>
        </p:spPr>
        <p:txBody>
          <a:bodyPr wrap="none" rtlCol="0">
            <a:spAutoFit/>
          </a:bodyPr>
          <a:lstStyle/>
          <a:p>
            <a:r>
              <a:rPr kumimoji="1" lang="ja-JP" altLang="en-US" sz="1600" dirty="0">
                <a:solidFill>
                  <a:srgbClr val="0000FF"/>
                </a:solidFill>
              </a:rPr>
              <a:t>情報開示</a:t>
            </a:r>
          </a:p>
        </p:txBody>
      </p:sp>
      <p:sp>
        <p:nvSpPr>
          <p:cNvPr id="15" name="テキスト ボックス 14"/>
          <p:cNvSpPr txBox="1"/>
          <p:nvPr/>
        </p:nvSpPr>
        <p:spPr>
          <a:xfrm>
            <a:off x="5313040" y="2071420"/>
            <a:ext cx="1005403" cy="338554"/>
          </a:xfrm>
          <a:prstGeom prst="rect">
            <a:avLst/>
          </a:prstGeom>
          <a:noFill/>
        </p:spPr>
        <p:txBody>
          <a:bodyPr wrap="none" rtlCol="0">
            <a:spAutoFit/>
          </a:bodyPr>
          <a:lstStyle/>
          <a:p>
            <a:r>
              <a:rPr kumimoji="1" lang="ja-JP" altLang="en-US" sz="1600" dirty="0">
                <a:solidFill>
                  <a:srgbClr val="0000FF"/>
                </a:solidFill>
              </a:rPr>
              <a:t>情報開示</a:t>
            </a:r>
          </a:p>
        </p:txBody>
      </p:sp>
      <p:sp>
        <p:nvSpPr>
          <p:cNvPr id="16" name="テキスト ボックス 15"/>
          <p:cNvSpPr txBox="1"/>
          <p:nvPr/>
        </p:nvSpPr>
        <p:spPr>
          <a:xfrm>
            <a:off x="900000" y="3933024"/>
            <a:ext cx="461665" cy="1015664"/>
          </a:xfrm>
          <a:prstGeom prst="rect">
            <a:avLst/>
          </a:prstGeom>
          <a:noFill/>
        </p:spPr>
        <p:txBody>
          <a:bodyPr vert="eaVert" wrap="none" rtlCol="0">
            <a:spAutoFit/>
          </a:bodyPr>
          <a:lstStyle/>
          <a:p>
            <a:pPr algn="ctr"/>
            <a:r>
              <a:rPr kumimoji="1" lang="ja-JP" altLang="en-US" dirty="0"/>
              <a:t>（参加者）</a:t>
            </a:r>
          </a:p>
        </p:txBody>
      </p:sp>
      <p:sp>
        <p:nvSpPr>
          <p:cNvPr id="17" name="角丸四角形 16"/>
          <p:cNvSpPr/>
          <p:nvPr/>
        </p:nvSpPr>
        <p:spPr bwMode="auto">
          <a:xfrm>
            <a:off x="900000" y="900000"/>
            <a:ext cx="6480000" cy="2817032"/>
          </a:xfrm>
          <a:prstGeom prst="roundRect">
            <a:avLst/>
          </a:prstGeom>
          <a:noFill/>
          <a:ln w="9525" cap="flat" cmpd="sng" algn="ctr">
            <a:solidFill>
              <a:srgbClr val="808080"/>
            </a:solidFill>
            <a:prstDash val="lgDashDotDot"/>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18" name="角丸四角形 17"/>
          <p:cNvSpPr/>
          <p:nvPr/>
        </p:nvSpPr>
        <p:spPr bwMode="auto">
          <a:xfrm>
            <a:off x="900000" y="3897024"/>
            <a:ext cx="6480000" cy="1080000"/>
          </a:xfrm>
          <a:prstGeom prst="roundRect">
            <a:avLst/>
          </a:prstGeom>
          <a:noFill/>
          <a:ln w="28575" cap="flat" cmpd="sng" algn="ctr">
            <a:solidFill>
              <a:srgbClr val="FF0000"/>
            </a:solidFill>
            <a:prstDash val="lgDashDotDot"/>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graphicFrame>
        <p:nvGraphicFramePr>
          <p:cNvPr id="19" name="図表 18"/>
          <p:cNvGraphicFramePr/>
          <p:nvPr>
            <p:extLst>
              <p:ext uri="{D42A27DB-BD31-4B8C-83A1-F6EECF244321}">
                <p14:modId xmlns:p14="http://schemas.microsoft.com/office/powerpoint/2010/main" val="3064214413"/>
              </p:ext>
            </p:extLst>
          </p:nvPr>
        </p:nvGraphicFramePr>
        <p:xfrm>
          <a:off x="6912000" y="5076000"/>
          <a:ext cx="2664296" cy="151216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0" name="テキスト ボックス 19"/>
          <p:cNvSpPr txBox="1"/>
          <p:nvPr/>
        </p:nvSpPr>
        <p:spPr>
          <a:xfrm>
            <a:off x="4140000" y="5472000"/>
            <a:ext cx="1620000" cy="828000"/>
          </a:xfrm>
          <a:prstGeom prst="rect">
            <a:avLst/>
          </a:prstGeom>
          <a:noFill/>
          <a:ln>
            <a:solidFill>
              <a:schemeClr val="tx1"/>
            </a:solidFill>
          </a:ln>
        </p:spPr>
        <p:txBody>
          <a:bodyPr vert="horz" wrap="square" rtlCol="0">
            <a:spAutoFit/>
          </a:bodyPr>
          <a:lstStyle/>
          <a:p>
            <a:pPr algn="ctr"/>
            <a:r>
              <a:rPr lang="ja-JP" altLang="en-US" sz="2400" dirty="0"/>
              <a:t>適時</a:t>
            </a:r>
            <a:r>
              <a:rPr kumimoji="1" lang="ja-JP" altLang="en-US" sz="2400" dirty="0"/>
              <a:t>の</a:t>
            </a:r>
          </a:p>
          <a:p>
            <a:pPr algn="ctr"/>
            <a:r>
              <a:rPr kumimoji="1" lang="ja-JP" altLang="en-US" sz="2400" dirty="0"/>
              <a:t>アクション</a:t>
            </a:r>
          </a:p>
        </p:txBody>
      </p:sp>
      <p:sp>
        <p:nvSpPr>
          <p:cNvPr id="22" name="メモ 21"/>
          <p:cNvSpPr/>
          <p:nvPr/>
        </p:nvSpPr>
        <p:spPr>
          <a:xfrm>
            <a:off x="7653440" y="4208839"/>
            <a:ext cx="1260000" cy="432000"/>
          </a:xfrm>
          <a:prstGeom prst="foldedCorner">
            <a:avLst>
              <a:gd name="adj" fmla="val 22728"/>
            </a:avLst>
          </a:prstGeom>
          <a:solidFill>
            <a:srgbClr val="99FF99">
              <a:alpha val="70000"/>
            </a:srgbClr>
          </a:solidFill>
          <a:ln w="25400" cap="flat" cmpd="sng" algn="ctr">
            <a:solidFill>
              <a:srgbClr val="4F81BD">
                <a:shade val="50000"/>
              </a:srgbClr>
            </a:solidFill>
            <a:prstDash val="solid"/>
          </a:ln>
          <a:effectLst/>
        </p:spPr>
        <p:txBody>
          <a:bodyPr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kern="0" dirty="0">
                <a:solidFill>
                  <a:prstClr val="black"/>
                </a:solidFill>
                <a:latin typeface="HGP創英角ｺﾞｼｯｸUB" panose="020B0900000000000000" pitchFamily="50" charset="-128"/>
                <a:ea typeface="HGP創英角ｺﾞｼｯｸUB" panose="020B0900000000000000" pitchFamily="50" charset="-128"/>
              </a:rPr>
              <a:t>“教訓”集</a:t>
            </a:r>
            <a:endParaRPr kumimoji="0" lang="ja-JP" altLang="en-US" i="0" u="none" strike="noStrike" kern="0" cap="none" spc="0" normalizeH="0" baseline="0" noProof="0" dirty="0">
              <a:ln>
                <a:noFill/>
              </a:ln>
              <a:solidFill>
                <a:prstClr val="black"/>
              </a:solidFill>
              <a:effectLst/>
              <a:uLnTx/>
              <a:uFillTx/>
              <a:latin typeface="HGP創英角ｺﾞｼｯｸUB" panose="020B0900000000000000" pitchFamily="50" charset="-128"/>
              <a:ea typeface="HGP創英角ｺﾞｼｯｸUB" panose="020B0900000000000000" pitchFamily="50" charset="-128"/>
            </a:endParaRPr>
          </a:p>
        </p:txBody>
      </p:sp>
      <p:sp>
        <p:nvSpPr>
          <p:cNvPr id="23" name="下矢印 22"/>
          <p:cNvSpPr/>
          <p:nvPr/>
        </p:nvSpPr>
        <p:spPr bwMode="auto">
          <a:xfrm rot="16200000">
            <a:off x="7203276" y="4262819"/>
            <a:ext cx="468000" cy="360040"/>
          </a:xfrm>
          <a:prstGeom prst="downArrow">
            <a:avLst>
              <a:gd name="adj1" fmla="val 50000"/>
              <a:gd name="adj2" fmla="val 34514"/>
            </a:avLst>
          </a:prstGeom>
          <a:solidFill>
            <a:schemeClr val="bg2">
              <a:lumMod val="20000"/>
              <a:lumOff val="80000"/>
            </a:schemeClr>
          </a:solidFill>
          <a:ln w="9525" cap="flat" cmpd="sng" algn="ctr">
            <a:solidFill>
              <a:srgbClr val="808080"/>
            </a:solidFill>
            <a:prstDash val="sysDash"/>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24" name="テキスト ボックス 23"/>
          <p:cNvSpPr txBox="1"/>
          <p:nvPr/>
        </p:nvSpPr>
        <p:spPr>
          <a:xfrm>
            <a:off x="6994323" y="3954542"/>
            <a:ext cx="595035" cy="338554"/>
          </a:xfrm>
          <a:prstGeom prst="rect">
            <a:avLst/>
          </a:prstGeom>
          <a:noFill/>
        </p:spPr>
        <p:txBody>
          <a:bodyPr wrap="none" rtlCol="0">
            <a:spAutoFit/>
          </a:bodyPr>
          <a:lstStyle/>
          <a:p>
            <a:r>
              <a:rPr lang="ja-JP" altLang="en-US" sz="1600" dirty="0">
                <a:solidFill>
                  <a:srgbClr val="0000FF"/>
                </a:solidFill>
              </a:rPr>
              <a:t>公開</a:t>
            </a:r>
            <a:endParaRPr kumimoji="1" lang="ja-JP" altLang="en-US" sz="1600" dirty="0">
              <a:solidFill>
                <a:srgbClr val="0000FF"/>
              </a:solidFill>
            </a:endParaRPr>
          </a:p>
        </p:txBody>
      </p:sp>
      <p:cxnSp>
        <p:nvCxnSpPr>
          <p:cNvPr id="26" name="曲線コネクタ 25"/>
          <p:cNvCxnSpPr>
            <a:stCxn id="22" idx="2"/>
            <a:endCxn id="19" idx="1"/>
          </p:cNvCxnSpPr>
          <p:nvPr/>
        </p:nvCxnSpPr>
        <p:spPr bwMode="auto">
          <a:xfrm rot="5400000">
            <a:off x="7002098" y="4550741"/>
            <a:ext cx="1191245" cy="1371440"/>
          </a:xfrm>
          <a:prstGeom prst="curvedConnector4">
            <a:avLst>
              <a:gd name="adj1" fmla="val 44476"/>
              <a:gd name="adj2" fmla="val 149193"/>
            </a:avLst>
          </a:prstGeom>
          <a:solidFill>
            <a:srgbClr val="FFFFFF"/>
          </a:solidFill>
          <a:ln w="38100" cap="flat" cmpd="sng" algn="ctr">
            <a:solidFill>
              <a:srgbClr val="808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横巻き 31"/>
          <p:cNvSpPr/>
          <p:nvPr/>
        </p:nvSpPr>
        <p:spPr bwMode="auto">
          <a:xfrm>
            <a:off x="2052000" y="864000"/>
            <a:ext cx="900000" cy="432000"/>
          </a:xfrm>
          <a:prstGeom prst="horizontalScroll">
            <a:avLst/>
          </a:prstGeom>
          <a:solidFill>
            <a:srgbClr val="FFFF99"/>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rPr>
              <a:t>対応</a:t>
            </a:r>
          </a:p>
        </p:txBody>
      </p:sp>
      <p:sp>
        <p:nvSpPr>
          <p:cNvPr id="33" name="横巻き 32"/>
          <p:cNvSpPr/>
          <p:nvPr/>
        </p:nvSpPr>
        <p:spPr bwMode="auto">
          <a:xfrm>
            <a:off x="5472000" y="864000"/>
            <a:ext cx="900000" cy="432000"/>
          </a:xfrm>
          <a:prstGeom prst="horizontalScroll">
            <a:avLst/>
          </a:prstGeom>
          <a:solidFill>
            <a:srgbClr val="FFFF99"/>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latin typeface="HGPｺﾞｼｯｸE" pitchFamily="50" charset="-128"/>
                <a:ea typeface="HGPｺﾞｼｯｸE" pitchFamily="50" charset="-128"/>
              </a:rPr>
              <a:t>教訓化</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34" name="横巻き 33">
            <a:hlinkClick r:id="rId27" action="ppaction://hlinksldjump"/>
          </p:cNvPr>
          <p:cNvSpPr/>
          <p:nvPr/>
        </p:nvSpPr>
        <p:spPr bwMode="auto">
          <a:xfrm>
            <a:off x="3240000" y="3348000"/>
            <a:ext cx="1260000" cy="432000"/>
          </a:xfrm>
          <a:prstGeom prst="horizontalScroll">
            <a:avLst/>
          </a:prstGeom>
          <a:solidFill>
            <a:srgbClr val="FFFF99"/>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latin typeface="HGPｺﾞｼｯｸE" pitchFamily="50" charset="-128"/>
                <a:ea typeface="HGPｺﾞｼｯｸE" pitchFamily="50" charset="-128"/>
              </a:rPr>
              <a:t>(</a:t>
            </a:r>
            <a:r>
              <a:rPr lang="ja-JP" altLang="en-US" dirty="0">
                <a:latin typeface="HGPｺﾞｼｯｸE" pitchFamily="50" charset="-128"/>
                <a:ea typeface="HGPｺﾞｼｯｸE" pitchFamily="50" charset="-128"/>
              </a:rPr>
              <a:t>臨時</a:t>
            </a:r>
            <a:r>
              <a:rPr lang="en-US" altLang="ja-JP" dirty="0">
                <a:latin typeface="HGPｺﾞｼｯｸE" pitchFamily="50" charset="-128"/>
                <a:ea typeface="HGPｺﾞｼｯｸE" pitchFamily="50" charset="-128"/>
              </a:rPr>
              <a:t>)</a:t>
            </a:r>
            <a:r>
              <a:rPr lang="ja-JP" altLang="en-US" dirty="0">
                <a:latin typeface="HGPｺﾞｼｯｸE" pitchFamily="50" charset="-128"/>
                <a:ea typeface="HGPｺﾞｼｯｸE" pitchFamily="50" charset="-128"/>
              </a:rPr>
              <a:t>点検</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35" name="横巻き 34">
            <a:hlinkClick r:id="rId28" action="ppaction://hlinksldjump"/>
          </p:cNvPr>
          <p:cNvSpPr/>
          <p:nvPr/>
        </p:nvSpPr>
        <p:spPr bwMode="auto">
          <a:xfrm>
            <a:off x="6839360" y="6156000"/>
            <a:ext cx="1260000" cy="432000"/>
          </a:xfrm>
          <a:prstGeom prst="horizontalScroll">
            <a:avLst/>
          </a:prstGeom>
          <a:solidFill>
            <a:srgbClr val="FFFF99"/>
          </a:solidFill>
          <a:ln w="9525" cap="flat" cmpd="sng" algn="ctr">
            <a:solidFill>
              <a:srgbClr val="80808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latin typeface="HGPｺﾞｼｯｸE" pitchFamily="50" charset="-128"/>
                <a:ea typeface="HGPｺﾞｼｯｸE" pitchFamily="50" charset="-128"/>
              </a:rPr>
              <a:t>(</a:t>
            </a:r>
            <a:r>
              <a:rPr lang="ja-JP" altLang="en-US" dirty="0">
                <a:latin typeface="HGPｺﾞｼｯｸE" pitchFamily="50" charset="-128"/>
                <a:ea typeface="HGPｺﾞｼｯｸE" pitchFamily="50" charset="-128"/>
              </a:rPr>
              <a:t>定期</a:t>
            </a:r>
            <a:r>
              <a:rPr lang="en-US" altLang="ja-JP" dirty="0">
                <a:latin typeface="HGPｺﾞｼｯｸE" pitchFamily="50" charset="-128"/>
                <a:ea typeface="HGPｺﾞｼｯｸE" pitchFamily="50" charset="-128"/>
              </a:rPr>
              <a:t>)</a:t>
            </a:r>
            <a:r>
              <a:rPr lang="ja-JP" altLang="en-US" dirty="0">
                <a:latin typeface="HGPｺﾞｼｯｸE" pitchFamily="50" charset="-128"/>
                <a:ea typeface="HGPｺﾞｼｯｸE" pitchFamily="50" charset="-128"/>
              </a:rPr>
              <a:t>点検</a:t>
            </a:r>
            <a:endParaRPr kumimoji="1" lang="ja-JP" altLang="en-US" sz="1800" b="0" i="0" u="none" strike="noStrike" cap="none" normalizeH="0" baseline="0" dirty="0">
              <a:ln>
                <a:noFill/>
              </a:ln>
              <a:solidFill>
                <a:schemeClr val="tx1"/>
              </a:solidFill>
              <a:effectLst/>
              <a:latin typeface="HGPｺﾞｼｯｸE" pitchFamily="50" charset="-128"/>
              <a:ea typeface="HGPｺﾞｼｯｸE" pitchFamily="50" charset="-128"/>
            </a:endParaRPr>
          </a:p>
        </p:txBody>
      </p:sp>
      <p:sp>
        <p:nvSpPr>
          <p:cNvPr id="38" name="テキスト ボックス 37"/>
          <p:cNvSpPr txBox="1"/>
          <p:nvPr/>
        </p:nvSpPr>
        <p:spPr>
          <a:xfrm>
            <a:off x="5832000" y="5472000"/>
            <a:ext cx="461665" cy="784830"/>
          </a:xfrm>
          <a:prstGeom prst="rect">
            <a:avLst/>
          </a:prstGeom>
          <a:noFill/>
        </p:spPr>
        <p:txBody>
          <a:bodyPr vert="eaVert" wrap="none" rtlCol="0">
            <a:spAutoFit/>
          </a:bodyPr>
          <a:lstStyle/>
          <a:p>
            <a:pPr algn="ctr"/>
            <a:r>
              <a:rPr kumimoji="1" lang="ja-JP" altLang="en-US" dirty="0"/>
              <a:t>（各者）</a:t>
            </a:r>
          </a:p>
        </p:txBody>
      </p:sp>
      <p:sp>
        <p:nvSpPr>
          <p:cNvPr id="39" name="テキスト ボックス 38"/>
          <p:cNvSpPr txBox="1"/>
          <p:nvPr/>
        </p:nvSpPr>
        <p:spPr>
          <a:xfrm>
            <a:off x="923083" y="2246886"/>
            <a:ext cx="877163" cy="369332"/>
          </a:xfrm>
          <a:prstGeom prst="rect">
            <a:avLst/>
          </a:prstGeom>
          <a:noFill/>
        </p:spPr>
        <p:txBody>
          <a:bodyPr wrap="none" rtlCol="0">
            <a:spAutoFit/>
          </a:bodyPr>
          <a:lstStyle/>
          <a:p>
            <a:r>
              <a:rPr kumimoji="1" lang="ja-JP" altLang="en-US" u="sng" dirty="0">
                <a:effectLst>
                  <a:outerShdw blurRad="38100" dist="38100" dir="2700000" algn="tl">
                    <a:srgbClr val="000000">
                      <a:alpha val="43137"/>
                    </a:srgbClr>
                  </a:outerShdw>
                </a:effectLst>
              </a:rPr>
              <a:t>各社内</a:t>
            </a:r>
          </a:p>
        </p:txBody>
      </p:sp>
      <p:sp>
        <p:nvSpPr>
          <p:cNvPr id="40" name="テキスト ボックス 39"/>
          <p:cNvSpPr txBox="1"/>
          <p:nvPr/>
        </p:nvSpPr>
        <p:spPr>
          <a:xfrm>
            <a:off x="5832000" y="6210632"/>
            <a:ext cx="877163" cy="369332"/>
          </a:xfrm>
          <a:prstGeom prst="rect">
            <a:avLst/>
          </a:prstGeom>
          <a:noFill/>
        </p:spPr>
        <p:txBody>
          <a:bodyPr wrap="none" rtlCol="0">
            <a:spAutoFit/>
          </a:bodyPr>
          <a:lstStyle/>
          <a:p>
            <a:r>
              <a:rPr kumimoji="1" lang="ja-JP" altLang="en-US" u="sng" dirty="0">
                <a:effectLst>
                  <a:outerShdw blurRad="38100" dist="38100" dir="2700000" algn="tl">
                    <a:srgbClr val="000000">
                      <a:alpha val="43137"/>
                    </a:srgbClr>
                  </a:outerShdw>
                </a:effectLst>
              </a:rPr>
              <a:t>各社内</a:t>
            </a:r>
          </a:p>
        </p:txBody>
      </p:sp>
      <p:sp>
        <p:nvSpPr>
          <p:cNvPr id="41" name="テキスト ボックス 40"/>
          <p:cNvSpPr txBox="1"/>
          <p:nvPr/>
        </p:nvSpPr>
        <p:spPr>
          <a:xfrm>
            <a:off x="1358669" y="4983559"/>
            <a:ext cx="1976823" cy="461665"/>
          </a:xfrm>
          <a:prstGeom prst="rect">
            <a:avLst/>
          </a:prstGeom>
          <a:noFill/>
        </p:spPr>
        <p:txBody>
          <a:bodyPr wrap="none" rtlCol="0">
            <a:spAutoFit/>
          </a:bodyPr>
          <a:lstStyle/>
          <a:p>
            <a:r>
              <a:rPr lang="ja-JP" altLang="en-US" sz="2400" u="sng" dirty="0">
                <a:solidFill>
                  <a:srgbClr val="FF0000"/>
                </a:solidFill>
                <a:effectLst>
                  <a:outerShdw blurRad="38100" dist="38100" dir="2700000" algn="tl">
                    <a:srgbClr val="000000">
                      <a:alpha val="43137"/>
                    </a:srgbClr>
                  </a:outerShdw>
                </a:effectLst>
              </a:rPr>
              <a:t>共有グループ</a:t>
            </a:r>
            <a:endParaRPr kumimoji="1" lang="ja-JP" altLang="en-US" sz="2400" u="sng" dirty="0">
              <a:solidFill>
                <a:srgbClr val="FF0000"/>
              </a:solidFill>
              <a:effectLst>
                <a:outerShdw blurRad="38100" dist="38100" dir="2700000" algn="tl">
                  <a:srgbClr val="000000">
                    <a:alpha val="43137"/>
                  </a:srgbClr>
                </a:outerShdw>
              </a:effectLst>
            </a:endParaRPr>
          </a:p>
        </p:txBody>
      </p:sp>
      <p:sp>
        <p:nvSpPr>
          <p:cNvPr id="36" name="角丸四角形吹き出し 35"/>
          <p:cNvSpPr/>
          <p:nvPr/>
        </p:nvSpPr>
        <p:spPr bwMode="auto">
          <a:xfrm>
            <a:off x="6840000" y="2160000"/>
            <a:ext cx="2880000" cy="1080000"/>
          </a:xfrm>
          <a:prstGeom prst="wedgeRoundRectCallout">
            <a:avLst>
              <a:gd name="adj1" fmla="val -89376"/>
              <a:gd name="adj2" fmla="val -19964"/>
              <a:gd name="adj3" fmla="val 16667"/>
            </a:avLst>
          </a:prstGeom>
          <a:solidFill>
            <a:srgbClr val="FFFF99">
              <a:alpha val="70000"/>
            </a:srgb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・開示は必須ではない</a:t>
            </a:r>
          </a:p>
          <a:p>
            <a:pPr marL="0" marR="0" indent="0" defTabSz="914400" rtl="0" eaLnBrk="1" fontAlgn="base" latinLnBrk="0" hangingPunct="1">
              <a:lnSpc>
                <a:spcPct val="100000"/>
              </a:lnSpc>
              <a:spcBef>
                <a:spcPct val="0"/>
              </a:spcBef>
              <a:spcAft>
                <a:spcPct val="0"/>
              </a:spcAft>
              <a:buClrTx/>
              <a:buSzTx/>
              <a:buFontTx/>
              <a:buNone/>
              <a:tabLst/>
            </a:pPr>
            <a:r>
              <a:rPr lang="ja-JP" altLang="en-US" sz="2000" dirty="0">
                <a:latin typeface="HGPｺﾞｼｯｸE" pitchFamily="50" charset="-128"/>
                <a:ea typeface="HGPｺﾞｼｯｸE" pitchFamily="50" charset="-128"/>
              </a:rPr>
              <a:t>・開示時期は概ね遅い</a:t>
            </a:r>
          </a:p>
          <a:p>
            <a:pPr marL="0" marR="0" indent="0"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a:ln>
                  <a:noFill/>
                </a:ln>
                <a:solidFill>
                  <a:schemeClr val="tx1"/>
                </a:solidFill>
                <a:effectLst/>
                <a:latin typeface="HGPｺﾞｼｯｸE" pitchFamily="50" charset="-128"/>
                <a:ea typeface="HGPｺﾞｼｯｸE" pitchFamily="50" charset="-128"/>
              </a:rPr>
              <a:t>・開示内容が詳細でない</a:t>
            </a:r>
          </a:p>
        </p:txBody>
      </p:sp>
      <p:sp>
        <p:nvSpPr>
          <p:cNvPr id="37" name="フローチャート : 代替処理 122"/>
          <p:cNvSpPr/>
          <p:nvPr/>
        </p:nvSpPr>
        <p:spPr bwMode="auto">
          <a:xfrm>
            <a:off x="0" y="0"/>
            <a:ext cx="2880000" cy="360000"/>
          </a:xfrm>
          <a:prstGeom prst="flowChartAlternateProcess">
            <a:avLst/>
          </a:prstGeom>
          <a:no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r>
              <a:rPr lang="ja-JP" altLang="en-US" sz="1600" dirty="0">
                <a:solidFill>
                  <a:srgbClr val="0000FF"/>
                </a:solidFill>
                <a:latin typeface="HGP創英角ﾎﾟｯﾌﾟ体" pitchFamily="50" charset="-128"/>
                <a:ea typeface="HGP創英角ﾎﾟｯﾌﾟ体" pitchFamily="50" charset="-128"/>
              </a:rPr>
              <a:t>障害事例・教訓の活用</a:t>
            </a:r>
            <a:endParaRPr kumimoji="1" lang="ja-JP" altLang="en-US" sz="1600" b="0" i="0" u="none" strike="noStrike" cap="none" normalizeH="0" baseline="0" dirty="0">
              <a:ln>
                <a:noFill/>
              </a:ln>
              <a:solidFill>
                <a:srgbClr val="0000FF"/>
              </a:solidFill>
              <a:effectLst/>
              <a:latin typeface="HGP創英角ﾎﾟｯﾌﾟ体" pitchFamily="50" charset="-128"/>
              <a:ea typeface="HGP創英角ﾎﾟｯﾌﾟ体" pitchFamily="50" charset="-128"/>
            </a:endParaRPr>
          </a:p>
        </p:txBody>
      </p:sp>
    </p:spTree>
    <p:extLst>
      <p:ext uri="{BB962C8B-B14F-4D97-AF65-F5344CB8AC3E}">
        <p14:creationId xmlns:p14="http://schemas.microsoft.com/office/powerpoint/2010/main" val="41051535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7"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000"/>
                                        <p:tgtEl>
                                          <p:spTgt spid="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0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20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6" grpId="0"/>
      <p:bldP spid="18" grpId="0" animBg="1"/>
      <p:bldP spid="23" grpId="0" animBg="1"/>
      <p:bldP spid="24" grpId="0"/>
      <p:bldP spid="41" grpId="0"/>
      <p:bldP spid="36" grpId="7"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5"/>
</p:tagLst>
</file>

<file path=ppt/theme/theme1.xml><?xml version="1.0" encoding="utf-8"?>
<a:theme xmlns:a="http://schemas.openxmlformats.org/drawingml/2006/main" name="3_IPA01">
  <a:themeElements>
    <a:clrScheme name="3_IPA01 15">
      <a:dk1>
        <a:srgbClr val="000000"/>
      </a:dk1>
      <a:lt1>
        <a:srgbClr val="FFFFFF"/>
      </a:lt1>
      <a:dk2>
        <a:srgbClr val="000000"/>
      </a:dk2>
      <a:lt2>
        <a:srgbClr val="808080"/>
      </a:lt2>
      <a:accent1>
        <a:srgbClr val="CCECFF"/>
      </a:accent1>
      <a:accent2>
        <a:srgbClr val="9999FF"/>
      </a:accent2>
      <a:accent3>
        <a:srgbClr val="FFFFFF"/>
      </a:accent3>
      <a:accent4>
        <a:srgbClr val="000000"/>
      </a:accent4>
      <a:accent5>
        <a:srgbClr val="E2F4FF"/>
      </a:accent5>
      <a:accent6>
        <a:srgbClr val="8A8AE7"/>
      </a:accent6>
      <a:hlink>
        <a:srgbClr val="339966"/>
      </a:hlink>
      <a:folHlink>
        <a:srgbClr val="FF7C80"/>
      </a:folHlink>
    </a:clrScheme>
    <a:fontScheme name="3_IPA01">
      <a:majorFont>
        <a:latin typeface="HGPｺﾞｼｯｸE"/>
        <a:ea typeface="HGPｺﾞｼｯｸE"/>
        <a:cs typeface=""/>
      </a:majorFont>
      <a:minorFont>
        <a:latin typeface="HGPｺﾞｼｯｸE"/>
        <a:ea typeface="HGP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sz="1800" b="0" i="0" u="none" strike="noStrike" cap="none" normalizeH="0" baseline="0" dirty="0" smtClean="0">
            <a:ln>
              <a:noFill/>
            </a:ln>
            <a:solidFill>
              <a:schemeClr val="tx1"/>
            </a:solidFill>
            <a:effectLst/>
            <a:latin typeface="HGPｺﾞｼｯｸE" pitchFamily="50" charset="-128"/>
            <a:ea typeface="HGPｺﾞｼｯｸE" pitchFamily="50" charset="-128"/>
          </a:defRPr>
        </a:defPPr>
      </a:lstStyle>
    </a:spDef>
    <a:lnDef>
      <a:spPr bwMode="auto">
        <a:xfrm>
          <a:off x="0" y="0"/>
          <a:ext cx="1" cy="1"/>
        </a:xfrm>
        <a:custGeom>
          <a:avLst/>
          <a:gdLst/>
          <a:ahLst/>
          <a:cxnLst/>
          <a:rect l="0" t="0" r="0" b="0"/>
          <a:pathLst/>
        </a:custGeom>
        <a:solidFill>
          <a:srgbClr val="FFFFFF"/>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sz="2400" b="0" i="0" u="none" strike="noStrike" cap="none" normalizeH="0" baseline="0" smtClean="0">
            <a:ln>
              <a:noFill/>
            </a:ln>
            <a:solidFill>
              <a:srgbClr val="003399"/>
            </a:solidFill>
            <a:effectLst/>
            <a:latin typeface="ＭＳ Ｐゴシック" pitchFamily="50" charset="-128"/>
            <a:ea typeface="ＭＳ Ｐゴシック" pitchFamily="50" charset="-128"/>
          </a:defRPr>
        </a:defPPr>
      </a:lstStyle>
    </a:lnDef>
  </a:objectDefaults>
  <a:extraClrSchemeLst>
    <a:extraClrScheme>
      <a:clrScheme name="3_IPA0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IPA0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IPA0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IPA0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IPA0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IPA0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IPA0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IPA0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IPA0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IPA0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IPA0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IPA0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IPA01 1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CCFF99"/>
        </a:hlink>
        <a:folHlink>
          <a:srgbClr val="AF67FF"/>
        </a:folHlink>
      </a:clrScheme>
      <a:clrMap bg1="lt1" tx1="dk1" bg2="lt2" tx2="dk2" accent1="accent1" accent2="accent2" accent3="accent3" accent4="accent4" accent5="accent5" accent6="accent6" hlink="hlink" folHlink="folHlink"/>
    </a:extraClrScheme>
    <a:extraClrScheme>
      <a:clrScheme name="3_IPA01 14">
        <a:dk1>
          <a:srgbClr val="000000"/>
        </a:dk1>
        <a:lt1>
          <a:srgbClr val="FFFFFF"/>
        </a:lt1>
        <a:dk2>
          <a:srgbClr val="000000"/>
        </a:dk2>
        <a:lt2>
          <a:srgbClr val="808080"/>
        </a:lt2>
        <a:accent1>
          <a:srgbClr val="CCECFF"/>
        </a:accent1>
        <a:accent2>
          <a:srgbClr val="CCCCFF"/>
        </a:accent2>
        <a:accent3>
          <a:srgbClr val="FFFFFF"/>
        </a:accent3>
        <a:accent4>
          <a:srgbClr val="000000"/>
        </a:accent4>
        <a:accent5>
          <a:srgbClr val="E2F4FF"/>
        </a:accent5>
        <a:accent6>
          <a:srgbClr val="B9B9E7"/>
        </a:accent6>
        <a:hlink>
          <a:srgbClr val="339966"/>
        </a:hlink>
        <a:folHlink>
          <a:srgbClr val="FF7C80"/>
        </a:folHlink>
      </a:clrScheme>
      <a:clrMap bg1="lt1" tx1="dk1" bg2="lt2" tx2="dk2" accent1="accent1" accent2="accent2" accent3="accent3" accent4="accent4" accent5="accent5" accent6="accent6" hlink="hlink" folHlink="folHlink"/>
    </a:extraClrScheme>
    <a:extraClrScheme>
      <a:clrScheme name="3_IPA01 15">
        <a:dk1>
          <a:srgbClr val="000000"/>
        </a:dk1>
        <a:lt1>
          <a:srgbClr val="FFFFFF"/>
        </a:lt1>
        <a:dk2>
          <a:srgbClr val="000000"/>
        </a:dk2>
        <a:lt2>
          <a:srgbClr val="808080"/>
        </a:lt2>
        <a:accent1>
          <a:srgbClr val="CCECFF"/>
        </a:accent1>
        <a:accent2>
          <a:srgbClr val="9999FF"/>
        </a:accent2>
        <a:accent3>
          <a:srgbClr val="FFFFFF"/>
        </a:accent3>
        <a:accent4>
          <a:srgbClr val="000000"/>
        </a:accent4>
        <a:accent5>
          <a:srgbClr val="E2F4FF"/>
        </a:accent5>
        <a:accent6>
          <a:srgbClr val="8A8AE7"/>
        </a:accent6>
        <a:hlink>
          <a:srgbClr val="339966"/>
        </a:hlink>
        <a:folHlink>
          <a:srgbClr val="FF7C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PA2004">
  <a:themeElements>
    <a:clrScheme name="IPAテスト">
      <a:dk1>
        <a:srgbClr val="24235C"/>
      </a:dk1>
      <a:lt1>
        <a:srgbClr val="FFFFFF"/>
      </a:lt1>
      <a:dk2>
        <a:srgbClr val="000000"/>
      </a:dk2>
      <a:lt2>
        <a:srgbClr val="808080"/>
      </a:lt2>
      <a:accent1>
        <a:srgbClr val="E15E35"/>
      </a:accent1>
      <a:accent2>
        <a:srgbClr val="21AC7B"/>
      </a:accent2>
      <a:accent3>
        <a:srgbClr val="006DAA"/>
      </a:accent3>
      <a:accent4>
        <a:srgbClr val="60C4E4"/>
      </a:accent4>
      <a:accent5>
        <a:srgbClr val="C2D65E"/>
      </a:accent5>
      <a:accent6>
        <a:srgbClr val="D2D4D1"/>
      </a:accent6>
      <a:hlink>
        <a:srgbClr val="009999"/>
      </a:hlink>
      <a:folHlink>
        <a:srgbClr val="99CC00"/>
      </a:folHlink>
    </a:clrScheme>
    <a:fontScheme name="IPA">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PA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A20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A20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A20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A20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A20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A20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A20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A20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A20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A20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A20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1" id="{863CF357-2DFE-4140-98EE-83851932A0F1}" vid="{B176F137-691E-E646-80C1-06D82A2FB91B}"/>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13878</TotalTime>
  <Words>14423</Words>
  <PresentationFormat>A4 210 x 297 mm</PresentationFormat>
  <Paragraphs>1611</Paragraphs>
  <Slides>105</Slides>
  <Notes>19</Notes>
  <HiddenSlides>0</HiddenSlides>
  <MMClips>0</MMClips>
  <ScaleCrop>false</ScaleCrop>
  <HeadingPairs>
    <vt:vector size="8" baseType="variant">
      <vt:variant>
        <vt:lpstr>使用されているフォント</vt:lpstr>
      </vt:variant>
      <vt:variant>
        <vt:i4>15</vt:i4>
      </vt:variant>
      <vt:variant>
        <vt:lpstr>テーマ</vt:lpstr>
      </vt:variant>
      <vt:variant>
        <vt:i4>2</vt:i4>
      </vt:variant>
      <vt:variant>
        <vt:lpstr>埋め込まれた OLE サーバー</vt:lpstr>
      </vt:variant>
      <vt:variant>
        <vt:i4>2</vt:i4>
      </vt:variant>
      <vt:variant>
        <vt:lpstr>スライド タイトル</vt:lpstr>
      </vt:variant>
      <vt:variant>
        <vt:i4>105</vt:i4>
      </vt:variant>
    </vt:vector>
  </HeadingPairs>
  <TitlesOfParts>
    <vt:vector size="124" baseType="lpstr">
      <vt:lpstr>HGPｺﾞｼｯｸE</vt:lpstr>
      <vt:lpstr>HGP創英角ｺﾞｼｯｸUB</vt:lpstr>
      <vt:lpstr>HGP創英角ﾎﾟｯﾌﾟ体</vt:lpstr>
      <vt:lpstr>HG創英角ｺﾞｼｯｸUB</vt:lpstr>
      <vt:lpstr>Meiryo UI</vt:lpstr>
      <vt:lpstr>ＭＳ Ｐゴシック</vt:lpstr>
      <vt:lpstr>ＭＳ ゴシック</vt:lpstr>
      <vt:lpstr>ＭＳ 明朝</vt:lpstr>
      <vt:lpstr>MS-Gothic</vt:lpstr>
      <vt:lpstr>メイリオ</vt:lpstr>
      <vt:lpstr>Arial</vt:lpstr>
      <vt:lpstr>Calibri</vt:lpstr>
      <vt:lpstr>Century</vt:lpstr>
      <vt:lpstr>Tahoma</vt:lpstr>
      <vt:lpstr>Wingdings</vt:lpstr>
      <vt:lpstr>3_IPA01</vt:lpstr>
      <vt:lpstr>IPA2004</vt:lpstr>
      <vt:lpstr>Drawing</vt:lpstr>
      <vt:lpstr>ワークシート</vt:lpstr>
      <vt:lpstr>システム障害事例の分析と考察  ～ IPA「情報処理システム高信頼化教訓集（ITサービス編）」 の取組みから ～</vt:lpstr>
      <vt:lpstr>講演の概要</vt:lpstr>
      <vt:lpstr>内　容</vt:lpstr>
      <vt:lpstr>内　容</vt:lpstr>
      <vt:lpstr>背景</vt:lpstr>
      <vt:lpstr>IPAにおける取組み（過去）</vt:lpstr>
      <vt:lpstr>掲載教訓一覧（1/2）</vt:lpstr>
      <vt:lpstr>掲載教訓一覧（2/2）</vt:lpstr>
      <vt:lpstr>情報処理システムの信頼性向上</vt:lpstr>
      <vt:lpstr>システム運用時に想定されるリスク</vt:lpstr>
      <vt:lpstr>リスクへの対応</vt:lpstr>
      <vt:lpstr>教訓の作成と活用の流れ</vt:lpstr>
      <vt:lpstr>障害事例の教訓化過程のモデル</vt:lpstr>
      <vt:lpstr>教訓の活用過程のモデル</vt:lpstr>
      <vt:lpstr>体系的な対策に向けて　　</vt:lpstr>
      <vt:lpstr>内　容</vt:lpstr>
      <vt:lpstr>別人の住民票が誤って発行（コンビニの証明書交付サービス）</vt:lpstr>
      <vt:lpstr>入念な方式設計と多段階の確認は当たり前、 個人情報を扱う場合には特に排他制御に気をつけて</vt:lpstr>
      <vt:lpstr>別人の住民票が誤って発行（コンビニの証明書交付サービス）[続]</vt:lpstr>
      <vt:lpstr>Ｔ１６：</vt:lpstr>
      <vt:lpstr>航空旅客システム障害により多数の欠航・遅延</vt:lpstr>
      <vt:lpstr>注目する教訓リスト（２）</vt:lpstr>
      <vt:lpstr>Ｔ１２：</vt:lpstr>
      <vt:lpstr>Ｔ４：</vt:lpstr>
      <vt:lpstr>Ｔ３２：</vt:lpstr>
      <vt:lpstr>Ｇ1４：</vt:lpstr>
      <vt:lpstr>(参考) 港湾ターミナルシステム障害により物流混乱</vt:lpstr>
      <vt:lpstr>“モバイルSuica”や“えきねっと”等の長時間利用不可</vt:lpstr>
      <vt:lpstr>関連のありそうな教訓リスト（３）</vt:lpstr>
      <vt:lpstr>Ｇ６：</vt:lpstr>
      <vt:lpstr>Ｔ２１：</vt:lpstr>
      <vt:lpstr>Ｔ３１：</vt:lpstr>
      <vt:lpstr>Ｇ１５：</vt:lpstr>
      <vt:lpstr>通話やインターネットが長時間利用不可の大規模通信障害</vt:lpstr>
      <vt:lpstr>通話やインターネットが長時間利用不可の大規模通信障害</vt:lpstr>
      <vt:lpstr>関連のありそうな教訓リスト（４）</vt:lpstr>
      <vt:lpstr>Ｔ１０：</vt:lpstr>
      <vt:lpstr>Ｔ２３：</vt:lpstr>
      <vt:lpstr>Ｇ１８：</vt:lpstr>
      <vt:lpstr>Ｇ９：</vt:lpstr>
      <vt:lpstr>金融機関のシステム障害［分析レポートから］</vt:lpstr>
      <vt:lpstr>金融機関のシステム障害［分析レポートから］</vt:lpstr>
      <vt:lpstr>注目すべき教訓</vt:lpstr>
      <vt:lpstr>Ｔ７：</vt:lpstr>
      <vt:lpstr>バックアップ切替え失敗の「問題と対策」一覧（１）</vt:lpstr>
      <vt:lpstr>バックアップ切替え失敗の「問題と対策」一覧（２）</vt:lpstr>
      <vt:lpstr>システム障害事例の分析に基づく教訓の共有</vt:lpstr>
      <vt:lpstr>内　容</vt:lpstr>
      <vt:lpstr>ルール化の境目</vt:lpstr>
      <vt:lpstr>ルール化の境目(関連事例より)</vt:lpstr>
      <vt:lpstr>ルール強化に伴う問題の分析</vt:lpstr>
      <vt:lpstr>論点：ヒューマンエラーに関する議論</vt:lpstr>
      <vt:lpstr>論点：ルール化に関する議論（１）</vt:lpstr>
      <vt:lpstr>論点：ルール化に関する議論（２）</vt:lpstr>
      <vt:lpstr>医療分野の事例：概要</vt:lpstr>
      <vt:lpstr>医療分野の事例：関係者の思い</vt:lpstr>
      <vt:lpstr>医療分野の事例：議論</vt:lpstr>
      <vt:lpstr>レジリエンスエンジニアリング：対極</vt:lpstr>
      <vt:lpstr>レジリエンスエンジニアリング：背景</vt:lpstr>
      <vt:lpstr>レジリエンスエンジニアリング：うまく行ったことに注目</vt:lpstr>
      <vt:lpstr>レジリエンスエンジニアリング：概要</vt:lpstr>
      <vt:lpstr>ヒューマンエラーの問題と対策</vt:lpstr>
      <vt:lpstr>システム特性に基づくヒューマンエラー障害原因の分類例</vt:lpstr>
      <vt:lpstr>人間特性に基づくヒューマンエラー障害原因の分類例</vt:lpstr>
      <vt:lpstr>ヒューマンエラーの対策</vt:lpstr>
      <vt:lpstr>(1-1) 運用プロセス観点でのヒューマンエラー対策</vt:lpstr>
      <vt:lpstr>(2) 関係性の観点でのヒューマンエラー対策例</vt:lpstr>
      <vt:lpstr>(3) 人間特性の観点でのヒューマンエラー対策例</vt:lpstr>
      <vt:lpstr>３つの観点の組合せによるヒューマンエラー対策例</vt:lpstr>
      <vt:lpstr>ヒューマンエラーの原因と対策例一覧</vt:lpstr>
      <vt:lpstr>システムの高負荷／過負荷に関する問題と対策</vt:lpstr>
      <vt:lpstr>高付加/過負荷の原因の分類</vt:lpstr>
      <vt:lpstr>高負荷／過負荷の対策観点</vt:lpstr>
      <vt:lpstr>内　容</vt:lpstr>
      <vt:lpstr>失敗から学習する組織、学習できない組織</vt:lpstr>
      <vt:lpstr>「他山の石」</vt:lpstr>
      <vt:lpstr>「正常化の偏見」</vt:lpstr>
      <vt:lpstr>「正常性バイアス」</vt:lpstr>
      <vt:lpstr>「正常化の偏見」／「正常性バイアス」</vt:lpstr>
      <vt:lpstr>「情けは人のためならず」</vt:lpstr>
      <vt:lpstr>ご清聴，ありがとう ございました</vt:lpstr>
      <vt:lpstr>ミッション・ビジョン・バリュー</vt:lpstr>
      <vt:lpstr>第五期事業ポートフォリオ</vt:lpstr>
      <vt:lpstr>PowerPoint プレゼンテーション</vt:lpstr>
      <vt:lpstr>以降，参考</vt:lpstr>
      <vt:lpstr>背景</vt:lpstr>
      <vt:lpstr>ＩＴ障害を引き起こす脅威（要因）</vt:lpstr>
      <vt:lpstr>グローバル・リスク(2015)</vt:lpstr>
      <vt:lpstr>グローバル・リスク（続）</vt:lpstr>
      <vt:lpstr>グローバル・リスク(2016)</vt:lpstr>
      <vt:lpstr>グローバル・リスク(2017)</vt:lpstr>
      <vt:lpstr>グローバル・リスク(2018)</vt:lpstr>
      <vt:lpstr>サイバー攻撃とITシステム障害による影響の違い（例）</vt:lpstr>
      <vt:lpstr>情報処理システム障害の発生状況</vt:lpstr>
      <vt:lpstr>各教訓の構成</vt:lpstr>
      <vt:lpstr>障害対策手法と教訓の対応付け(1/2)</vt:lpstr>
      <vt:lpstr>障害対策手法と教訓の対応付け(2/2)</vt:lpstr>
      <vt:lpstr>教訓作成の意義</vt:lpstr>
      <vt:lpstr>障害事例の分析に基づく高信頼化活動の俯瞰</vt:lpstr>
      <vt:lpstr>他所でのシステム障害発生時の一般的対応</vt:lpstr>
      <vt:lpstr>教訓の一般的活用方法</vt:lpstr>
      <vt:lpstr>教訓活用の課題</vt:lpstr>
      <vt:lpstr>教訓の恒久的な反映</vt:lpstr>
      <vt:lpstr>優れた品質保証体制の組織のプロダクトは信頼性が高い</vt:lpstr>
      <vt:lpstr>みんなの力で全体をカバー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Printed>2023-07-26T07:25:24Z</cp:lastPrinted>
  <dcterms:modified xsi:type="dcterms:W3CDTF">2023-08-28T08:43:19Z</dcterms:modified>
</cp:coreProperties>
</file>